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9" r:id="rId12"/>
    <p:sldId id="278" r:id="rId13"/>
    <p:sldId id="277" r:id="rId14"/>
    <p:sldId id="268" r:id="rId15"/>
    <p:sldId id="280"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737"/>
    <a:srgbClr val="F7D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6259" autoAdjust="0"/>
  </p:normalViewPr>
  <p:slideViewPr>
    <p:cSldViewPr snapToGrid="0">
      <p:cViewPr varScale="1">
        <p:scale>
          <a:sx n="123" d="100"/>
          <a:sy n="123" d="100"/>
        </p:scale>
        <p:origin x="736"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73934-29F9-426A-932A-D62E7F587AC8}" type="datetimeFigureOut">
              <a:rPr lang="en-GB" smtClean="0"/>
              <a:t>03/12/2021</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6A74D-F3CD-4927-9ACB-749CA3E58B23}" type="slidenum">
              <a:rPr lang="en-GB" smtClean="0"/>
              <a:t>‹#›</a:t>
            </a:fld>
            <a:endParaRPr lang="en-GB"/>
          </a:p>
        </p:txBody>
      </p:sp>
    </p:spTree>
    <p:extLst>
      <p:ext uri="{BB962C8B-B14F-4D97-AF65-F5344CB8AC3E}">
        <p14:creationId xmlns:p14="http://schemas.microsoft.com/office/powerpoint/2010/main" val="176405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70FC0-746B-4B9D-BB0A-39EBB0445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ottotitolo 2">
            <a:extLst>
              <a:ext uri="{FF2B5EF4-FFF2-40B4-BE49-F238E27FC236}">
                <a16:creationId xmlns:a16="http://schemas.microsoft.com/office/drawing/2014/main" id="{6EDA33F9-B949-425D-901E-DA6554106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egnaposto data 3">
            <a:extLst>
              <a:ext uri="{FF2B5EF4-FFF2-40B4-BE49-F238E27FC236}">
                <a16:creationId xmlns:a16="http://schemas.microsoft.com/office/drawing/2014/main" id="{E795B7E7-9445-4C2F-9EB0-9E60E58C01D3}"/>
              </a:ext>
            </a:extLst>
          </p:cNvPr>
          <p:cNvSpPr>
            <a:spLocks noGrp="1"/>
          </p:cNvSpPr>
          <p:nvPr>
            <p:ph type="dt" sz="half" idx="10"/>
          </p:nvPr>
        </p:nvSpPr>
        <p:spPr/>
        <p:txBody>
          <a:bodyPr/>
          <a:lstStyle/>
          <a:p>
            <a:fld id="{1A759A23-9473-4FB9-B61F-BB7AEAACFEAA}" type="datetime1">
              <a:rPr lang="en-GB" smtClean="0"/>
              <a:t>03/12/2021</a:t>
            </a:fld>
            <a:endParaRPr lang="en-GB"/>
          </a:p>
        </p:txBody>
      </p:sp>
      <p:sp>
        <p:nvSpPr>
          <p:cNvPr id="5" name="Segnaposto piè di pagina 4">
            <a:extLst>
              <a:ext uri="{FF2B5EF4-FFF2-40B4-BE49-F238E27FC236}">
                <a16:creationId xmlns:a16="http://schemas.microsoft.com/office/drawing/2014/main" id="{DEC1E059-2504-4C70-B7E2-C46BA945F00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5F37909-1DDD-4B9C-8240-91AAEE049B7F}"/>
              </a:ext>
            </a:extLst>
          </p:cNvPr>
          <p:cNvSpPr>
            <a:spLocks noGrp="1"/>
          </p:cNvSpPr>
          <p:nvPr>
            <p:ph type="sldNum" sz="quarter" idx="12"/>
          </p:nvPr>
        </p:nvSpPr>
        <p:spPr/>
        <p:txBody>
          <a:bodyPr/>
          <a:lstStyle/>
          <a:p>
            <a:fld id="{A27CF699-F079-4B72-A234-101C9C4B3CBB}" type="slidenum">
              <a:rPr lang="en-GB" smtClean="0"/>
              <a:t>‹#›</a:t>
            </a:fld>
            <a:endParaRPr lang="en-GB"/>
          </a:p>
        </p:txBody>
      </p:sp>
      <p:pic>
        <p:nvPicPr>
          <p:cNvPr id="10" name="Immagine 9" descr="Immagine che contiene silhouette&#10;&#10;Descrizione generata automaticamente">
            <a:extLst>
              <a:ext uri="{FF2B5EF4-FFF2-40B4-BE49-F238E27FC236}">
                <a16:creationId xmlns:a16="http://schemas.microsoft.com/office/drawing/2014/main" id="{0F5B8C51-A691-4A76-98FC-D3F4A26C94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97" b="13054"/>
          <a:stretch/>
        </p:blipFill>
        <p:spPr>
          <a:xfrm>
            <a:off x="-1" y="4377937"/>
            <a:ext cx="12192001" cy="2480063"/>
          </a:xfrm>
          <a:prstGeom prst="rect">
            <a:avLst/>
          </a:prstGeom>
        </p:spPr>
      </p:pic>
      <p:pic>
        <p:nvPicPr>
          <p:cNvPr id="12" name="Immagine 11">
            <a:extLst>
              <a:ext uri="{FF2B5EF4-FFF2-40B4-BE49-F238E27FC236}">
                <a16:creationId xmlns:a16="http://schemas.microsoft.com/office/drawing/2014/main" id="{39DFD190-9A1E-4792-B901-6E3CB21AE8B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pic>
        <p:nvPicPr>
          <p:cNvPr id="8" name="Immagine 7">
            <a:extLst>
              <a:ext uri="{FF2B5EF4-FFF2-40B4-BE49-F238E27FC236}">
                <a16:creationId xmlns:a16="http://schemas.microsoft.com/office/drawing/2014/main" id="{C0D77087-018B-4802-A2B3-AE603FD182F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59352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B6EE-D074-42F6-AE25-54C3AF5534D3}"/>
              </a:ext>
            </a:extLst>
          </p:cNvPr>
          <p:cNvSpPr>
            <a:spLocks noGrp="1"/>
          </p:cNvSpPr>
          <p:nvPr>
            <p:ph type="title"/>
          </p:nvPr>
        </p:nvSpPr>
        <p:spPr>
          <a:xfrm>
            <a:off x="838200" y="717550"/>
            <a:ext cx="10515600" cy="1325563"/>
          </a:xfrm>
        </p:spPr>
        <p:txBody>
          <a:bodyPr/>
          <a:lstStyle/>
          <a:p>
            <a:r>
              <a:rPr lang="en-US"/>
              <a:t>Click to edit Master title style</a:t>
            </a:r>
            <a:endParaRPr lang="en-GB"/>
          </a:p>
        </p:txBody>
      </p:sp>
      <p:sp>
        <p:nvSpPr>
          <p:cNvPr id="3" name="Segnaposto testo verticale 2">
            <a:extLst>
              <a:ext uri="{FF2B5EF4-FFF2-40B4-BE49-F238E27FC236}">
                <a16:creationId xmlns:a16="http://schemas.microsoft.com/office/drawing/2014/main" id="{1D62FAE1-76C6-4B1B-A2EB-F7C5D649EC3C}"/>
              </a:ext>
            </a:extLst>
          </p:cNvPr>
          <p:cNvSpPr>
            <a:spLocks noGrp="1"/>
          </p:cNvSpPr>
          <p:nvPr>
            <p:ph type="body" orient="vert" idx="1"/>
          </p:nvPr>
        </p:nvSpPr>
        <p:spPr>
          <a:xfrm>
            <a:off x="838200" y="2178050"/>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Immagine 7">
            <a:extLst>
              <a:ext uri="{FF2B5EF4-FFF2-40B4-BE49-F238E27FC236}">
                <a16:creationId xmlns:a16="http://schemas.microsoft.com/office/drawing/2014/main" id="{BB91C1AD-70DF-4C9F-A06C-0E704FFDA8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a16="http://schemas.microsoft.com/office/drawing/2014/main" id="{4311D085-0987-45BB-AE57-B62BF5942C9D}"/>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a:t>
            </a:fld>
            <a:r>
              <a:rPr lang="it-IT" sz="1050" dirty="0"/>
              <a:t>	</a:t>
            </a:r>
            <a:endParaRPr lang="en-GB" sz="1050" dirty="0"/>
          </a:p>
        </p:txBody>
      </p:sp>
      <p:sp>
        <p:nvSpPr>
          <p:cNvPr id="10" name="Segnaposto contenuto 13">
            <a:extLst>
              <a:ext uri="{FF2B5EF4-FFF2-40B4-BE49-F238E27FC236}">
                <a16:creationId xmlns:a16="http://schemas.microsoft.com/office/drawing/2014/main" id="{511AC9DD-6EC1-4227-8312-9B05A85E1FAD}"/>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091A8A9A-B75D-4964-8862-9C83F829CB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7725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686E082-D277-4CD4-873E-098FB67076FA}"/>
              </a:ext>
            </a:extLst>
          </p:cNvPr>
          <p:cNvSpPr>
            <a:spLocks noGrp="1"/>
          </p:cNvSpPr>
          <p:nvPr>
            <p:ph type="title" orient="vert"/>
          </p:nvPr>
        </p:nvSpPr>
        <p:spPr>
          <a:xfrm>
            <a:off x="8724900" y="688975"/>
            <a:ext cx="2628900" cy="5811838"/>
          </a:xfrm>
        </p:spPr>
        <p:txBody>
          <a:bodyPr vert="eaVert"/>
          <a:lstStyle/>
          <a:p>
            <a:r>
              <a:rPr lang="en-US"/>
              <a:t>Click to edit Master title style</a:t>
            </a:r>
            <a:endParaRPr lang="en-GB"/>
          </a:p>
        </p:txBody>
      </p:sp>
      <p:sp>
        <p:nvSpPr>
          <p:cNvPr id="3" name="Segnaposto testo verticale 2">
            <a:extLst>
              <a:ext uri="{FF2B5EF4-FFF2-40B4-BE49-F238E27FC236}">
                <a16:creationId xmlns:a16="http://schemas.microsoft.com/office/drawing/2014/main" id="{710C1334-CFB6-45C8-90CA-871B29EAB644}"/>
              </a:ext>
            </a:extLst>
          </p:cNvPr>
          <p:cNvSpPr>
            <a:spLocks noGrp="1"/>
          </p:cNvSpPr>
          <p:nvPr>
            <p:ph type="body" orient="vert" idx="1"/>
          </p:nvPr>
        </p:nvSpPr>
        <p:spPr>
          <a:xfrm>
            <a:off x="838200" y="68897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Immagine 7">
            <a:extLst>
              <a:ext uri="{FF2B5EF4-FFF2-40B4-BE49-F238E27FC236}">
                <a16:creationId xmlns:a16="http://schemas.microsoft.com/office/drawing/2014/main" id="{7740E042-4414-4205-A33A-0C863A37AE9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a16="http://schemas.microsoft.com/office/drawing/2014/main" id="{A08E877F-DCDD-4D92-98CA-9FCAF08F52C4}"/>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a:t>
            </a:fld>
            <a:r>
              <a:rPr lang="it-IT" sz="1050" dirty="0"/>
              <a:t>	</a:t>
            </a:r>
            <a:endParaRPr lang="en-GB" sz="1050" dirty="0"/>
          </a:p>
        </p:txBody>
      </p:sp>
      <p:sp>
        <p:nvSpPr>
          <p:cNvPr id="10" name="Segnaposto contenuto 13">
            <a:extLst>
              <a:ext uri="{FF2B5EF4-FFF2-40B4-BE49-F238E27FC236}">
                <a16:creationId xmlns:a16="http://schemas.microsoft.com/office/drawing/2014/main" id="{B522D03C-9FFA-4A67-AEB7-0DF9E3161062}"/>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CA3D4852-0857-4BD8-BE87-1A4CE44A580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9843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406EDE-9DA7-4C41-ABBC-88B5224E5B36}"/>
              </a:ext>
            </a:extLst>
          </p:cNvPr>
          <p:cNvSpPr>
            <a:spLocks noGrp="1"/>
          </p:cNvSpPr>
          <p:nvPr>
            <p:ph type="title"/>
          </p:nvPr>
        </p:nvSpPr>
        <p:spPr>
          <a:xfrm>
            <a:off x="838200" y="672850"/>
            <a:ext cx="10515600" cy="1325563"/>
          </a:xfrm>
        </p:spPr>
        <p:txBody>
          <a:bodyPr/>
          <a:lstStyle/>
          <a:p>
            <a:r>
              <a:rPr lang="en-US"/>
              <a:t>Click to edit Master title style</a:t>
            </a:r>
            <a:endParaRPr lang="en-GB" dirty="0"/>
          </a:p>
        </p:txBody>
      </p:sp>
      <p:sp>
        <p:nvSpPr>
          <p:cNvPr id="3" name="Segnaposto contenuto 2">
            <a:extLst>
              <a:ext uri="{FF2B5EF4-FFF2-40B4-BE49-F238E27FC236}">
                <a16:creationId xmlns:a16="http://schemas.microsoft.com/office/drawing/2014/main" id="{5AC90D41-45F0-4ACE-B279-1709B4A2C058}"/>
              </a:ext>
            </a:extLst>
          </p:cNvPr>
          <p:cNvSpPr>
            <a:spLocks noGrp="1"/>
          </p:cNvSpPr>
          <p:nvPr>
            <p:ph idx="1"/>
          </p:nvPr>
        </p:nvSpPr>
        <p:spPr>
          <a:xfrm>
            <a:off x="838200" y="21333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Immagine 8">
            <a:extLst>
              <a:ext uri="{FF2B5EF4-FFF2-40B4-BE49-F238E27FC236}">
                <a16:creationId xmlns:a16="http://schemas.microsoft.com/office/drawing/2014/main" id="{56A1EF1D-1531-4D5E-8EA9-67ECED508A1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a16="http://schemas.microsoft.com/office/drawing/2014/main" id="{93109388-484E-43AE-93BB-653A762F4765}"/>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a:t>
            </a:fld>
            <a:r>
              <a:rPr lang="it-IT" sz="1050" dirty="0"/>
              <a:t>	</a:t>
            </a:r>
            <a:endParaRPr lang="en-GB" sz="1050" dirty="0"/>
          </a:p>
        </p:txBody>
      </p:sp>
      <p:sp>
        <p:nvSpPr>
          <p:cNvPr id="14" name="Segnaposto contenuto 13">
            <a:extLst>
              <a:ext uri="{FF2B5EF4-FFF2-40B4-BE49-F238E27FC236}">
                <a16:creationId xmlns:a16="http://schemas.microsoft.com/office/drawing/2014/main" id="{E33C797B-A870-4A46-9D81-C309E8E53758}"/>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2FA97D5D-2FD9-45A8-8B66-602AE6CB3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0096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3799E3-17B2-4586-B97A-F7743985FF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Segnaposto testo 2">
            <a:extLst>
              <a:ext uri="{FF2B5EF4-FFF2-40B4-BE49-F238E27FC236}">
                <a16:creationId xmlns:a16="http://schemas.microsoft.com/office/drawing/2014/main" id="{0EA77A7F-B67B-403D-AAA3-4E595DC32A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Immagine 7">
            <a:extLst>
              <a:ext uri="{FF2B5EF4-FFF2-40B4-BE49-F238E27FC236}">
                <a16:creationId xmlns:a16="http://schemas.microsoft.com/office/drawing/2014/main" id="{7AF200DB-7DC8-45B6-876A-0A3048F3D89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1" name="Rettangolo 10">
            <a:extLst>
              <a:ext uri="{FF2B5EF4-FFF2-40B4-BE49-F238E27FC236}">
                <a16:creationId xmlns:a16="http://schemas.microsoft.com/office/drawing/2014/main" id="{D382F41E-5506-4C85-8F22-B7974E0BB79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a:t>
            </a:fld>
            <a:r>
              <a:rPr lang="it-IT" sz="1050" dirty="0"/>
              <a:t>	</a:t>
            </a:r>
            <a:endParaRPr lang="en-GB" sz="1050" dirty="0"/>
          </a:p>
        </p:txBody>
      </p:sp>
      <p:sp>
        <p:nvSpPr>
          <p:cNvPr id="12" name="Segnaposto contenuto 13">
            <a:extLst>
              <a:ext uri="{FF2B5EF4-FFF2-40B4-BE49-F238E27FC236}">
                <a16:creationId xmlns:a16="http://schemas.microsoft.com/office/drawing/2014/main" id="{E6276E88-FD43-44D3-9AE9-DF4CF38B0859}"/>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a16="http://schemas.microsoft.com/office/drawing/2014/main" id="{C70C821D-F5D7-44CC-8334-60353572418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76875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5EE7C-ECC3-48AF-97E5-6B0A085388B3}"/>
              </a:ext>
            </a:extLst>
          </p:cNvPr>
          <p:cNvSpPr>
            <a:spLocks noGrp="1"/>
          </p:cNvSpPr>
          <p:nvPr>
            <p:ph type="title"/>
          </p:nvPr>
        </p:nvSpPr>
        <p:spPr>
          <a:xfrm>
            <a:off x="838200" y="688975"/>
            <a:ext cx="10515600" cy="1325563"/>
          </a:xfrm>
        </p:spPr>
        <p:txBody>
          <a:bodyPr/>
          <a:lstStyle/>
          <a:p>
            <a:r>
              <a:rPr lang="en-US"/>
              <a:t>Click to edit Master title style</a:t>
            </a:r>
            <a:endParaRPr lang="en-GB"/>
          </a:p>
        </p:txBody>
      </p:sp>
      <p:sp>
        <p:nvSpPr>
          <p:cNvPr id="3" name="Segnaposto contenuto 2">
            <a:extLst>
              <a:ext uri="{FF2B5EF4-FFF2-40B4-BE49-F238E27FC236}">
                <a16:creationId xmlns:a16="http://schemas.microsoft.com/office/drawing/2014/main" id="{C28CF63D-3A5D-4338-8F7C-63D07C72CB17}"/>
              </a:ext>
            </a:extLst>
          </p:cNvPr>
          <p:cNvSpPr>
            <a:spLocks noGrp="1"/>
          </p:cNvSpPr>
          <p:nvPr>
            <p:ph sz="half" idx="1"/>
          </p:nvPr>
        </p:nvSpPr>
        <p:spPr>
          <a:xfrm>
            <a:off x="838200" y="21494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contenuto 3">
            <a:extLst>
              <a:ext uri="{FF2B5EF4-FFF2-40B4-BE49-F238E27FC236}">
                <a16:creationId xmlns:a16="http://schemas.microsoft.com/office/drawing/2014/main" id="{1BAEE35D-4217-4281-9631-B30EC5FA757B}"/>
              </a:ext>
            </a:extLst>
          </p:cNvPr>
          <p:cNvSpPr>
            <a:spLocks noGrp="1"/>
          </p:cNvSpPr>
          <p:nvPr>
            <p:ph sz="half" idx="2"/>
          </p:nvPr>
        </p:nvSpPr>
        <p:spPr>
          <a:xfrm>
            <a:off x="6172200" y="21494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Immagine 8">
            <a:extLst>
              <a:ext uri="{FF2B5EF4-FFF2-40B4-BE49-F238E27FC236}">
                <a16:creationId xmlns:a16="http://schemas.microsoft.com/office/drawing/2014/main" id="{70EEEA9F-7874-442A-84D8-72073A70E5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E5B13AC3-E38C-430A-91B2-90637657DDE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a:t>
            </a:fld>
            <a:r>
              <a:rPr lang="it-IT" sz="1050" dirty="0"/>
              <a:t>	</a:t>
            </a:r>
            <a:endParaRPr lang="en-GB" sz="1050" dirty="0"/>
          </a:p>
        </p:txBody>
      </p:sp>
      <p:sp>
        <p:nvSpPr>
          <p:cNvPr id="11" name="Segnaposto contenuto 13">
            <a:extLst>
              <a:ext uri="{FF2B5EF4-FFF2-40B4-BE49-F238E27FC236}">
                <a16:creationId xmlns:a16="http://schemas.microsoft.com/office/drawing/2014/main" id="{872AC99A-9462-44EA-8BC4-42F8A0C465A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996E69C0-DD60-42E0-B224-07E292FDB2E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08795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2CFB5-51ED-40D1-8D16-4583DC76F4DD}"/>
              </a:ext>
            </a:extLst>
          </p:cNvPr>
          <p:cNvSpPr>
            <a:spLocks noGrp="1"/>
          </p:cNvSpPr>
          <p:nvPr>
            <p:ph type="title"/>
          </p:nvPr>
        </p:nvSpPr>
        <p:spPr>
          <a:xfrm>
            <a:off x="839788" y="679450"/>
            <a:ext cx="10515600" cy="1325563"/>
          </a:xfrm>
        </p:spPr>
        <p:txBody>
          <a:bodyPr/>
          <a:lstStyle/>
          <a:p>
            <a:r>
              <a:rPr lang="en-US"/>
              <a:t>Click to edit Master title style</a:t>
            </a:r>
            <a:endParaRPr lang="en-GB"/>
          </a:p>
        </p:txBody>
      </p:sp>
      <p:sp>
        <p:nvSpPr>
          <p:cNvPr id="3" name="Segnaposto testo 2">
            <a:extLst>
              <a:ext uri="{FF2B5EF4-FFF2-40B4-BE49-F238E27FC236}">
                <a16:creationId xmlns:a16="http://schemas.microsoft.com/office/drawing/2014/main" id="{BCC4A8AE-4A54-41A1-8E6A-615840B6671B}"/>
              </a:ext>
            </a:extLst>
          </p:cNvPr>
          <p:cNvSpPr>
            <a:spLocks noGrp="1"/>
          </p:cNvSpPr>
          <p:nvPr>
            <p:ph type="body" idx="1"/>
          </p:nvPr>
        </p:nvSpPr>
        <p:spPr>
          <a:xfrm>
            <a:off x="839788" y="19954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egnaposto contenuto 3">
            <a:extLst>
              <a:ext uri="{FF2B5EF4-FFF2-40B4-BE49-F238E27FC236}">
                <a16:creationId xmlns:a16="http://schemas.microsoft.com/office/drawing/2014/main" id="{7417E73C-4FBA-41F3-B00D-A447A28F75B9}"/>
              </a:ext>
            </a:extLst>
          </p:cNvPr>
          <p:cNvSpPr>
            <a:spLocks noGrp="1"/>
          </p:cNvSpPr>
          <p:nvPr>
            <p:ph sz="half" idx="2"/>
          </p:nvPr>
        </p:nvSpPr>
        <p:spPr>
          <a:xfrm>
            <a:off x="839788" y="28194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egnaposto testo 4">
            <a:extLst>
              <a:ext uri="{FF2B5EF4-FFF2-40B4-BE49-F238E27FC236}">
                <a16:creationId xmlns:a16="http://schemas.microsoft.com/office/drawing/2014/main" id="{925170DF-7CCB-4E0C-9BCE-E90672F76668}"/>
              </a:ext>
            </a:extLst>
          </p:cNvPr>
          <p:cNvSpPr>
            <a:spLocks noGrp="1"/>
          </p:cNvSpPr>
          <p:nvPr>
            <p:ph type="body" sz="quarter" idx="3"/>
          </p:nvPr>
        </p:nvSpPr>
        <p:spPr>
          <a:xfrm>
            <a:off x="6172200" y="19954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egnaposto contenuto 5">
            <a:extLst>
              <a:ext uri="{FF2B5EF4-FFF2-40B4-BE49-F238E27FC236}">
                <a16:creationId xmlns:a16="http://schemas.microsoft.com/office/drawing/2014/main" id="{74F26D98-7D45-4993-853E-CDF4325A4F84}"/>
              </a:ext>
            </a:extLst>
          </p:cNvPr>
          <p:cNvSpPr>
            <a:spLocks noGrp="1"/>
          </p:cNvSpPr>
          <p:nvPr>
            <p:ph sz="quarter" idx="4"/>
          </p:nvPr>
        </p:nvSpPr>
        <p:spPr>
          <a:xfrm>
            <a:off x="6172200" y="28194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Immagine 10">
            <a:extLst>
              <a:ext uri="{FF2B5EF4-FFF2-40B4-BE49-F238E27FC236}">
                <a16:creationId xmlns:a16="http://schemas.microsoft.com/office/drawing/2014/main" id="{24EECC37-B943-4F01-A970-7DEBDD64362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a16="http://schemas.microsoft.com/office/drawing/2014/main" id="{368ACE9A-2B66-40CD-A2D5-E7A6F061E28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a:t>
            </a:fld>
            <a:r>
              <a:rPr lang="it-IT" sz="1050" dirty="0"/>
              <a:t>	</a:t>
            </a:r>
            <a:endParaRPr lang="en-GB" sz="1050" dirty="0"/>
          </a:p>
        </p:txBody>
      </p:sp>
      <p:pic>
        <p:nvPicPr>
          <p:cNvPr id="13" name="Immagine 12">
            <a:extLst>
              <a:ext uri="{FF2B5EF4-FFF2-40B4-BE49-F238E27FC236}">
                <a16:creationId xmlns:a16="http://schemas.microsoft.com/office/drawing/2014/main" id="{1C998D56-F489-4DE7-9AF2-F62426386DD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08869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783D8E-33C5-42F4-803C-9038F27A3872}"/>
              </a:ext>
            </a:extLst>
          </p:cNvPr>
          <p:cNvSpPr>
            <a:spLocks noGrp="1"/>
          </p:cNvSpPr>
          <p:nvPr>
            <p:ph type="title"/>
          </p:nvPr>
        </p:nvSpPr>
        <p:spPr>
          <a:xfrm>
            <a:off x="838200" y="755650"/>
            <a:ext cx="10515600" cy="1325563"/>
          </a:xfrm>
        </p:spPr>
        <p:txBody>
          <a:bodyPr/>
          <a:lstStyle/>
          <a:p>
            <a:r>
              <a:rPr lang="en-US"/>
              <a:t>Click to edit Master title style</a:t>
            </a:r>
            <a:endParaRPr lang="en-GB"/>
          </a:p>
        </p:txBody>
      </p:sp>
      <p:pic>
        <p:nvPicPr>
          <p:cNvPr id="7" name="Immagine 6">
            <a:extLst>
              <a:ext uri="{FF2B5EF4-FFF2-40B4-BE49-F238E27FC236}">
                <a16:creationId xmlns:a16="http://schemas.microsoft.com/office/drawing/2014/main" id="{DDB990D3-EECC-444D-A203-74E9E3E25C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8" name="Rettangolo 7">
            <a:extLst>
              <a:ext uri="{FF2B5EF4-FFF2-40B4-BE49-F238E27FC236}">
                <a16:creationId xmlns:a16="http://schemas.microsoft.com/office/drawing/2014/main" id="{7C7EC59B-0D04-472D-9B73-7BE61FF82EB3}"/>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a:t>
            </a:fld>
            <a:r>
              <a:rPr lang="it-IT" sz="1050" dirty="0"/>
              <a:t>	</a:t>
            </a:r>
            <a:endParaRPr lang="en-GB" sz="1050" dirty="0"/>
          </a:p>
        </p:txBody>
      </p:sp>
      <p:sp>
        <p:nvSpPr>
          <p:cNvPr id="9" name="Segnaposto contenuto 13">
            <a:extLst>
              <a:ext uri="{FF2B5EF4-FFF2-40B4-BE49-F238E27FC236}">
                <a16:creationId xmlns:a16="http://schemas.microsoft.com/office/drawing/2014/main" id="{10A99CDD-B875-4E9A-9DAB-39F5CC50000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0" name="Immagine 9">
            <a:extLst>
              <a:ext uri="{FF2B5EF4-FFF2-40B4-BE49-F238E27FC236}">
                <a16:creationId xmlns:a16="http://schemas.microsoft.com/office/drawing/2014/main" id="{9FCD77B5-85E0-4596-957C-F3BF07133EC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13252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799AFD8-611D-4B61-A02D-C4239B57953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7" name="Rettangolo 6">
            <a:extLst>
              <a:ext uri="{FF2B5EF4-FFF2-40B4-BE49-F238E27FC236}">
                <a16:creationId xmlns:a16="http://schemas.microsoft.com/office/drawing/2014/main" id="{0D2227DC-D5B4-45A2-867B-C5F48927CCFF}"/>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a:t>
            </a:fld>
            <a:r>
              <a:rPr lang="it-IT" sz="1050" dirty="0"/>
              <a:t>	</a:t>
            </a:r>
            <a:endParaRPr lang="en-GB" sz="1050" dirty="0"/>
          </a:p>
        </p:txBody>
      </p:sp>
      <p:sp>
        <p:nvSpPr>
          <p:cNvPr id="8" name="Segnaposto contenuto 13">
            <a:extLst>
              <a:ext uri="{FF2B5EF4-FFF2-40B4-BE49-F238E27FC236}">
                <a16:creationId xmlns:a16="http://schemas.microsoft.com/office/drawing/2014/main" id="{341771AB-4488-40A8-A83C-EF3198AF7EC4}"/>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a16="http://schemas.microsoft.com/office/drawing/2014/main" id="{C9E0ED84-0540-4F5A-9FD8-5E748378DBC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467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4BD3B9-2A74-46B4-97E6-E901465CDE29}"/>
              </a:ext>
            </a:extLst>
          </p:cNvPr>
          <p:cNvSpPr>
            <a:spLocks noGrp="1"/>
          </p:cNvSpPr>
          <p:nvPr>
            <p:ph type="title"/>
          </p:nvPr>
        </p:nvSpPr>
        <p:spPr>
          <a:xfrm>
            <a:off x="839788" y="723900"/>
            <a:ext cx="3932237" cy="1600200"/>
          </a:xfrm>
        </p:spPr>
        <p:txBody>
          <a:bodyPr anchor="b"/>
          <a:lstStyle>
            <a:lvl1pPr>
              <a:defRPr sz="3200"/>
            </a:lvl1pPr>
          </a:lstStyle>
          <a:p>
            <a:r>
              <a:rPr lang="en-US"/>
              <a:t>Click to edit Master title style</a:t>
            </a:r>
            <a:endParaRPr lang="en-GB"/>
          </a:p>
        </p:txBody>
      </p:sp>
      <p:sp>
        <p:nvSpPr>
          <p:cNvPr id="3" name="Segnaposto contenuto 2">
            <a:extLst>
              <a:ext uri="{FF2B5EF4-FFF2-40B4-BE49-F238E27FC236}">
                <a16:creationId xmlns:a16="http://schemas.microsoft.com/office/drawing/2014/main" id="{4109D8F9-AFCD-403A-9710-052F04D97744}"/>
              </a:ext>
            </a:extLst>
          </p:cNvPr>
          <p:cNvSpPr>
            <a:spLocks noGrp="1"/>
          </p:cNvSpPr>
          <p:nvPr>
            <p:ph idx="1"/>
          </p:nvPr>
        </p:nvSpPr>
        <p:spPr>
          <a:xfrm>
            <a:off x="5183188" y="12541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testo 3">
            <a:extLst>
              <a:ext uri="{FF2B5EF4-FFF2-40B4-BE49-F238E27FC236}">
                <a16:creationId xmlns:a16="http://schemas.microsoft.com/office/drawing/2014/main" id="{A145222B-0BA0-4306-A769-EDA268BF7FD2}"/>
              </a:ext>
            </a:extLst>
          </p:cNvPr>
          <p:cNvSpPr>
            <a:spLocks noGrp="1"/>
          </p:cNvSpPr>
          <p:nvPr>
            <p:ph type="body" sz="half" idx="2"/>
          </p:nvPr>
        </p:nvSpPr>
        <p:spPr>
          <a:xfrm>
            <a:off x="839788" y="23241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Immagine 8">
            <a:extLst>
              <a:ext uri="{FF2B5EF4-FFF2-40B4-BE49-F238E27FC236}">
                <a16:creationId xmlns:a16="http://schemas.microsoft.com/office/drawing/2014/main" id="{BEC566D3-13D9-433C-B1CF-CE8F17567A8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BE54228F-7137-410F-A103-EA839B1F2CC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a:t>
            </a:fld>
            <a:r>
              <a:rPr lang="it-IT" sz="1050" dirty="0"/>
              <a:t>	</a:t>
            </a:r>
            <a:endParaRPr lang="en-GB" sz="1050" dirty="0"/>
          </a:p>
        </p:txBody>
      </p:sp>
      <p:sp>
        <p:nvSpPr>
          <p:cNvPr id="11" name="Segnaposto contenuto 13">
            <a:extLst>
              <a:ext uri="{FF2B5EF4-FFF2-40B4-BE49-F238E27FC236}">
                <a16:creationId xmlns:a16="http://schemas.microsoft.com/office/drawing/2014/main" id="{8B7DB073-3A3E-4982-860C-FE63807FFA6E}"/>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33E3427C-FC2F-4F85-8D1C-8459D750F57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77360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329773-AC99-40A1-9828-942622E0CEFC}"/>
              </a:ext>
            </a:extLst>
          </p:cNvPr>
          <p:cNvSpPr>
            <a:spLocks noGrp="1"/>
          </p:cNvSpPr>
          <p:nvPr>
            <p:ph type="title"/>
          </p:nvPr>
        </p:nvSpPr>
        <p:spPr>
          <a:xfrm>
            <a:off x="839788" y="695325"/>
            <a:ext cx="3932237" cy="1600200"/>
          </a:xfrm>
        </p:spPr>
        <p:txBody>
          <a:bodyPr anchor="b"/>
          <a:lstStyle>
            <a:lvl1pPr>
              <a:defRPr sz="3200"/>
            </a:lvl1pPr>
          </a:lstStyle>
          <a:p>
            <a:r>
              <a:rPr lang="en-US"/>
              <a:t>Click to edit Master title style</a:t>
            </a:r>
            <a:endParaRPr lang="en-GB"/>
          </a:p>
        </p:txBody>
      </p:sp>
      <p:sp>
        <p:nvSpPr>
          <p:cNvPr id="3" name="Segnaposto immagine 2">
            <a:extLst>
              <a:ext uri="{FF2B5EF4-FFF2-40B4-BE49-F238E27FC236}">
                <a16:creationId xmlns:a16="http://schemas.microsoft.com/office/drawing/2014/main" id="{29204F70-897C-499A-9236-1024908C3578}"/>
              </a:ext>
            </a:extLst>
          </p:cNvPr>
          <p:cNvSpPr>
            <a:spLocks noGrp="1"/>
          </p:cNvSpPr>
          <p:nvPr>
            <p:ph type="pic" idx="1"/>
          </p:nvPr>
        </p:nvSpPr>
        <p:spPr>
          <a:xfrm>
            <a:off x="5183188" y="12255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Segnaposto testo 3">
            <a:extLst>
              <a:ext uri="{FF2B5EF4-FFF2-40B4-BE49-F238E27FC236}">
                <a16:creationId xmlns:a16="http://schemas.microsoft.com/office/drawing/2014/main" id="{F712E27F-3C3B-4A2E-955F-DBD4A8169685}"/>
              </a:ext>
            </a:extLst>
          </p:cNvPr>
          <p:cNvSpPr>
            <a:spLocks noGrp="1"/>
          </p:cNvSpPr>
          <p:nvPr>
            <p:ph type="body" sz="half" idx="2"/>
          </p:nvPr>
        </p:nvSpPr>
        <p:spPr>
          <a:xfrm>
            <a:off x="839788" y="22955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Immagine 8">
            <a:extLst>
              <a:ext uri="{FF2B5EF4-FFF2-40B4-BE49-F238E27FC236}">
                <a16:creationId xmlns:a16="http://schemas.microsoft.com/office/drawing/2014/main" id="{3B6C70EC-2ADD-4215-BA49-3C69FD060B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886C4E93-9FE2-4797-BA55-6CECDAD5DAA0}"/>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a:t>
            </a:fld>
            <a:r>
              <a:rPr lang="it-IT" sz="1050" dirty="0"/>
              <a:t>	</a:t>
            </a:r>
            <a:endParaRPr lang="en-GB" sz="1050" dirty="0"/>
          </a:p>
        </p:txBody>
      </p:sp>
      <p:sp>
        <p:nvSpPr>
          <p:cNvPr id="11" name="Segnaposto contenuto 13">
            <a:extLst>
              <a:ext uri="{FF2B5EF4-FFF2-40B4-BE49-F238E27FC236}">
                <a16:creationId xmlns:a16="http://schemas.microsoft.com/office/drawing/2014/main" id="{591EB3AB-DF84-46C5-8B53-0F87D83D6FD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7C873F33-D9D7-413A-B326-42F372399CF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6157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C900188-6183-4C82-8C20-BD726E779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9CC6135F-F9B1-4F39-B9A2-58C32E4C6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D10C669B-5575-48B3-8726-2E921A4FF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83F31-A70A-4499-82CC-E11D5D08C7B7}" type="datetime1">
              <a:rPr lang="en-GB" smtClean="0"/>
              <a:t>03/12/2021</a:t>
            </a:fld>
            <a:endParaRPr lang="en-GB"/>
          </a:p>
        </p:txBody>
      </p:sp>
      <p:sp>
        <p:nvSpPr>
          <p:cNvPr id="5" name="Segnaposto piè di pagina 4">
            <a:extLst>
              <a:ext uri="{FF2B5EF4-FFF2-40B4-BE49-F238E27FC236}">
                <a16:creationId xmlns:a16="http://schemas.microsoft.com/office/drawing/2014/main" id="{3782803E-CC4A-449D-858A-2B71445AC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705E64BB-4A52-460C-B60A-5568F7140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CF699-F079-4B72-A234-101C9C4B3CBB}" type="slidenum">
              <a:rPr lang="en-GB" smtClean="0"/>
              <a:t>‹#›</a:t>
            </a:fld>
            <a:endParaRPr lang="en-GB"/>
          </a:p>
        </p:txBody>
      </p:sp>
    </p:spTree>
    <p:extLst>
      <p:ext uri="{BB962C8B-B14F-4D97-AF65-F5344CB8AC3E}">
        <p14:creationId xmlns:p14="http://schemas.microsoft.com/office/powerpoint/2010/main" val="3893633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bi.bizoi@e-uvt.ro" TargetMode="External"/><Relationship Id="rId2" Type="http://schemas.openxmlformats.org/officeDocument/2006/relationships/hyperlink" Target="mailto:marinel.iordan@e-uvt.ro" TargetMode="External"/><Relationship Id="rId1" Type="http://schemas.openxmlformats.org/officeDocument/2006/relationships/slideLayout" Target="../slideLayouts/slideLayout1.xml"/><Relationship Id="rId4" Type="http://schemas.openxmlformats.org/officeDocument/2006/relationships/hyperlink" Target="mailto:cosmin.herman@elearningsoftware.r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mmons.wikimedia.org/wiki/File:Timisoara_in_Romania.pn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697533-D79F-4676-B3C8-488972A3F251}"/>
              </a:ext>
            </a:extLst>
          </p:cNvPr>
          <p:cNvSpPr>
            <a:spLocks noGrp="1"/>
          </p:cNvSpPr>
          <p:nvPr>
            <p:ph type="ctrTitle"/>
          </p:nvPr>
        </p:nvSpPr>
        <p:spPr>
          <a:xfrm>
            <a:off x="1377352" y="849745"/>
            <a:ext cx="8579448" cy="3178790"/>
          </a:xfrm>
        </p:spPr>
        <p:txBody>
          <a:bodyPr>
            <a:normAutofit fontScale="90000"/>
          </a:bodyPr>
          <a:lstStyle/>
          <a:p>
            <a:pPr marL="0" marR="0" algn="ctr">
              <a:spcBef>
                <a:spcPts val="0"/>
              </a:spcBef>
              <a:spcAft>
                <a:spcPts val="600"/>
              </a:spcAft>
            </a:pPr>
            <a:br>
              <a:rPr lang="it-IT" sz="5400" b="1" cap="all" dirty="0">
                <a:effectLst/>
                <a:latin typeface="Arial" panose="020B0604020202020204" pitchFamily="34" charset="0"/>
                <a:ea typeface="Arial" panose="020B0604020202020204" pitchFamily="34" charset="0"/>
              </a:rPr>
            </a:br>
            <a:br>
              <a:rPr lang="it-IT" sz="5400" b="1" cap="all" dirty="0">
                <a:effectLst/>
                <a:latin typeface="Arial" panose="020B0604020202020204" pitchFamily="34" charset="0"/>
                <a:ea typeface="Arial" panose="020B0604020202020204" pitchFamily="34" charset="0"/>
              </a:rPr>
            </a:br>
            <a:br>
              <a:rPr lang="it-IT" sz="5400" b="1" cap="all" dirty="0">
                <a:effectLst/>
                <a:latin typeface="Arial" panose="020B0604020202020204" pitchFamily="34" charset="0"/>
                <a:ea typeface="Arial" panose="020B0604020202020204" pitchFamily="34" charset="0"/>
              </a:rPr>
            </a:br>
            <a:br>
              <a:rPr lang="it-IT" sz="5400" b="1" cap="all" dirty="0">
                <a:effectLst/>
                <a:latin typeface="Arial" panose="020B0604020202020204" pitchFamily="34" charset="0"/>
                <a:ea typeface="Arial" panose="020B0604020202020204" pitchFamily="34" charset="0"/>
              </a:rPr>
            </a:br>
            <a:br>
              <a:rPr lang="it-IT" sz="5400" b="1" cap="all" dirty="0">
                <a:effectLst/>
                <a:latin typeface="Arial" panose="020B0604020202020204" pitchFamily="34" charset="0"/>
                <a:ea typeface="Arial" panose="020B0604020202020204" pitchFamily="34" charset="0"/>
              </a:rPr>
            </a:br>
            <a:br>
              <a:rPr lang="it-IT" sz="5400" b="1" cap="all" dirty="0">
                <a:effectLst/>
                <a:latin typeface="Arial" panose="020B0604020202020204" pitchFamily="34" charset="0"/>
                <a:ea typeface="Arial" panose="020B0604020202020204" pitchFamily="34" charset="0"/>
              </a:rPr>
            </a:br>
            <a:r>
              <a:rPr lang="it-IT" sz="5400" b="1" cap="all" dirty="0">
                <a:effectLst/>
                <a:latin typeface="Arial" panose="020B0604020202020204" pitchFamily="34" charset="0"/>
                <a:ea typeface="Arial" panose="020B0604020202020204" pitchFamily="34" charset="0"/>
              </a:rPr>
              <a:t>  MOODLE SUPPORT IN DigitiZING THE ACADEMIC PROCESS</a:t>
            </a:r>
            <a:br>
              <a:rPr lang="it-IT" sz="5400" b="1" cap="all" dirty="0">
                <a:effectLst/>
                <a:latin typeface="Arial" panose="020B0604020202020204" pitchFamily="34" charset="0"/>
                <a:ea typeface="Arial" panose="020B0604020202020204" pitchFamily="34" charset="0"/>
              </a:rPr>
            </a:br>
            <a:br>
              <a:rPr lang="en-US" sz="1800" b="1" dirty="0">
                <a:effectLst/>
                <a:latin typeface="Arial" panose="020B0604020202020204" pitchFamily="34" charset="0"/>
                <a:ea typeface="Arial" panose="020B0604020202020204" pitchFamily="34" charset="0"/>
              </a:rPr>
            </a:br>
            <a:br>
              <a:rPr lang="en-US" sz="1800" i="1" dirty="0">
                <a:effectLst/>
                <a:latin typeface="Arial" panose="020B0604020202020204" pitchFamily="34" charset="0"/>
                <a:ea typeface="Arial" panose="020B0604020202020204" pitchFamily="34" charset="0"/>
              </a:rPr>
            </a:br>
            <a:endParaRPr lang="en-GB" dirty="0"/>
          </a:p>
        </p:txBody>
      </p:sp>
      <p:sp>
        <p:nvSpPr>
          <p:cNvPr id="3" name="Sottotitolo 2">
            <a:extLst>
              <a:ext uri="{FF2B5EF4-FFF2-40B4-BE49-F238E27FC236}">
                <a16:creationId xmlns:a16="http://schemas.microsoft.com/office/drawing/2014/main" id="{2FE4637D-C7B3-4AFB-ACE4-92A8964F08FC}"/>
              </a:ext>
            </a:extLst>
          </p:cNvPr>
          <p:cNvSpPr>
            <a:spLocks noGrp="1"/>
          </p:cNvSpPr>
          <p:nvPr>
            <p:ph type="subTitle" idx="1"/>
          </p:nvPr>
        </p:nvSpPr>
        <p:spPr>
          <a:xfrm>
            <a:off x="1524000" y="3131389"/>
            <a:ext cx="8577531" cy="2119341"/>
          </a:xfrm>
        </p:spPr>
        <p:txBody>
          <a:bodyPr>
            <a:normAutofit fontScale="85000" lnSpcReduction="10000"/>
          </a:bodyPr>
          <a:lstStyle/>
          <a:p>
            <a:r>
              <a:rPr lang="it-IT" sz="2400" b="1" dirty="0">
                <a:effectLst/>
                <a:latin typeface="Arial" panose="020B0604020202020204" pitchFamily="34" charset="0"/>
                <a:ea typeface="Arial" panose="020B0604020202020204" pitchFamily="34" charset="0"/>
              </a:rPr>
              <a:t>PhD. Marinel IORDAN, PhD. Gabriel BÎZOI, Ing. Cosmin HERMAN</a:t>
            </a:r>
            <a:endParaRPr lang="it-IT" sz="2400" b="1" baseline="30000" dirty="0">
              <a:effectLst/>
              <a:latin typeface="Arial" panose="020B0604020202020204" pitchFamily="34" charset="0"/>
              <a:ea typeface="Arial" panose="020B0604020202020204" pitchFamily="34" charset="0"/>
            </a:endParaRPr>
          </a:p>
          <a:p>
            <a:endParaRPr lang="it-IT" b="1" baseline="30000" dirty="0">
              <a:latin typeface="Arial" panose="020B0604020202020204" pitchFamily="34" charset="0"/>
              <a:ea typeface="Arial" panose="020B0604020202020204" pitchFamily="34" charset="0"/>
              <a:cs typeface="Arial" panose="020B0604020202020204" pitchFamily="34" charset="0"/>
            </a:endParaRPr>
          </a:p>
          <a:p>
            <a:r>
              <a:rPr lang="it-IT" dirty="0"/>
              <a:t>Affiliazione </a:t>
            </a:r>
            <a:r>
              <a:rPr lang="it-IT" sz="2400" dirty="0">
                <a:effectLst/>
                <a:latin typeface="Arial" panose="020B0604020202020204" pitchFamily="34" charset="0"/>
                <a:ea typeface="Arial" panose="020B0604020202020204" pitchFamily="34" charset="0"/>
                <a:cs typeface="Arial" panose="020B0604020202020204" pitchFamily="34" charset="0"/>
              </a:rPr>
              <a:t>West University of Timisoara, </a:t>
            </a:r>
            <a:br>
              <a:rPr lang="it-IT" dirty="0"/>
            </a:br>
            <a:r>
              <a:rPr lang="it-IT" dirty="0"/>
              <a:t>Email </a:t>
            </a:r>
            <a:r>
              <a:rPr lang="it-IT" sz="2400" i="1" u="sng" dirty="0">
                <a:solidFill>
                  <a:srgbClr val="0563C1"/>
                </a:solidFill>
                <a:effectLst/>
                <a:latin typeface="Arial" panose="020B0604020202020204" pitchFamily="34" charset="0"/>
                <a:ea typeface="Arial" panose="020B0604020202020204" pitchFamily="34" charset="0"/>
                <a:hlinkClick r:id="rId2"/>
              </a:rPr>
              <a:t> </a:t>
            </a:r>
            <a:r>
              <a:rPr lang="it-IT" sz="2400" i="1" u="sng" dirty="0">
                <a:solidFill>
                  <a:srgbClr val="0563C1"/>
                </a:solidFill>
                <a:effectLst/>
                <a:latin typeface="Arial" panose="020B0604020202020204" pitchFamily="34" charset="0"/>
                <a:ea typeface="Arial" panose="020B0604020202020204" pitchFamily="34" charset="0"/>
              </a:rPr>
              <a:t>marinel.iordan@e-uvt.ro </a:t>
            </a:r>
          </a:p>
          <a:p>
            <a:r>
              <a:rPr lang="it-IT" sz="2400" i="1" dirty="0">
                <a:effectLst/>
                <a:latin typeface="Arial" panose="020B0604020202020204" pitchFamily="34" charset="0"/>
                <a:ea typeface="Arial" panose="020B0604020202020204" pitchFamily="34" charset="0"/>
                <a:hlinkClick r:id="rId3"/>
              </a:rPr>
              <a:t>gabi.bizoi@e-uvt.ro</a:t>
            </a:r>
            <a:r>
              <a:rPr lang="it-IT" sz="2400" i="1" dirty="0">
                <a:effectLst/>
                <a:latin typeface="Arial" panose="020B0604020202020204" pitchFamily="34" charset="0"/>
                <a:ea typeface="Arial" panose="020B0604020202020204" pitchFamily="34" charset="0"/>
              </a:rPr>
              <a:t> </a:t>
            </a:r>
          </a:p>
          <a:p>
            <a:r>
              <a:rPr lang="it-IT" i="1" dirty="0">
                <a:latin typeface="Arial" panose="020B0604020202020204" pitchFamily="34" charset="0"/>
                <a:ea typeface="Arial" panose="020B0604020202020204" pitchFamily="34" charset="0"/>
                <a:hlinkClick r:id="rId4"/>
              </a:rPr>
              <a:t>cosmin.herman@elearningsoftware.ro</a:t>
            </a:r>
            <a:r>
              <a:rPr lang="it-IT" i="1" dirty="0">
                <a:latin typeface="Arial" panose="020B0604020202020204" pitchFamily="34" charset="0"/>
                <a:ea typeface="Arial" panose="020B0604020202020204" pitchFamily="34" charset="0"/>
              </a:rPr>
              <a:t> </a:t>
            </a:r>
            <a:r>
              <a:rPr lang="it-IT" sz="2400" i="1" dirty="0">
                <a:effectLst/>
                <a:latin typeface="Arial" panose="020B0604020202020204" pitchFamily="34" charset="0"/>
                <a:ea typeface="Arial" panose="020B0604020202020204" pitchFamily="34" charset="0"/>
              </a:rPr>
              <a:t> </a:t>
            </a:r>
            <a:endParaRPr lang="en-GB" dirty="0"/>
          </a:p>
        </p:txBody>
      </p:sp>
    </p:spTree>
    <p:extLst>
      <p:ext uri="{BB962C8B-B14F-4D97-AF65-F5344CB8AC3E}">
        <p14:creationId xmlns:p14="http://schemas.microsoft.com/office/powerpoint/2010/main" val="393732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D0D-80D3-42CA-BE7E-92332D3F181B}"/>
              </a:ext>
            </a:extLst>
          </p:cNvPr>
          <p:cNvSpPr>
            <a:spLocks noGrp="1"/>
          </p:cNvSpPr>
          <p:nvPr>
            <p:ph type="title"/>
          </p:nvPr>
        </p:nvSpPr>
        <p:spPr/>
        <p:txBody>
          <a:bodyPr/>
          <a:lstStyle/>
          <a:p>
            <a:r>
              <a:rPr lang="en-US" dirty="0"/>
              <a:t>4. Questionnaire delivery </a:t>
            </a:r>
          </a:p>
        </p:txBody>
      </p:sp>
      <p:sp>
        <p:nvSpPr>
          <p:cNvPr id="6" name="Content Placeholder 5">
            <a:extLst>
              <a:ext uri="{FF2B5EF4-FFF2-40B4-BE49-F238E27FC236}">
                <a16:creationId xmlns:a16="http://schemas.microsoft.com/office/drawing/2014/main" id="{93E4180C-A9DC-074F-BF7B-D1D4BF143C25}"/>
              </a:ext>
            </a:extLst>
          </p:cNvPr>
          <p:cNvSpPr>
            <a:spLocks noGrp="1"/>
          </p:cNvSpPr>
          <p:nvPr>
            <p:ph idx="1"/>
          </p:nvPr>
        </p:nvSpPr>
        <p:spPr/>
        <p:txBody>
          <a:bodyPr/>
          <a:lstStyle/>
          <a:p>
            <a:r>
              <a:rPr lang="en-US" dirty="0"/>
              <a:t>Short link generated – easy student </a:t>
            </a:r>
            <a:r>
              <a:rPr lang="en-US" dirty="0" err="1"/>
              <a:t>acces</a:t>
            </a:r>
            <a:endParaRPr lang="en-US" dirty="0"/>
          </a:p>
          <a:p>
            <a:r>
              <a:rPr lang="en-US" dirty="0"/>
              <a:t>Questionnaire is optional</a:t>
            </a:r>
          </a:p>
        </p:txBody>
      </p:sp>
      <p:grpSp>
        <p:nvGrpSpPr>
          <p:cNvPr id="8" name="Group 7">
            <a:extLst>
              <a:ext uri="{FF2B5EF4-FFF2-40B4-BE49-F238E27FC236}">
                <a16:creationId xmlns:a16="http://schemas.microsoft.com/office/drawing/2014/main" id="{F69BF0B4-53D7-374A-B1C9-651AFF2946F9}"/>
              </a:ext>
            </a:extLst>
          </p:cNvPr>
          <p:cNvGrpSpPr/>
          <p:nvPr/>
        </p:nvGrpSpPr>
        <p:grpSpPr>
          <a:xfrm>
            <a:off x="244186" y="3341165"/>
            <a:ext cx="11703627" cy="2513234"/>
            <a:chOff x="0" y="3156845"/>
            <a:chExt cx="12192000" cy="2518583"/>
          </a:xfrm>
        </p:grpSpPr>
        <p:pic>
          <p:nvPicPr>
            <p:cNvPr id="4" name="Picture 3" descr="Graphical user interface, application&#10;&#10;Description automatically generated">
              <a:extLst>
                <a:ext uri="{FF2B5EF4-FFF2-40B4-BE49-F238E27FC236}">
                  <a16:creationId xmlns:a16="http://schemas.microsoft.com/office/drawing/2014/main" id="{94D694E7-D1F2-754F-AB07-DD9C90A97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6845"/>
              <a:ext cx="12192000" cy="2518583"/>
            </a:xfrm>
            <a:prstGeom prst="rect">
              <a:avLst/>
            </a:prstGeom>
          </p:spPr>
        </p:pic>
        <p:pic>
          <p:nvPicPr>
            <p:cNvPr id="7" name="Picture 6">
              <a:extLst>
                <a:ext uri="{FF2B5EF4-FFF2-40B4-BE49-F238E27FC236}">
                  <a16:creationId xmlns:a16="http://schemas.microsoft.com/office/drawing/2014/main" id="{B7B924FA-2F72-734D-8892-01ACEA480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9" y="5068713"/>
              <a:ext cx="11336479" cy="467590"/>
            </a:xfrm>
            <a:prstGeom prst="rect">
              <a:avLst/>
            </a:prstGeom>
          </p:spPr>
        </p:pic>
      </p:grpSp>
      <p:sp>
        <p:nvSpPr>
          <p:cNvPr id="12" name="Content Placeholder 3">
            <a:extLst>
              <a:ext uri="{FF2B5EF4-FFF2-40B4-BE49-F238E27FC236}">
                <a16:creationId xmlns:a16="http://schemas.microsoft.com/office/drawing/2014/main" id="{8436E8A8-2E5C-004D-AF14-6FEC42EDBBE2}"/>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spTree>
    <p:extLst>
      <p:ext uri="{BB962C8B-B14F-4D97-AF65-F5344CB8AC3E}">
        <p14:creationId xmlns:p14="http://schemas.microsoft.com/office/powerpoint/2010/main" val="196918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D0D-80D3-42CA-BE7E-92332D3F181B}"/>
              </a:ext>
            </a:extLst>
          </p:cNvPr>
          <p:cNvSpPr>
            <a:spLocks noGrp="1"/>
          </p:cNvSpPr>
          <p:nvPr>
            <p:ph type="title"/>
          </p:nvPr>
        </p:nvSpPr>
        <p:spPr/>
        <p:txBody>
          <a:bodyPr/>
          <a:lstStyle/>
          <a:p>
            <a:r>
              <a:rPr lang="en-US" dirty="0"/>
              <a:t>4. Delivery </a:t>
            </a:r>
          </a:p>
        </p:txBody>
      </p:sp>
      <p:pic>
        <p:nvPicPr>
          <p:cNvPr id="14" name="Content Placeholder 13" descr="Calendar&#10;&#10;Description automatically generated">
            <a:extLst>
              <a:ext uri="{FF2B5EF4-FFF2-40B4-BE49-F238E27FC236}">
                <a16:creationId xmlns:a16="http://schemas.microsoft.com/office/drawing/2014/main" id="{79021E83-DEF2-9F49-9E7C-513B086C4885}"/>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385603" y="1733299"/>
            <a:ext cx="9420794" cy="4657109"/>
          </a:xfrm>
        </p:spPr>
      </p:pic>
      <p:sp>
        <p:nvSpPr>
          <p:cNvPr id="10" name="Content Placeholder 3">
            <a:extLst>
              <a:ext uri="{FF2B5EF4-FFF2-40B4-BE49-F238E27FC236}">
                <a16:creationId xmlns:a16="http://schemas.microsoft.com/office/drawing/2014/main" id="{D9BE0E36-AD54-B04E-8C06-5C7427505DD9}"/>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Marinel</a:t>
            </a:r>
            <a:r>
              <a:rPr lang="en-US" dirty="0"/>
              <a:t> IORDAN, Gabriel BÎZOI, Alexandra BÎZOI, Cosmin HERMAN</a:t>
            </a:r>
          </a:p>
        </p:txBody>
      </p:sp>
    </p:spTree>
    <p:extLst>
      <p:ext uri="{BB962C8B-B14F-4D97-AF65-F5344CB8AC3E}">
        <p14:creationId xmlns:p14="http://schemas.microsoft.com/office/powerpoint/2010/main" val="90039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D0D-80D3-42CA-BE7E-92332D3F181B}"/>
              </a:ext>
            </a:extLst>
          </p:cNvPr>
          <p:cNvSpPr>
            <a:spLocks noGrp="1"/>
          </p:cNvSpPr>
          <p:nvPr>
            <p:ph type="title"/>
          </p:nvPr>
        </p:nvSpPr>
        <p:spPr/>
        <p:txBody>
          <a:bodyPr/>
          <a:lstStyle/>
          <a:p>
            <a:r>
              <a:rPr lang="en-US" dirty="0"/>
              <a:t>5. Reports and statistics</a:t>
            </a:r>
          </a:p>
        </p:txBody>
      </p:sp>
      <p:sp>
        <p:nvSpPr>
          <p:cNvPr id="7" name="Content Placeholder 3">
            <a:extLst>
              <a:ext uri="{FF2B5EF4-FFF2-40B4-BE49-F238E27FC236}">
                <a16:creationId xmlns:a16="http://schemas.microsoft.com/office/drawing/2014/main" id="{C6EB729E-47EE-C445-B39A-A0A88212FADD}"/>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pic>
        <p:nvPicPr>
          <p:cNvPr id="10" name="Content Placeholder 4" descr="Table&#10;&#10;Description automatically generated">
            <a:extLst>
              <a:ext uri="{FF2B5EF4-FFF2-40B4-BE49-F238E27FC236}">
                <a16:creationId xmlns:a16="http://schemas.microsoft.com/office/drawing/2014/main" id="{1F6567E2-D547-7046-8528-25331DAC20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0319" y="1998413"/>
            <a:ext cx="10515600" cy="3698704"/>
          </a:xfrm>
        </p:spPr>
      </p:pic>
    </p:spTree>
    <p:extLst>
      <p:ext uri="{BB962C8B-B14F-4D97-AF65-F5344CB8AC3E}">
        <p14:creationId xmlns:p14="http://schemas.microsoft.com/office/powerpoint/2010/main" val="223284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D0D-80D3-42CA-BE7E-92332D3F181B}"/>
              </a:ext>
            </a:extLst>
          </p:cNvPr>
          <p:cNvSpPr>
            <a:spLocks noGrp="1"/>
          </p:cNvSpPr>
          <p:nvPr>
            <p:ph type="title"/>
          </p:nvPr>
        </p:nvSpPr>
        <p:spPr/>
        <p:txBody>
          <a:bodyPr/>
          <a:lstStyle/>
          <a:p>
            <a:r>
              <a:rPr lang="en-US" dirty="0"/>
              <a:t>5. Reports and statistics</a:t>
            </a:r>
          </a:p>
        </p:txBody>
      </p:sp>
      <p:sp>
        <p:nvSpPr>
          <p:cNvPr id="7" name="Content Placeholder 3">
            <a:extLst>
              <a:ext uri="{FF2B5EF4-FFF2-40B4-BE49-F238E27FC236}">
                <a16:creationId xmlns:a16="http://schemas.microsoft.com/office/drawing/2014/main" id="{C6EB729E-47EE-C445-B39A-A0A88212FADD}"/>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pic>
        <p:nvPicPr>
          <p:cNvPr id="12" name="Content Placeholder 4" descr="Chart&#10;&#10;Description automatically generated">
            <a:extLst>
              <a:ext uri="{FF2B5EF4-FFF2-40B4-BE49-F238E27FC236}">
                <a16:creationId xmlns:a16="http://schemas.microsoft.com/office/drawing/2014/main" id="{5BD543E9-4F36-DD4C-9DB6-842AB473A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823" y="1852940"/>
            <a:ext cx="8368146" cy="4591760"/>
          </a:xfrm>
          <a:prstGeom prst="rect">
            <a:avLst/>
          </a:prstGeom>
        </p:spPr>
      </p:pic>
    </p:spTree>
    <p:extLst>
      <p:ext uri="{BB962C8B-B14F-4D97-AF65-F5344CB8AC3E}">
        <p14:creationId xmlns:p14="http://schemas.microsoft.com/office/powerpoint/2010/main" val="265479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D0D-80D3-42CA-BE7E-92332D3F181B}"/>
              </a:ext>
            </a:extLst>
          </p:cNvPr>
          <p:cNvSpPr>
            <a:spLocks noGrp="1"/>
          </p:cNvSpPr>
          <p:nvPr>
            <p:ph type="title"/>
          </p:nvPr>
        </p:nvSpPr>
        <p:spPr/>
        <p:txBody>
          <a:bodyPr/>
          <a:lstStyle/>
          <a:p>
            <a:r>
              <a:rPr lang="en-US" dirty="0"/>
              <a:t>6. Teachers’ personal evolution report</a:t>
            </a:r>
          </a:p>
        </p:txBody>
      </p:sp>
      <p:sp>
        <p:nvSpPr>
          <p:cNvPr id="6" name="Content Placeholder 5">
            <a:extLst>
              <a:ext uri="{FF2B5EF4-FFF2-40B4-BE49-F238E27FC236}">
                <a16:creationId xmlns:a16="http://schemas.microsoft.com/office/drawing/2014/main" id="{93E4180C-A9DC-074F-BF7B-D1D4BF143C25}"/>
              </a:ext>
            </a:extLst>
          </p:cNvPr>
          <p:cNvSpPr>
            <a:spLocks noGrp="1"/>
          </p:cNvSpPr>
          <p:nvPr>
            <p:ph idx="1"/>
          </p:nvPr>
        </p:nvSpPr>
        <p:spPr/>
        <p:txBody>
          <a:bodyPr/>
          <a:lstStyle/>
          <a:p>
            <a:r>
              <a:rPr lang="en-US" dirty="0"/>
              <a:t>General information</a:t>
            </a:r>
          </a:p>
          <a:p>
            <a:r>
              <a:rPr lang="en-US" dirty="0"/>
              <a:t>Personal evolution graph</a:t>
            </a:r>
          </a:p>
        </p:txBody>
      </p:sp>
      <p:sp>
        <p:nvSpPr>
          <p:cNvPr id="7" name="Content Placeholder 3">
            <a:extLst>
              <a:ext uri="{FF2B5EF4-FFF2-40B4-BE49-F238E27FC236}">
                <a16:creationId xmlns:a16="http://schemas.microsoft.com/office/drawing/2014/main" id="{048BE510-880F-4A40-9A21-1117AE702A40}"/>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pic>
        <p:nvPicPr>
          <p:cNvPr id="8" name="Content Placeholder 9" descr="Timeline&#10;&#10;Description automatically generated">
            <a:extLst>
              <a:ext uri="{FF2B5EF4-FFF2-40B4-BE49-F238E27FC236}">
                <a16:creationId xmlns:a16="http://schemas.microsoft.com/office/drawing/2014/main" id="{1955800B-4034-F940-B9CE-1F3542608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743" y="3175683"/>
            <a:ext cx="7008513" cy="3309005"/>
          </a:xfrm>
          <a:prstGeom prst="rect">
            <a:avLst/>
          </a:prstGeom>
        </p:spPr>
      </p:pic>
    </p:spTree>
    <p:extLst>
      <p:ext uri="{BB962C8B-B14F-4D97-AF65-F5344CB8AC3E}">
        <p14:creationId xmlns:p14="http://schemas.microsoft.com/office/powerpoint/2010/main" val="106085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D0D-80D3-42CA-BE7E-92332D3F181B}"/>
              </a:ext>
            </a:extLst>
          </p:cNvPr>
          <p:cNvSpPr>
            <a:spLocks noGrp="1"/>
          </p:cNvSpPr>
          <p:nvPr>
            <p:ph type="title"/>
          </p:nvPr>
        </p:nvSpPr>
        <p:spPr/>
        <p:txBody>
          <a:bodyPr/>
          <a:lstStyle/>
          <a:p>
            <a:r>
              <a:rPr lang="en-GB" dirty="0"/>
              <a:t>Topic</a:t>
            </a:r>
            <a:r>
              <a:rPr lang="ro-RO" dirty="0"/>
              <a:t>s</a:t>
            </a:r>
            <a:r>
              <a:rPr lang="en-GB" dirty="0"/>
              <a:t> of interest</a:t>
            </a:r>
            <a:r>
              <a:rPr lang="ro-RO" dirty="0"/>
              <a:t> </a:t>
            </a:r>
            <a:r>
              <a:rPr lang="ro-RO" dirty="0" err="1"/>
              <a:t>presented</a:t>
            </a:r>
            <a:endParaRPr lang="en-US" dirty="0"/>
          </a:p>
        </p:txBody>
      </p:sp>
      <p:sp>
        <p:nvSpPr>
          <p:cNvPr id="6" name="Content Placeholder 5">
            <a:extLst>
              <a:ext uri="{FF2B5EF4-FFF2-40B4-BE49-F238E27FC236}">
                <a16:creationId xmlns:a16="http://schemas.microsoft.com/office/drawing/2014/main" id="{93E4180C-A9DC-074F-BF7B-D1D4BF143C25}"/>
              </a:ext>
            </a:extLst>
          </p:cNvPr>
          <p:cNvSpPr>
            <a:spLocks noGrp="1"/>
          </p:cNvSpPr>
          <p:nvPr>
            <p:ph idx="1"/>
          </p:nvPr>
        </p:nvSpPr>
        <p:spPr/>
        <p:txBody>
          <a:bodyPr/>
          <a:lstStyle/>
          <a:p>
            <a:pPr marL="514350" indent="-514350">
              <a:buFont typeface="+mj-lt"/>
              <a:buAutoNum type="arabicPeriod"/>
            </a:pPr>
            <a:r>
              <a:rPr lang="en-US" dirty="0"/>
              <a:t>Plugin developed based on university needs</a:t>
            </a:r>
          </a:p>
          <a:p>
            <a:pPr marL="514350" indent="-514350">
              <a:buFont typeface="+mj-lt"/>
              <a:buAutoNum type="arabicPeriod"/>
            </a:pPr>
            <a:r>
              <a:rPr lang="en-US" dirty="0"/>
              <a:t>Questionnaire setup</a:t>
            </a:r>
          </a:p>
          <a:p>
            <a:pPr marL="514350" indent="-514350">
              <a:buFont typeface="+mj-lt"/>
              <a:buAutoNum type="arabicPeriod"/>
            </a:pPr>
            <a:r>
              <a:rPr lang="en-US" dirty="0"/>
              <a:t>Questions and type of questions</a:t>
            </a:r>
          </a:p>
          <a:p>
            <a:pPr marL="514350" indent="-514350">
              <a:buFont typeface="+mj-lt"/>
              <a:buAutoNum type="arabicPeriod"/>
            </a:pPr>
            <a:r>
              <a:rPr lang="en-US" dirty="0"/>
              <a:t>Delivery </a:t>
            </a:r>
          </a:p>
          <a:p>
            <a:pPr marL="514350" indent="-514350">
              <a:buFont typeface="+mj-lt"/>
              <a:buAutoNum type="arabicPeriod"/>
            </a:pPr>
            <a:r>
              <a:rPr lang="en-US" dirty="0"/>
              <a:t>Reports and statistics</a:t>
            </a:r>
          </a:p>
          <a:p>
            <a:pPr marL="514350" indent="-514350">
              <a:buFont typeface="+mj-lt"/>
              <a:buAutoNum type="arabicPeriod"/>
            </a:pPr>
            <a:r>
              <a:rPr lang="en-US" dirty="0"/>
              <a:t>Teachers’ personal report</a:t>
            </a:r>
          </a:p>
        </p:txBody>
      </p:sp>
      <p:sp>
        <p:nvSpPr>
          <p:cNvPr id="9" name="Content Placeholder 3">
            <a:extLst>
              <a:ext uri="{FF2B5EF4-FFF2-40B4-BE49-F238E27FC236}">
                <a16:creationId xmlns:a16="http://schemas.microsoft.com/office/drawing/2014/main" id="{C5964462-885A-5748-93CB-1AFF20ADF438}"/>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spTree>
    <p:extLst>
      <p:ext uri="{BB962C8B-B14F-4D97-AF65-F5344CB8AC3E}">
        <p14:creationId xmlns:p14="http://schemas.microsoft.com/office/powerpoint/2010/main" val="313511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D0D-80D3-42CA-BE7E-92332D3F181B}"/>
              </a:ext>
            </a:extLst>
          </p:cNvPr>
          <p:cNvSpPr>
            <a:spLocks noGrp="1"/>
          </p:cNvSpPr>
          <p:nvPr>
            <p:ph type="title"/>
          </p:nvPr>
        </p:nvSpPr>
        <p:spPr/>
        <p:txBody>
          <a:bodyPr/>
          <a:lstStyle/>
          <a:p>
            <a:pPr algn="ctr"/>
            <a:r>
              <a:rPr lang="en-GB" dirty="0"/>
              <a:t>Thank you!</a:t>
            </a:r>
            <a:endParaRPr lang="en-US" dirty="0"/>
          </a:p>
        </p:txBody>
      </p:sp>
      <p:sp>
        <p:nvSpPr>
          <p:cNvPr id="6" name="Content Placeholder 5">
            <a:extLst>
              <a:ext uri="{FF2B5EF4-FFF2-40B4-BE49-F238E27FC236}">
                <a16:creationId xmlns:a16="http://schemas.microsoft.com/office/drawing/2014/main" id="{93E4180C-A9DC-074F-BF7B-D1D4BF143C25}"/>
              </a:ext>
            </a:extLst>
          </p:cNvPr>
          <p:cNvSpPr>
            <a:spLocks noGrp="1"/>
          </p:cNvSpPr>
          <p:nvPr>
            <p:ph idx="1"/>
          </p:nvPr>
        </p:nvSpPr>
        <p:spPr/>
        <p:txBody>
          <a:bodyPr>
            <a:normAutofit/>
          </a:bodyPr>
          <a:lstStyle/>
          <a:p>
            <a:pPr marL="0" indent="0" algn="ctr">
              <a:buNone/>
            </a:pPr>
            <a:r>
              <a:rPr lang="en-US" sz="3600" dirty="0"/>
              <a:t>Questions?</a:t>
            </a:r>
          </a:p>
        </p:txBody>
      </p:sp>
      <p:pic>
        <p:nvPicPr>
          <p:cNvPr id="8" name="Picture 7">
            <a:extLst>
              <a:ext uri="{FF2B5EF4-FFF2-40B4-BE49-F238E27FC236}">
                <a16:creationId xmlns:a16="http://schemas.microsoft.com/office/drawing/2014/main" id="{99E0BBFF-18B8-C646-B7E8-F35871B0A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975" y="4010891"/>
            <a:ext cx="1204064" cy="1199089"/>
          </a:xfrm>
          <a:prstGeom prst="rect">
            <a:avLst/>
          </a:prstGeom>
        </p:spPr>
      </p:pic>
      <p:pic>
        <p:nvPicPr>
          <p:cNvPr id="9" name="Picture 8">
            <a:extLst>
              <a:ext uri="{FF2B5EF4-FFF2-40B4-BE49-F238E27FC236}">
                <a16:creationId xmlns:a16="http://schemas.microsoft.com/office/drawing/2014/main" id="{7F14A46F-7136-5A47-BD29-36E72DAFD6C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24961" y="4111281"/>
            <a:ext cx="1204064" cy="998307"/>
          </a:xfrm>
          <a:prstGeom prst="rect">
            <a:avLst/>
          </a:prstGeom>
        </p:spPr>
      </p:pic>
      <p:sp>
        <p:nvSpPr>
          <p:cNvPr id="11" name="Content Placeholder 3">
            <a:extLst>
              <a:ext uri="{FF2B5EF4-FFF2-40B4-BE49-F238E27FC236}">
                <a16:creationId xmlns:a16="http://schemas.microsoft.com/office/drawing/2014/main" id="{8C84F005-4543-2141-97CE-2D3B7A509CAD}"/>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spTree>
    <p:extLst>
      <p:ext uri="{BB962C8B-B14F-4D97-AF65-F5344CB8AC3E}">
        <p14:creationId xmlns:p14="http://schemas.microsoft.com/office/powerpoint/2010/main" val="93515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Timisoara in Romania.png">
            <a:hlinkClick r:id="rId2"/>
            <a:extLst>
              <a:ext uri="{FF2B5EF4-FFF2-40B4-BE49-F238E27FC236}">
                <a16:creationId xmlns:a16="http://schemas.microsoft.com/office/drawing/2014/main" id="{C6511538-2E57-4AA4-9357-AFFE863389C8}"/>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905125" y="1902125"/>
            <a:ext cx="5451744" cy="3950899"/>
          </a:xfrm>
          <a:prstGeom prst="rect">
            <a:avLst/>
          </a:prstGeom>
          <a:noFill/>
          <a:ln>
            <a:noFill/>
          </a:ln>
        </p:spPr>
      </p:pic>
      <p:sp>
        <p:nvSpPr>
          <p:cNvPr id="2" name="Titolo 1">
            <a:extLst>
              <a:ext uri="{FF2B5EF4-FFF2-40B4-BE49-F238E27FC236}">
                <a16:creationId xmlns:a16="http://schemas.microsoft.com/office/drawing/2014/main" id="{DD459474-9630-4C6F-8C91-D850F604BB1A}"/>
              </a:ext>
            </a:extLst>
          </p:cNvPr>
          <p:cNvSpPr>
            <a:spLocks noGrp="1"/>
          </p:cNvSpPr>
          <p:nvPr>
            <p:ph type="title"/>
          </p:nvPr>
        </p:nvSpPr>
        <p:spPr>
          <a:xfrm>
            <a:off x="623456" y="1004976"/>
            <a:ext cx="9331036" cy="582283"/>
          </a:xfrm>
        </p:spPr>
        <p:txBody>
          <a:bodyPr anchor="b">
            <a:noAutofit/>
          </a:bodyPr>
          <a:lstStyle/>
          <a:p>
            <a:pPr algn="ctr"/>
            <a:r>
              <a:rPr lang="en-GB" dirty="0"/>
              <a:t>Brief presentation about West  University of Timisoara</a:t>
            </a:r>
          </a:p>
        </p:txBody>
      </p:sp>
      <p:sp>
        <p:nvSpPr>
          <p:cNvPr id="3" name="Segnaposto contenuto 2">
            <a:extLst>
              <a:ext uri="{FF2B5EF4-FFF2-40B4-BE49-F238E27FC236}">
                <a16:creationId xmlns:a16="http://schemas.microsoft.com/office/drawing/2014/main" id="{EF139293-E12C-4FBE-A8AF-3E0B78B6E714}"/>
              </a:ext>
            </a:extLst>
          </p:cNvPr>
          <p:cNvSpPr>
            <a:spLocks noGrp="1"/>
          </p:cNvSpPr>
          <p:nvPr>
            <p:ph type="body" sz="half" idx="2"/>
          </p:nvPr>
        </p:nvSpPr>
        <p:spPr>
          <a:xfrm>
            <a:off x="839788" y="1483349"/>
            <a:ext cx="4061694" cy="3528924"/>
          </a:xfrm>
        </p:spPr>
        <p:txBody>
          <a:bodyPr>
            <a:normAutofit/>
          </a:bodyPr>
          <a:lstStyle/>
          <a:p>
            <a:endParaRPr lang="en-US" dirty="0"/>
          </a:p>
          <a:p>
            <a:r>
              <a:rPr lang="en-US" sz="1500" dirty="0">
                <a:latin typeface="+mj-lt"/>
              </a:rPr>
              <a:t>Timisoara the capital of Banat Region, is the biggest city center and the economic hub of the West Region of Romania</a:t>
            </a:r>
            <a:endParaRPr lang="ro-RO" sz="1500" dirty="0">
              <a:latin typeface="+mj-lt"/>
            </a:endParaRPr>
          </a:p>
          <a:p>
            <a:r>
              <a:rPr lang="en-US" sz="1500" dirty="0">
                <a:latin typeface="+mj-lt"/>
              </a:rPr>
              <a:t>With more than 350.000 inhabitants and over 30.000 students from more than 50 countries, the city represent a heart of culture and learning, modern and cosmopolitan city, future European Capital of Culture in 2023.</a:t>
            </a:r>
          </a:p>
          <a:p>
            <a:r>
              <a:rPr lang="en-US" sz="1500" dirty="0">
                <a:latin typeface="+mj-lt"/>
              </a:rPr>
              <a:t>West University of Timisoara, is the fourth largest university in Romania and the most academic center in this part of country. The University, was established by Royal Decree in December 1944, 77 years ago.</a:t>
            </a:r>
          </a:p>
        </p:txBody>
      </p:sp>
      <p:sp>
        <p:nvSpPr>
          <p:cNvPr id="11" name="Content Placeholder 3">
            <a:extLst>
              <a:ext uri="{FF2B5EF4-FFF2-40B4-BE49-F238E27FC236}">
                <a16:creationId xmlns:a16="http://schemas.microsoft.com/office/drawing/2014/main" id="{8DADBEF9-EB59-C643-99EC-4807DE95C630}"/>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spTree>
    <p:extLst>
      <p:ext uri="{BB962C8B-B14F-4D97-AF65-F5344CB8AC3E}">
        <p14:creationId xmlns:p14="http://schemas.microsoft.com/office/powerpoint/2010/main" val="146286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E3DFE-EE1C-453D-94CD-FE007E12B8BD}"/>
              </a:ext>
            </a:extLst>
          </p:cNvPr>
          <p:cNvSpPr>
            <a:spLocks noGrp="1"/>
          </p:cNvSpPr>
          <p:nvPr>
            <p:ph idx="1"/>
          </p:nvPr>
        </p:nvSpPr>
        <p:spPr>
          <a:xfrm>
            <a:off x="838199" y="1951138"/>
            <a:ext cx="4832928" cy="4234012"/>
          </a:xfrm>
        </p:spPr>
        <p:txBody>
          <a:bodyPr>
            <a:normAutofit fontScale="25000" lnSpcReduction="20000"/>
          </a:bodyPr>
          <a:lstStyle/>
          <a:p>
            <a:pPr marL="0" indent="0">
              <a:lnSpc>
                <a:spcPct val="100000"/>
              </a:lnSpc>
              <a:buNone/>
            </a:pPr>
            <a:r>
              <a:rPr lang="es-ES" sz="6000" dirty="0">
                <a:latin typeface="+mj-lt"/>
              </a:rPr>
              <a:t>West </a:t>
            </a:r>
            <a:r>
              <a:rPr lang="es-ES" sz="6000" dirty="0" err="1">
                <a:latin typeface="+mj-lt"/>
              </a:rPr>
              <a:t>University</a:t>
            </a:r>
            <a:r>
              <a:rPr lang="es-ES" sz="6000" dirty="0">
                <a:latin typeface="+mj-lt"/>
              </a:rPr>
              <a:t> </a:t>
            </a:r>
            <a:r>
              <a:rPr lang="es-ES" sz="6000" dirty="0" err="1">
                <a:latin typeface="+mj-lt"/>
              </a:rPr>
              <a:t>of</a:t>
            </a:r>
            <a:r>
              <a:rPr lang="es-ES" sz="6000" dirty="0">
                <a:latin typeface="+mj-lt"/>
              </a:rPr>
              <a:t> </a:t>
            </a:r>
            <a:r>
              <a:rPr lang="es-ES" sz="6000" dirty="0" err="1">
                <a:latin typeface="+mj-lt"/>
              </a:rPr>
              <a:t>Timisoara</a:t>
            </a:r>
            <a:r>
              <a:rPr lang="es-ES" sz="6000" dirty="0">
                <a:latin typeface="+mj-lt"/>
              </a:rPr>
              <a:t>, </a:t>
            </a:r>
            <a:r>
              <a:rPr lang="es-ES" sz="6000" dirty="0" err="1">
                <a:latin typeface="+mj-lt"/>
              </a:rPr>
              <a:t>through</a:t>
            </a:r>
            <a:r>
              <a:rPr lang="es-ES" sz="6000" dirty="0">
                <a:latin typeface="+mj-lt"/>
              </a:rPr>
              <a:t> </a:t>
            </a:r>
            <a:r>
              <a:rPr lang="es-ES" sz="6000" dirty="0" err="1">
                <a:latin typeface="+mj-lt"/>
              </a:rPr>
              <a:t>the</a:t>
            </a:r>
            <a:r>
              <a:rPr lang="es-ES" sz="6000" dirty="0">
                <a:latin typeface="+mj-lt"/>
              </a:rPr>
              <a:t> 11 </a:t>
            </a:r>
            <a:r>
              <a:rPr lang="es-ES" sz="6000" dirty="0" err="1">
                <a:latin typeface="+mj-lt"/>
              </a:rPr>
              <a:t>faculties</a:t>
            </a:r>
            <a:r>
              <a:rPr lang="es-ES" sz="6000" dirty="0">
                <a:latin typeface="+mj-lt"/>
              </a:rPr>
              <a:t>:</a:t>
            </a:r>
          </a:p>
          <a:p>
            <a:pPr marL="0" indent="0">
              <a:lnSpc>
                <a:spcPct val="100000"/>
              </a:lnSpc>
              <a:buNone/>
            </a:pPr>
            <a:r>
              <a:rPr lang="es-ES" sz="6000" dirty="0" err="1">
                <a:latin typeface="+mj-lt"/>
              </a:rPr>
              <a:t>Faculty</a:t>
            </a:r>
            <a:r>
              <a:rPr lang="es-ES" sz="6000" dirty="0">
                <a:latin typeface="+mj-lt"/>
              </a:rPr>
              <a:t> </a:t>
            </a:r>
            <a:r>
              <a:rPr lang="es-ES" sz="6000" dirty="0" err="1">
                <a:latin typeface="+mj-lt"/>
              </a:rPr>
              <a:t>of</a:t>
            </a:r>
            <a:r>
              <a:rPr lang="es-ES" sz="6000" dirty="0">
                <a:latin typeface="+mj-lt"/>
              </a:rPr>
              <a:t> </a:t>
            </a:r>
            <a:r>
              <a:rPr lang="es-ES" sz="6000" dirty="0" err="1">
                <a:latin typeface="+mj-lt"/>
              </a:rPr>
              <a:t>Arts</a:t>
            </a:r>
            <a:r>
              <a:rPr lang="es-ES" sz="6000" dirty="0">
                <a:latin typeface="+mj-lt"/>
              </a:rPr>
              <a:t> and </a:t>
            </a:r>
            <a:r>
              <a:rPr lang="es-ES" sz="6000" dirty="0" err="1">
                <a:latin typeface="+mj-lt"/>
              </a:rPr>
              <a:t>Design</a:t>
            </a:r>
            <a:br>
              <a:rPr lang="es-ES" sz="6000" dirty="0">
                <a:latin typeface="+mj-lt"/>
              </a:rPr>
            </a:br>
            <a:r>
              <a:rPr lang="es-ES" sz="6000" dirty="0" err="1">
                <a:latin typeface="+mj-lt"/>
              </a:rPr>
              <a:t>Faculty</a:t>
            </a:r>
            <a:r>
              <a:rPr lang="es-ES" sz="6000" dirty="0">
                <a:latin typeface="+mj-lt"/>
              </a:rPr>
              <a:t> </a:t>
            </a:r>
            <a:r>
              <a:rPr lang="es-ES" sz="6000" dirty="0" err="1">
                <a:latin typeface="+mj-lt"/>
              </a:rPr>
              <a:t>of</a:t>
            </a:r>
            <a:r>
              <a:rPr lang="es-ES" sz="6000" dirty="0">
                <a:latin typeface="+mj-lt"/>
              </a:rPr>
              <a:t> </a:t>
            </a:r>
            <a:r>
              <a:rPr lang="es-ES" sz="6000" dirty="0" err="1">
                <a:latin typeface="+mj-lt"/>
              </a:rPr>
              <a:t>Chemistry</a:t>
            </a:r>
            <a:r>
              <a:rPr lang="es-ES" sz="6000" dirty="0">
                <a:latin typeface="+mj-lt"/>
              </a:rPr>
              <a:t>, </a:t>
            </a:r>
            <a:r>
              <a:rPr lang="es-ES" sz="6000" dirty="0" err="1">
                <a:latin typeface="+mj-lt"/>
              </a:rPr>
              <a:t>Biology</a:t>
            </a:r>
            <a:r>
              <a:rPr lang="es-ES" sz="6000" dirty="0">
                <a:latin typeface="+mj-lt"/>
              </a:rPr>
              <a:t> and </a:t>
            </a:r>
            <a:r>
              <a:rPr lang="es-ES" sz="6000" dirty="0" err="1">
                <a:latin typeface="+mj-lt"/>
              </a:rPr>
              <a:t>Geography</a:t>
            </a:r>
            <a:br>
              <a:rPr lang="es-ES" sz="6000" dirty="0">
                <a:latin typeface="+mj-lt"/>
              </a:rPr>
            </a:br>
            <a:r>
              <a:rPr lang="es-ES" sz="6000" dirty="0" err="1">
                <a:latin typeface="+mj-lt"/>
              </a:rPr>
              <a:t>Faculty</a:t>
            </a:r>
            <a:r>
              <a:rPr lang="es-ES" sz="6000" dirty="0">
                <a:latin typeface="+mj-lt"/>
              </a:rPr>
              <a:t> </a:t>
            </a:r>
            <a:r>
              <a:rPr lang="es-ES" sz="6000" dirty="0" err="1">
                <a:latin typeface="+mj-lt"/>
              </a:rPr>
              <a:t>of</a:t>
            </a:r>
            <a:r>
              <a:rPr lang="es-ES" sz="6000" dirty="0">
                <a:latin typeface="+mj-lt"/>
              </a:rPr>
              <a:t> </a:t>
            </a:r>
            <a:r>
              <a:rPr lang="es-ES" sz="6000" dirty="0" err="1">
                <a:latin typeface="+mj-lt"/>
              </a:rPr>
              <a:t>Law</a:t>
            </a:r>
            <a:br>
              <a:rPr lang="es-ES" sz="6000" dirty="0">
                <a:latin typeface="+mj-lt"/>
              </a:rPr>
            </a:br>
            <a:r>
              <a:rPr lang="es-ES" sz="6000" dirty="0" err="1">
                <a:latin typeface="+mj-lt"/>
              </a:rPr>
              <a:t>Faculty</a:t>
            </a:r>
            <a:r>
              <a:rPr lang="es-ES" sz="6000" dirty="0">
                <a:latin typeface="+mj-lt"/>
              </a:rPr>
              <a:t> </a:t>
            </a:r>
            <a:r>
              <a:rPr lang="es-ES" sz="6000" dirty="0" err="1">
                <a:latin typeface="+mj-lt"/>
              </a:rPr>
              <a:t>of</a:t>
            </a:r>
            <a:r>
              <a:rPr lang="es-ES" sz="6000" dirty="0">
                <a:latin typeface="+mj-lt"/>
              </a:rPr>
              <a:t> de </a:t>
            </a:r>
            <a:r>
              <a:rPr lang="es-ES" sz="6000" dirty="0" err="1">
                <a:latin typeface="+mj-lt"/>
              </a:rPr>
              <a:t>Economics</a:t>
            </a:r>
            <a:r>
              <a:rPr lang="es-ES" sz="6000" dirty="0">
                <a:latin typeface="+mj-lt"/>
              </a:rPr>
              <a:t> </a:t>
            </a:r>
            <a:r>
              <a:rPr lang="es-ES" sz="6000" dirty="0" err="1">
                <a:latin typeface="+mj-lt"/>
              </a:rPr>
              <a:t>Sciences</a:t>
            </a:r>
            <a:r>
              <a:rPr lang="es-ES" sz="6000" dirty="0">
                <a:latin typeface="+mj-lt"/>
              </a:rPr>
              <a:t> and </a:t>
            </a:r>
            <a:r>
              <a:rPr lang="es-ES" sz="6000" dirty="0" err="1">
                <a:latin typeface="+mj-lt"/>
              </a:rPr>
              <a:t>Bussiness</a:t>
            </a:r>
            <a:r>
              <a:rPr lang="es-ES" sz="6000" dirty="0">
                <a:latin typeface="+mj-lt"/>
              </a:rPr>
              <a:t> </a:t>
            </a:r>
            <a:r>
              <a:rPr lang="es-ES" sz="6000" dirty="0" err="1">
                <a:latin typeface="+mj-lt"/>
              </a:rPr>
              <a:t>Administration</a:t>
            </a:r>
            <a:br>
              <a:rPr lang="es-ES" sz="6000" dirty="0">
                <a:latin typeface="+mj-lt"/>
              </a:rPr>
            </a:br>
            <a:r>
              <a:rPr lang="es-ES" sz="6000" dirty="0" err="1">
                <a:latin typeface="+mj-lt"/>
              </a:rPr>
              <a:t>Faculty</a:t>
            </a:r>
            <a:r>
              <a:rPr lang="es-ES" sz="6000" dirty="0">
                <a:latin typeface="+mj-lt"/>
              </a:rPr>
              <a:t> </a:t>
            </a:r>
            <a:r>
              <a:rPr lang="es-ES" sz="6000" dirty="0" err="1">
                <a:latin typeface="+mj-lt"/>
              </a:rPr>
              <a:t>of</a:t>
            </a:r>
            <a:r>
              <a:rPr lang="es-ES" sz="6000" dirty="0">
                <a:latin typeface="+mj-lt"/>
              </a:rPr>
              <a:t> </a:t>
            </a:r>
            <a:r>
              <a:rPr lang="es-ES" sz="6000" dirty="0" err="1">
                <a:latin typeface="+mj-lt"/>
              </a:rPr>
              <a:t>Sports</a:t>
            </a:r>
            <a:br>
              <a:rPr lang="es-ES" sz="6000" dirty="0">
                <a:latin typeface="+mj-lt"/>
              </a:rPr>
            </a:br>
            <a:r>
              <a:rPr lang="es-ES" sz="6000" dirty="0" err="1">
                <a:latin typeface="+mj-lt"/>
              </a:rPr>
              <a:t>Faculty</a:t>
            </a:r>
            <a:r>
              <a:rPr lang="es-ES" sz="6000" dirty="0">
                <a:latin typeface="+mj-lt"/>
              </a:rPr>
              <a:t> de </a:t>
            </a:r>
            <a:r>
              <a:rPr lang="es-ES" sz="6000" dirty="0" err="1">
                <a:latin typeface="+mj-lt"/>
              </a:rPr>
              <a:t>Political</a:t>
            </a:r>
            <a:r>
              <a:rPr lang="es-ES" sz="6000" dirty="0">
                <a:latin typeface="+mj-lt"/>
              </a:rPr>
              <a:t> </a:t>
            </a:r>
            <a:r>
              <a:rPr lang="es-ES" sz="6000" dirty="0" err="1">
                <a:latin typeface="+mj-lt"/>
              </a:rPr>
              <a:t>Sciences</a:t>
            </a:r>
            <a:r>
              <a:rPr lang="es-ES" sz="6000" dirty="0">
                <a:latin typeface="+mj-lt"/>
              </a:rPr>
              <a:t>, </a:t>
            </a:r>
            <a:r>
              <a:rPr lang="es-ES" sz="6000" dirty="0" err="1">
                <a:latin typeface="+mj-lt"/>
              </a:rPr>
              <a:t>Filosophy</a:t>
            </a:r>
            <a:r>
              <a:rPr lang="es-ES" sz="6000" dirty="0">
                <a:latin typeface="+mj-lt"/>
              </a:rPr>
              <a:t> and </a:t>
            </a:r>
            <a:r>
              <a:rPr lang="es-ES" sz="6000" dirty="0" err="1">
                <a:latin typeface="+mj-lt"/>
              </a:rPr>
              <a:t>Communications</a:t>
            </a:r>
            <a:br>
              <a:rPr lang="es-ES" sz="6000" dirty="0">
                <a:latin typeface="+mj-lt"/>
              </a:rPr>
            </a:br>
            <a:r>
              <a:rPr lang="es-ES" sz="6000" dirty="0" err="1">
                <a:latin typeface="+mj-lt"/>
              </a:rPr>
              <a:t>Faculty</a:t>
            </a:r>
            <a:r>
              <a:rPr lang="es-ES" sz="6000" dirty="0">
                <a:latin typeface="+mj-lt"/>
              </a:rPr>
              <a:t> </a:t>
            </a:r>
            <a:r>
              <a:rPr lang="es-ES" sz="6000" dirty="0" err="1">
                <a:latin typeface="+mj-lt"/>
              </a:rPr>
              <a:t>of</a:t>
            </a:r>
            <a:r>
              <a:rPr lang="es-ES" sz="6000" dirty="0">
                <a:latin typeface="+mj-lt"/>
              </a:rPr>
              <a:t> </a:t>
            </a:r>
            <a:r>
              <a:rPr lang="es-ES" sz="6000" dirty="0" err="1">
                <a:latin typeface="+mj-lt"/>
              </a:rPr>
              <a:t>Physics</a:t>
            </a:r>
            <a:br>
              <a:rPr lang="es-ES" sz="6000" dirty="0">
                <a:latin typeface="+mj-lt"/>
              </a:rPr>
            </a:br>
            <a:r>
              <a:rPr lang="es-ES" sz="6000" dirty="0" err="1">
                <a:latin typeface="+mj-lt"/>
              </a:rPr>
              <a:t>Faculty</a:t>
            </a:r>
            <a:r>
              <a:rPr lang="es-ES" sz="6000" dirty="0">
                <a:latin typeface="+mj-lt"/>
              </a:rPr>
              <a:t> </a:t>
            </a:r>
            <a:r>
              <a:rPr lang="es-ES" sz="6000" dirty="0" err="1">
                <a:latin typeface="+mj-lt"/>
              </a:rPr>
              <a:t>of</a:t>
            </a:r>
            <a:r>
              <a:rPr lang="es-ES" sz="6000" dirty="0">
                <a:latin typeface="+mj-lt"/>
              </a:rPr>
              <a:t> </a:t>
            </a:r>
            <a:r>
              <a:rPr lang="es-ES" sz="6000" dirty="0" err="1">
                <a:latin typeface="+mj-lt"/>
              </a:rPr>
              <a:t>Literature</a:t>
            </a:r>
            <a:r>
              <a:rPr lang="es-ES" sz="6000" dirty="0">
                <a:latin typeface="+mj-lt"/>
              </a:rPr>
              <a:t>, </a:t>
            </a:r>
            <a:r>
              <a:rPr lang="es-ES" sz="6000" dirty="0" err="1">
                <a:latin typeface="+mj-lt"/>
              </a:rPr>
              <a:t>History</a:t>
            </a:r>
            <a:r>
              <a:rPr lang="es-ES" sz="6000" dirty="0">
                <a:latin typeface="+mj-lt"/>
              </a:rPr>
              <a:t> and </a:t>
            </a:r>
            <a:r>
              <a:rPr lang="es-ES" sz="6000" dirty="0" err="1">
                <a:latin typeface="+mj-lt"/>
              </a:rPr>
              <a:t>Theology</a:t>
            </a:r>
            <a:br>
              <a:rPr lang="es-ES" sz="6000" dirty="0">
                <a:latin typeface="+mj-lt"/>
              </a:rPr>
            </a:br>
            <a:r>
              <a:rPr lang="es-ES" sz="6000" dirty="0" err="1">
                <a:latin typeface="+mj-lt"/>
              </a:rPr>
              <a:t>Faculty</a:t>
            </a:r>
            <a:r>
              <a:rPr lang="es-ES" sz="6000" dirty="0">
                <a:latin typeface="+mj-lt"/>
              </a:rPr>
              <a:t> </a:t>
            </a:r>
            <a:r>
              <a:rPr lang="es-ES" sz="6000" dirty="0" err="1">
                <a:latin typeface="+mj-lt"/>
              </a:rPr>
              <a:t>of</a:t>
            </a:r>
            <a:r>
              <a:rPr lang="es-ES" sz="6000" dirty="0">
                <a:latin typeface="+mj-lt"/>
              </a:rPr>
              <a:t> </a:t>
            </a:r>
            <a:r>
              <a:rPr lang="es-ES" sz="6000" dirty="0" err="1">
                <a:latin typeface="+mj-lt"/>
              </a:rPr>
              <a:t>Mathematics</a:t>
            </a:r>
            <a:r>
              <a:rPr lang="es-ES" sz="6000" dirty="0">
                <a:latin typeface="+mj-lt"/>
              </a:rPr>
              <a:t> and </a:t>
            </a:r>
            <a:r>
              <a:rPr lang="es-ES" sz="6000" dirty="0" err="1">
                <a:latin typeface="+mj-lt"/>
              </a:rPr>
              <a:t>Informatics</a:t>
            </a:r>
            <a:br>
              <a:rPr lang="es-ES" sz="6000" dirty="0">
                <a:latin typeface="+mj-lt"/>
              </a:rPr>
            </a:br>
            <a:r>
              <a:rPr lang="es-ES" sz="6000" dirty="0" err="1">
                <a:latin typeface="+mj-lt"/>
              </a:rPr>
              <a:t>Faculty</a:t>
            </a:r>
            <a:r>
              <a:rPr lang="es-ES" sz="6000" dirty="0">
                <a:latin typeface="+mj-lt"/>
              </a:rPr>
              <a:t> </a:t>
            </a:r>
            <a:r>
              <a:rPr lang="es-ES" sz="6000" dirty="0" err="1">
                <a:latin typeface="+mj-lt"/>
              </a:rPr>
              <a:t>of</a:t>
            </a:r>
            <a:r>
              <a:rPr lang="es-ES" sz="6000" dirty="0">
                <a:latin typeface="+mj-lt"/>
              </a:rPr>
              <a:t> Music and </a:t>
            </a:r>
            <a:r>
              <a:rPr lang="es-ES" sz="6000" dirty="0" err="1">
                <a:latin typeface="+mj-lt"/>
              </a:rPr>
              <a:t>Theatre</a:t>
            </a:r>
            <a:br>
              <a:rPr lang="es-ES" sz="6000" dirty="0">
                <a:latin typeface="+mj-lt"/>
              </a:rPr>
            </a:br>
            <a:r>
              <a:rPr lang="es-ES" sz="6000" dirty="0" err="1">
                <a:latin typeface="+mj-lt"/>
              </a:rPr>
              <a:t>Faculty</a:t>
            </a:r>
            <a:r>
              <a:rPr lang="es-ES" sz="6000" dirty="0">
                <a:latin typeface="+mj-lt"/>
              </a:rPr>
              <a:t> </a:t>
            </a:r>
            <a:r>
              <a:rPr lang="es-ES" sz="6000" dirty="0" err="1">
                <a:latin typeface="+mj-lt"/>
              </a:rPr>
              <a:t>of</a:t>
            </a:r>
            <a:r>
              <a:rPr lang="es-ES" sz="6000" dirty="0">
                <a:latin typeface="+mj-lt"/>
              </a:rPr>
              <a:t> de </a:t>
            </a:r>
            <a:r>
              <a:rPr lang="es-ES" sz="6000" dirty="0" err="1">
                <a:latin typeface="+mj-lt"/>
              </a:rPr>
              <a:t>Sociology</a:t>
            </a:r>
            <a:r>
              <a:rPr lang="es-ES" sz="6000" dirty="0">
                <a:latin typeface="+mj-lt"/>
              </a:rPr>
              <a:t> and </a:t>
            </a:r>
            <a:r>
              <a:rPr lang="es-ES" sz="6000" dirty="0" err="1">
                <a:latin typeface="+mj-lt"/>
              </a:rPr>
              <a:t>Psychology</a:t>
            </a:r>
            <a:r>
              <a:rPr lang="es-ES" sz="6000" dirty="0">
                <a:latin typeface="+mj-lt"/>
              </a:rPr>
              <a:t>,</a:t>
            </a:r>
            <a:endParaRPr lang="en-US" sz="6000" dirty="0">
              <a:latin typeface="+mj-lt"/>
            </a:endParaRPr>
          </a:p>
          <a:p>
            <a:pPr marL="0" indent="0">
              <a:lnSpc>
                <a:spcPct val="100000"/>
              </a:lnSpc>
              <a:buNone/>
            </a:pPr>
            <a:r>
              <a:rPr lang="es-ES" sz="6000" dirty="0" err="1">
                <a:latin typeface="+mj-lt"/>
              </a:rPr>
              <a:t>upholds</a:t>
            </a:r>
            <a:r>
              <a:rPr lang="es-ES" sz="6000" dirty="0">
                <a:latin typeface="+mj-lt"/>
              </a:rPr>
              <a:t> </a:t>
            </a:r>
            <a:r>
              <a:rPr lang="es-ES" sz="6000" dirty="0" err="1">
                <a:latin typeface="+mj-lt"/>
              </a:rPr>
              <a:t>the</a:t>
            </a:r>
            <a:r>
              <a:rPr lang="es-ES" sz="6000" dirty="0">
                <a:latin typeface="+mj-lt"/>
              </a:rPr>
              <a:t> </a:t>
            </a:r>
            <a:r>
              <a:rPr lang="es-ES" sz="6000" dirty="0" err="1">
                <a:latin typeface="+mj-lt"/>
              </a:rPr>
              <a:t>principles</a:t>
            </a:r>
            <a:r>
              <a:rPr lang="es-ES" sz="6000" dirty="0">
                <a:latin typeface="+mj-lt"/>
              </a:rPr>
              <a:t> </a:t>
            </a:r>
            <a:r>
              <a:rPr lang="es-ES" sz="6000" dirty="0" err="1">
                <a:latin typeface="+mj-lt"/>
              </a:rPr>
              <a:t>of</a:t>
            </a:r>
            <a:r>
              <a:rPr lang="es-ES" sz="6000" dirty="0">
                <a:latin typeface="+mj-lt"/>
              </a:rPr>
              <a:t> </a:t>
            </a:r>
            <a:r>
              <a:rPr lang="es-ES" sz="6000" dirty="0" err="1">
                <a:latin typeface="+mj-lt"/>
              </a:rPr>
              <a:t>freedom</a:t>
            </a:r>
            <a:r>
              <a:rPr lang="es-ES" sz="6000" dirty="0">
                <a:latin typeface="+mj-lt"/>
              </a:rPr>
              <a:t> and free </a:t>
            </a:r>
            <a:r>
              <a:rPr lang="es-ES" sz="6000" dirty="0" err="1">
                <a:latin typeface="+mj-lt"/>
              </a:rPr>
              <a:t>of</a:t>
            </a:r>
            <a:r>
              <a:rPr lang="es-ES" sz="6000" dirty="0">
                <a:latin typeface="+mj-lt"/>
              </a:rPr>
              <a:t> intelectual and </a:t>
            </a:r>
            <a:r>
              <a:rPr lang="es-ES" sz="6000" dirty="0" err="1">
                <a:latin typeface="+mj-lt"/>
              </a:rPr>
              <a:t>artistic</a:t>
            </a:r>
            <a:r>
              <a:rPr lang="es-ES" sz="6000" dirty="0">
                <a:latin typeface="+mj-lt"/>
              </a:rPr>
              <a:t> expresión. </a:t>
            </a:r>
            <a:r>
              <a:rPr lang="es-ES" sz="6000" dirty="0" err="1">
                <a:latin typeface="+mj-lt"/>
              </a:rPr>
              <a:t>For</a:t>
            </a:r>
            <a:r>
              <a:rPr lang="es-ES" sz="6000" dirty="0">
                <a:latin typeface="+mj-lt"/>
              </a:rPr>
              <a:t> more </a:t>
            </a:r>
            <a:r>
              <a:rPr lang="es-ES" sz="6000" dirty="0" err="1">
                <a:latin typeface="+mj-lt"/>
              </a:rPr>
              <a:t>than</a:t>
            </a:r>
            <a:r>
              <a:rPr lang="es-ES" sz="6000" dirty="0">
                <a:latin typeface="+mj-lt"/>
              </a:rPr>
              <a:t> 16.000 </a:t>
            </a:r>
            <a:r>
              <a:rPr lang="es-ES" sz="6000" dirty="0" err="1">
                <a:latin typeface="+mj-lt"/>
              </a:rPr>
              <a:t>students</a:t>
            </a:r>
            <a:r>
              <a:rPr lang="es-ES" sz="6000" dirty="0">
                <a:latin typeface="+mj-lt"/>
              </a:rPr>
              <a:t>, WUT </a:t>
            </a:r>
            <a:r>
              <a:rPr lang="es-ES" sz="6000" dirty="0" err="1">
                <a:latin typeface="+mj-lt"/>
              </a:rPr>
              <a:t>offer</a:t>
            </a:r>
            <a:r>
              <a:rPr lang="es-ES" sz="6000" dirty="0">
                <a:latin typeface="+mj-lt"/>
              </a:rPr>
              <a:t> 84 </a:t>
            </a:r>
            <a:r>
              <a:rPr lang="es-ES" sz="6000" dirty="0" err="1">
                <a:latin typeface="+mj-lt"/>
              </a:rPr>
              <a:t>bachelor</a:t>
            </a:r>
            <a:r>
              <a:rPr lang="es-ES" sz="6000" dirty="0">
                <a:latin typeface="+mj-lt"/>
              </a:rPr>
              <a:t> , 149 master and 37 doctoral </a:t>
            </a:r>
            <a:r>
              <a:rPr lang="es-ES" sz="6000" dirty="0" err="1">
                <a:latin typeface="+mj-lt"/>
              </a:rPr>
              <a:t>programmes</a:t>
            </a:r>
            <a:r>
              <a:rPr lang="es-ES" sz="6000" dirty="0">
                <a:latin typeface="+mj-lt"/>
              </a:rPr>
              <a:t> and more </a:t>
            </a:r>
            <a:r>
              <a:rPr lang="es-ES" sz="6000" dirty="0" err="1">
                <a:latin typeface="+mj-lt"/>
              </a:rPr>
              <a:t>than</a:t>
            </a:r>
            <a:r>
              <a:rPr lang="es-ES" sz="6000" dirty="0">
                <a:latin typeface="+mj-lt"/>
              </a:rPr>
              <a:t> 460 </a:t>
            </a:r>
            <a:r>
              <a:rPr lang="es-ES" sz="6000" dirty="0" err="1">
                <a:latin typeface="+mj-lt"/>
              </a:rPr>
              <a:t>partnerships</a:t>
            </a:r>
            <a:r>
              <a:rPr lang="es-ES" sz="6000" dirty="0">
                <a:latin typeface="+mj-lt"/>
              </a:rPr>
              <a:t> </a:t>
            </a:r>
            <a:r>
              <a:rPr lang="es-ES" sz="6000" dirty="0" err="1">
                <a:latin typeface="+mj-lt"/>
              </a:rPr>
              <a:t>with</a:t>
            </a:r>
            <a:r>
              <a:rPr lang="es-ES" sz="6000" dirty="0">
                <a:latin typeface="+mj-lt"/>
              </a:rPr>
              <a:t> EU and non-EU </a:t>
            </a:r>
            <a:r>
              <a:rPr lang="es-ES" sz="6000" dirty="0" err="1">
                <a:latin typeface="+mj-lt"/>
              </a:rPr>
              <a:t>universities</a:t>
            </a:r>
            <a:r>
              <a:rPr lang="es-ES" sz="6000" dirty="0">
                <a:latin typeface="+mj-lt"/>
              </a:rPr>
              <a:t>. </a:t>
            </a:r>
            <a:r>
              <a:rPr lang="es-ES" sz="6000" dirty="0" err="1">
                <a:latin typeface="+mj-lt"/>
              </a:rPr>
              <a:t>Bachelor</a:t>
            </a:r>
            <a:r>
              <a:rPr lang="es-ES" sz="6000" dirty="0">
                <a:latin typeface="+mj-lt"/>
              </a:rPr>
              <a:t> and master </a:t>
            </a:r>
            <a:r>
              <a:rPr lang="es-ES" sz="6000" dirty="0" err="1">
                <a:latin typeface="+mj-lt"/>
              </a:rPr>
              <a:t>study</a:t>
            </a:r>
            <a:r>
              <a:rPr lang="es-ES" sz="6000" dirty="0">
                <a:latin typeface="+mj-lt"/>
              </a:rPr>
              <a:t> </a:t>
            </a:r>
            <a:r>
              <a:rPr lang="es-ES" sz="6000" dirty="0" err="1">
                <a:latin typeface="+mj-lt"/>
              </a:rPr>
              <a:t>programmes</a:t>
            </a:r>
            <a:r>
              <a:rPr lang="es-ES" sz="6000" dirty="0">
                <a:latin typeface="+mj-lt"/>
              </a:rPr>
              <a:t>, are in </a:t>
            </a:r>
            <a:r>
              <a:rPr lang="es-ES" sz="6000" dirty="0" err="1">
                <a:latin typeface="+mj-lt"/>
              </a:rPr>
              <a:t>romanian</a:t>
            </a:r>
            <a:r>
              <a:rPr lang="es-ES" sz="6000" dirty="0">
                <a:latin typeface="+mj-lt"/>
              </a:rPr>
              <a:t>, and </a:t>
            </a:r>
            <a:r>
              <a:rPr lang="es-ES" sz="6000" dirty="0" err="1">
                <a:latin typeface="+mj-lt"/>
              </a:rPr>
              <a:t>foreign</a:t>
            </a:r>
            <a:r>
              <a:rPr lang="es-ES" sz="6000" dirty="0">
                <a:latin typeface="+mj-lt"/>
              </a:rPr>
              <a:t> </a:t>
            </a:r>
            <a:r>
              <a:rPr lang="es-ES" sz="6000" dirty="0" err="1">
                <a:latin typeface="+mj-lt"/>
              </a:rPr>
              <a:t>langauages</a:t>
            </a:r>
            <a:r>
              <a:rPr lang="es-ES" sz="6000" dirty="0">
                <a:latin typeface="+mj-lt"/>
              </a:rPr>
              <a:t>: </a:t>
            </a:r>
            <a:r>
              <a:rPr lang="es-ES" sz="6000" dirty="0" err="1">
                <a:latin typeface="+mj-lt"/>
              </a:rPr>
              <a:t>german</a:t>
            </a:r>
            <a:r>
              <a:rPr lang="es-ES" sz="6000" dirty="0">
                <a:latin typeface="+mj-lt"/>
              </a:rPr>
              <a:t>, </a:t>
            </a:r>
            <a:r>
              <a:rPr lang="es-ES" sz="6000" dirty="0" err="1">
                <a:latin typeface="+mj-lt"/>
              </a:rPr>
              <a:t>french</a:t>
            </a:r>
            <a:r>
              <a:rPr lang="es-ES" sz="6000" dirty="0">
                <a:latin typeface="+mj-lt"/>
              </a:rPr>
              <a:t> and </a:t>
            </a:r>
            <a:r>
              <a:rPr lang="es-ES" sz="6000" dirty="0" err="1">
                <a:latin typeface="+mj-lt"/>
              </a:rPr>
              <a:t>english</a:t>
            </a:r>
            <a:r>
              <a:rPr lang="es-ES" sz="6000" dirty="0">
                <a:latin typeface="+mj-lt"/>
              </a:rPr>
              <a:t>.</a:t>
            </a:r>
            <a:endParaRPr lang="en-US" sz="6000" dirty="0">
              <a:latin typeface="+mj-lt"/>
            </a:endParaRPr>
          </a:p>
          <a:p>
            <a:endParaRPr lang="en-US" dirty="0">
              <a:latin typeface="+mj-lt"/>
            </a:endParaRPr>
          </a:p>
        </p:txBody>
      </p:sp>
      <p:pic>
        <p:nvPicPr>
          <p:cNvPr id="5" name="Content Placeholder 4">
            <a:extLst>
              <a:ext uri="{FF2B5EF4-FFF2-40B4-BE49-F238E27FC236}">
                <a16:creationId xmlns:a16="http://schemas.microsoft.com/office/drawing/2014/main" id="{65DC384F-3903-47EB-878D-36FC3D450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899" y="1951138"/>
            <a:ext cx="4475673" cy="4234012"/>
          </a:xfrm>
          <a:prstGeom prst="rect">
            <a:avLst/>
          </a:prstGeom>
        </p:spPr>
      </p:pic>
      <p:sp>
        <p:nvSpPr>
          <p:cNvPr id="8" name="Content Placeholder 3">
            <a:extLst>
              <a:ext uri="{FF2B5EF4-FFF2-40B4-BE49-F238E27FC236}">
                <a16:creationId xmlns:a16="http://schemas.microsoft.com/office/drawing/2014/main" id="{A514A9ED-0B61-C44A-93D2-B86528EFF3A6}"/>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sp>
        <p:nvSpPr>
          <p:cNvPr id="9" name="Titolo 1">
            <a:extLst>
              <a:ext uri="{FF2B5EF4-FFF2-40B4-BE49-F238E27FC236}">
                <a16:creationId xmlns:a16="http://schemas.microsoft.com/office/drawing/2014/main" id="{8ECC701E-EBF0-D442-B69C-6D5015D37FBA}"/>
              </a:ext>
            </a:extLst>
          </p:cNvPr>
          <p:cNvSpPr>
            <a:spLocks noGrp="1"/>
          </p:cNvSpPr>
          <p:nvPr>
            <p:ph type="title"/>
          </p:nvPr>
        </p:nvSpPr>
        <p:spPr>
          <a:xfrm>
            <a:off x="623456" y="1004976"/>
            <a:ext cx="9320644" cy="582283"/>
          </a:xfrm>
        </p:spPr>
        <p:txBody>
          <a:bodyPr anchor="b">
            <a:noAutofit/>
          </a:bodyPr>
          <a:lstStyle/>
          <a:p>
            <a:pPr algn="ctr"/>
            <a:r>
              <a:rPr lang="en-GB" sz="3200" dirty="0"/>
              <a:t>Brief presentation about West  University of Timisoara</a:t>
            </a:r>
          </a:p>
        </p:txBody>
      </p:sp>
    </p:spTree>
    <p:extLst>
      <p:ext uri="{BB962C8B-B14F-4D97-AF65-F5344CB8AC3E}">
        <p14:creationId xmlns:p14="http://schemas.microsoft.com/office/powerpoint/2010/main" val="389092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3D2C9-0B62-4E17-8970-F8FE5BD07537}"/>
              </a:ext>
            </a:extLst>
          </p:cNvPr>
          <p:cNvSpPr>
            <a:spLocks noGrp="1"/>
          </p:cNvSpPr>
          <p:nvPr>
            <p:ph idx="1"/>
          </p:nvPr>
        </p:nvSpPr>
        <p:spPr>
          <a:xfrm>
            <a:off x="587494" y="1868380"/>
            <a:ext cx="5624247" cy="4871670"/>
          </a:xfrm>
        </p:spPr>
        <p:txBody>
          <a:bodyPr>
            <a:noAutofit/>
          </a:bodyPr>
          <a:lstStyle/>
          <a:p>
            <a:pPr marL="0" indent="0">
              <a:buNone/>
            </a:pPr>
            <a:endParaRPr lang="ro-RO" sz="1800" dirty="0"/>
          </a:p>
          <a:p>
            <a:pPr>
              <a:buFont typeface="Wingdings" panose="05000000000000000000" pitchFamily="2" charset="2"/>
              <a:buChar char="§"/>
            </a:pPr>
            <a:r>
              <a:rPr lang="en-US" sz="1800" dirty="0">
                <a:latin typeface="+mj-lt"/>
              </a:rPr>
              <a:t>In the latest International Rankings, West University ranks in the top five most important Romanian Universities. Scientific research is fundamental for a high-quality education to conducting innovative projects.</a:t>
            </a:r>
          </a:p>
          <a:p>
            <a:pPr>
              <a:buFont typeface="Wingdings" panose="05000000000000000000" pitchFamily="2" charset="2"/>
              <a:buChar char="§"/>
            </a:pPr>
            <a:r>
              <a:rPr lang="en-US" sz="1800" dirty="0">
                <a:latin typeface="+mj-lt"/>
              </a:rPr>
              <a:t>West University of Timisoara, offers 4500 accommodation places in 10 blocks with modern facilities and up-to late infrastructure. </a:t>
            </a:r>
          </a:p>
          <a:p>
            <a:pPr>
              <a:buFont typeface="Wingdings" panose="05000000000000000000" pitchFamily="2" charset="2"/>
              <a:buChar char="§"/>
            </a:pPr>
            <a:r>
              <a:rPr lang="en-US" sz="1800" dirty="0">
                <a:latin typeface="+mj-lt"/>
              </a:rPr>
              <a:t>An important step towards is a stronger internationalization at WUT is represented by the UNITA European alliance witch the university is part of, alongside five partners: </a:t>
            </a:r>
            <a:r>
              <a:rPr lang="en-US" sz="1800" dirty="0" err="1">
                <a:latin typeface="+mj-lt"/>
              </a:rPr>
              <a:t>Universita</a:t>
            </a:r>
            <a:r>
              <a:rPr lang="en-US" sz="1800" dirty="0">
                <a:latin typeface="+mj-lt"/>
              </a:rPr>
              <a:t> </a:t>
            </a:r>
            <a:r>
              <a:rPr lang="en-US" sz="1800" dirty="0" err="1">
                <a:latin typeface="+mj-lt"/>
              </a:rPr>
              <a:t>degli</a:t>
            </a:r>
            <a:r>
              <a:rPr lang="en-US" sz="1800" dirty="0">
                <a:latin typeface="+mj-lt"/>
              </a:rPr>
              <a:t> </a:t>
            </a:r>
            <a:r>
              <a:rPr lang="en-US" sz="1800" dirty="0" err="1">
                <a:latin typeface="+mj-lt"/>
              </a:rPr>
              <a:t>studi</a:t>
            </a:r>
            <a:r>
              <a:rPr lang="en-US" sz="1800" dirty="0">
                <a:latin typeface="+mj-lt"/>
              </a:rPr>
              <a:t> di Torino (IT), </a:t>
            </a:r>
            <a:r>
              <a:rPr lang="en-US" sz="1800" dirty="0" err="1">
                <a:latin typeface="+mj-lt"/>
              </a:rPr>
              <a:t>Universite</a:t>
            </a:r>
            <a:r>
              <a:rPr lang="en-US" sz="1800" dirty="0">
                <a:latin typeface="+mj-lt"/>
              </a:rPr>
              <a:t> de Pau et de pays de </a:t>
            </a:r>
            <a:r>
              <a:rPr lang="en-US" sz="1800" dirty="0" err="1">
                <a:latin typeface="+mj-lt"/>
              </a:rPr>
              <a:t>l’Adour</a:t>
            </a:r>
            <a:r>
              <a:rPr lang="en-US" sz="1800" dirty="0">
                <a:latin typeface="+mj-lt"/>
              </a:rPr>
              <a:t>(FR), </a:t>
            </a:r>
            <a:r>
              <a:rPr lang="en-US" sz="1800" dirty="0" err="1">
                <a:latin typeface="+mj-lt"/>
              </a:rPr>
              <a:t>Universite</a:t>
            </a:r>
            <a:r>
              <a:rPr lang="en-US" sz="1800" dirty="0">
                <a:latin typeface="+mj-lt"/>
              </a:rPr>
              <a:t> </a:t>
            </a:r>
            <a:r>
              <a:rPr lang="en-US" sz="1800" dirty="0" err="1">
                <a:latin typeface="+mj-lt"/>
              </a:rPr>
              <a:t>Savoie</a:t>
            </a:r>
            <a:r>
              <a:rPr lang="en-US" sz="1800" dirty="0">
                <a:latin typeface="+mj-lt"/>
              </a:rPr>
              <a:t> Mont-Blanc(FR), Universidad de Zaragoza(ES) and </a:t>
            </a:r>
            <a:r>
              <a:rPr lang="en-US" sz="1800" dirty="0" err="1">
                <a:latin typeface="+mj-lt"/>
              </a:rPr>
              <a:t>Universidade</a:t>
            </a:r>
            <a:r>
              <a:rPr lang="en-US" sz="1800" dirty="0">
                <a:latin typeface="+mj-lt"/>
              </a:rPr>
              <a:t> de Beira Interior(PT).</a:t>
            </a:r>
          </a:p>
          <a:p>
            <a:pPr>
              <a:buFont typeface="Wingdings" panose="05000000000000000000" pitchFamily="2" charset="2"/>
              <a:buChar char="§"/>
            </a:pPr>
            <a:endParaRPr lang="en-US" sz="1800" dirty="0"/>
          </a:p>
          <a:p>
            <a:pPr marL="0" indent="0">
              <a:buNone/>
            </a:pPr>
            <a:endParaRPr lang="en-US" sz="1800" dirty="0"/>
          </a:p>
        </p:txBody>
      </p:sp>
      <p:pic>
        <p:nvPicPr>
          <p:cNvPr id="5" name="Content Placeholder 11">
            <a:extLst>
              <a:ext uri="{FF2B5EF4-FFF2-40B4-BE49-F238E27FC236}">
                <a16:creationId xmlns:a16="http://schemas.microsoft.com/office/drawing/2014/main" id="{A44B5B34-9958-46D9-B0DE-C762014B9D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7829" y="1180825"/>
            <a:ext cx="5399111" cy="4173166"/>
          </a:xfrm>
          <a:prstGeom prst="rect">
            <a:avLst/>
          </a:prstGeom>
        </p:spPr>
      </p:pic>
      <p:sp>
        <p:nvSpPr>
          <p:cNvPr id="9" name="Content Placeholder 3">
            <a:extLst>
              <a:ext uri="{FF2B5EF4-FFF2-40B4-BE49-F238E27FC236}">
                <a16:creationId xmlns:a16="http://schemas.microsoft.com/office/drawing/2014/main" id="{BCCB323A-9351-4E48-A0A5-141DCB19032C}"/>
              </a:ext>
            </a:extLst>
          </p:cNvPr>
          <p:cNvSpPr txBox="1">
            <a:spLocks/>
          </p:cNvSpPr>
          <p:nvPr/>
        </p:nvSpPr>
        <p:spPr>
          <a:xfrm>
            <a:off x="0" y="6607810"/>
            <a:ext cx="3733800"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Marinel</a:t>
            </a:r>
            <a:r>
              <a:rPr lang="en-US" dirty="0"/>
              <a:t> IORDAN, Gabriel BÎZOI, Cosmin HERMAN</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45929" y="1154667"/>
            <a:ext cx="1204064" cy="998307"/>
          </a:xfrm>
          <a:prstGeom prst="rect">
            <a:avLst/>
          </a:prstGeom>
        </p:spPr>
      </p:pic>
      <p:sp>
        <p:nvSpPr>
          <p:cNvPr id="8" name="Content Placeholder 3">
            <a:extLst>
              <a:ext uri="{FF2B5EF4-FFF2-40B4-BE49-F238E27FC236}">
                <a16:creationId xmlns:a16="http://schemas.microsoft.com/office/drawing/2014/main" id="{034B3220-B09B-A745-B1F6-1508F7774423}"/>
              </a:ext>
            </a:extLst>
          </p:cNvPr>
          <p:cNvSpPr>
            <a:spLocks noGrp="1"/>
          </p:cNvSpPr>
          <p:nvPr>
            <p:ph sz="quarter" idx="10"/>
          </p:nvPr>
        </p:nvSpPr>
        <p:spPr>
          <a:xfrm>
            <a:off x="-1" y="6607810"/>
            <a:ext cx="4627649" cy="264480"/>
          </a:xfrm>
        </p:spPr>
        <p:txBody>
          <a:bodyPr/>
          <a:lstStyle/>
          <a:p>
            <a:r>
              <a:rPr lang="en-US" dirty="0" err="1"/>
              <a:t>Marinel</a:t>
            </a:r>
            <a:r>
              <a:rPr lang="en-US" dirty="0"/>
              <a:t> IORDAN, Gabriel BÎZOI, Alexandra BÎZOI, Cosmin HERMAN</a:t>
            </a:r>
          </a:p>
        </p:txBody>
      </p:sp>
    </p:spTree>
    <p:extLst>
      <p:ext uri="{BB962C8B-B14F-4D97-AF65-F5344CB8AC3E}">
        <p14:creationId xmlns:p14="http://schemas.microsoft.com/office/powerpoint/2010/main" val="263079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3E4180C-A9DC-074F-BF7B-D1D4BF143C25}"/>
              </a:ext>
            </a:extLst>
          </p:cNvPr>
          <p:cNvSpPr>
            <a:spLocks noGrp="1"/>
          </p:cNvSpPr>
          <p:nvPr>
            <p:ph idx="1"/>
          </p:nvPr>
        </p:nvSpPr>
        <p:spPr>
          <a:xfrm>
            <a:off x="838200" y="1946312"/>
            <a:ext cx="10515600" cy="4351338"/>
          </a:xfrm>
        </p:spPr>
        <p:txBody>
          <a:bodyPr>
            <a:normAutofit fontScale="92500" lnSpcReduction="10000"/>
          </a:bodyPr>
          <a:lstStyle/>
          <a:p>
            <a:r>
              <a:rPr lang="ro-RO" dirty="0">
                <a:latin typeface="+mj-lt"/>
              </a:rPr>
              <a:t>U</a:t>
            </a:r>
            <a:r>
              <a:rPr lang="en-US" dirty="0">
                <a:latin typeface="+mj-lt"/>
              </a:rPr>
              <a:t>sing </a:t>
            </a:r>
            <a:r>
              <a:rPr lang="ro-RO" dirty="0" err="1">
                <a:latin typeface="+mj-lt"/>
              </a:rPr>
              <a:t>M</a:t>
            </a:r>
            <a:r>
              <a:rPr lang="en-US" dirty="0" err="1">
                <a:latin typeface="+mj-lt"/>
              </a:rPr>
              <a:t>oodle</a:t>
            </a:r>
            <a:r>
              <a:rPr lang="en-US" dirty="0">
                <a:latin typeface="+mj-lt"/>
              </a:rPr>
              <a:t> in the </a:t>
            </a:r>
            <a:r>
              <a:rPr lang="ro-RO" dirty="0">
                <a:latin typeface="+mj-lt"/>
              </a:rPr>
              <a:t>T</a:t>
            </a:r>
            <a:r>
              <a:rPr lang="en-US" dirty="0" err="1">
                <a:latin typeface="+mj-lt"/>
              </a:rPr>
              <a:t>eaching</a:t>
            </a:r>
            <a:r>
              <a:rPr lang="en-US" dirty="0">
                <a:latin typeface="+mj-lt"/>
              </a:rPr>
              <a:t> </a:t>
            </a:r>
            <a:r>
              <a:rPr lang="ro-RO" dirty="0">
                <a:latin typeface="+mj-lt"/>
              </a:rPr>
              <a:t>P</a:t>
            </a:r>
            <a:r>
              <a:rPr lang="en-US" dirty="0" err="1">
                <a:latin typeface="+mj-lt"/>
              </a:rPr>
              <a:t>rocess</a:t>
            </a:r>
            <a:endParaRPr lang="ro-RO" dirty="0">
              <a:latin typeface="+mj-lt"/>
            </a:endParaRPr>
          </a:p>
          <a:p>
            <a:pPr lvl="1"/>
            <a:r>
              <a:rPr lang="en-US" dirty="0">
                <a:latin typeface="+mj-lt"/>
              </a:rPr>
              <a:t>Bachelor and Master Study Programs</a:t>
            </a:r>
            <a:endParaRPr lang="ro-RO" dirty="0">
              <a:latin typeface="+mj-lt"/>
            </a:endParaRPr>
          </a:p>
          <a:p>
            <a:pPr lvl="1"/>
            <a:r>
              <a:rPr lang="en-US" dirty="0">
                <a:latin typeface="+mj-lt"/>
              </a:rPr>
              <a:t>Transfer of Good Practices by Postgraduate Programs</a:t>
            </a:r>
            <a:endParaRPr lang="ro-RO" dirty="0">
              <a:latin typeface="+mj-lt"/>
            </a:endParaRPr>
          </a:p>
          <a:p>
            <a:pPr lvl="1"/>
            <a:r>
              <a:rPr lang="en-US" dirty="0">
                <a:latin typeface="+mj-lt"/>
              </a:rPr>
              <a:t>Management Reports for the Teaching Process</a:t>
            </a:r>
            <a:endParaRPr lang="ro-RO" dirty="0">
              <a:latin typeface="+mj-lt"/>
            </a:endParaRPr>
          </a:p>
          <a:p>
            <a:pPr lvl="1"/>
            <a:r>
              <a:rPr lang="en-US" dirty="0">
                <a:latin typeface="+mj-lt"/>
              </a:rPr>
              <a:t>E-learning UVT - Customized Moodle App </a:t>
            </a:r>
            <a:endParaRPr lang="ro-RO" dirty="0">
              <a:latin typeface="+mj-lt"/>
            </a:endParaRPr>
          </a:p>
          <a:p>
            <a:r>
              <a:rPr lang="en-US" dirty="0">
                <a:latin typeface="+mj-lt"/>
              </a:rPr>
              <a:t>Integrating Moodle with the </a:t>
            </a:r>
            <a:r>
              <a:rPr lang="ro-RO" dirty="0">
                <a:latin typeface="+mj-lt"/>
              </a:rPr>
              <a:t>U</a:t>
            </a:r>
            <a:r>
              <a:rPr lang="en-US" dirty="0" err="1">
                <a:latin typeface="+mj-lt"/>
              </a:rPr>
              <a:t>niversity</a:t>
            </a:r>
            <a:r>
              <a:rPr lang="en-US" dirty="0">
                <a:latin typeface="+mj-lt"/>
              </a:rPr>
              <a:t> </a:t>
            </a:r>
            <a:r>
              <a:rPr lang="ro-RO" dirty="0">
                <a:latin typeface="+mj-lt"/>
              </a:rPr>
              <a:t>M</a:t>
            </a:r>
            <a:r>
              <a:rPr lang="en-US" dirty="0" err="1">
                <a:latin typeface="+mj-lt"/>
              </a:rPr>
              <a:t>anagement</a:t>
            </a:r>
            <a:r>
              <a:rPr lang="en-US" dirty="0">
                <a:latin typeface="+mj-lt"/>
              </a:rPr>
              <a:t> </a:t>
            </a:r>
            <a:r>
              <a:rPr lang="ro-RO" dirty="0">
                <a:latin typeface="+mj-lt"/>
              </a:rPr>
              <a:t>S</a:t>
            </a:r>
            <a:r>
              <a:rPr lang="en-US" dirty="0" err="1">
                <a:latin typeface="+mj-lt"/>
              </a:rPr>
              <a:t>ystem</a:t>
            </a:r>
            <a:r>
              <a:rPr lang="en-US" dirty="0">
                <a:latin typeface="+mj-lt"/>
              </a:rPr>
              <a:t> </a:t>
            </a:r>
            <a:endParaRPr lang="ro-RO" dirty="0">
              <a:latin typeface="+mj-lt"/>
            </a:endParaRPr>
          </a:p>
          <a:p>
            <a:pPr lvl="1"/>
            <a:r>
              <a:rPr lang="en-US" dirty="0">
                <a:latin typeface="+mj-lt"/>
              </a:rPr>
              <a:t>The Need for Integration </a:t>
            </a:r>
            <a:endParaRPr lang="ro-RO" dirty="0">
              <a:latin typeface="+mj-lt"/>
            </a:endParaRPr>
          </a:p>
          <a:p>
            <a:pPr lvl="1"/>
            <a:r>
              <a:rPr lang="en-US" dirty="0">
                <a:latin typeface="+mj-lt"/>
              </a:rPr>
              <a:t>Authentication using SAML (Single-Sign-On) </a:t>
            </a:r>
          </a:p>
          <a:p>
            <a:r>
              <a:rPr lang="en-US" dirty="0">
                <a:latin typeface="+mj-lt"/>
              </a:rPr>
              <a:t>Efficiently design and deliver the </a:t>
            </a:r>
            <a:r>
              <a:rPr lang="ro-RO" dirty="0">
                <a:latin typeface="+mj-lt"/>
              </a:rPr>
              <a:t>A</a:t>
            </a:r>
            <a:r>
              <a:rPr lang="en-US" dirty="0" err="1">
                <a:latin typeface="+mj-lt"/>
              </a:rPr>
              <a:t>cademic</a:t>
            </a:r>
            <a:r>
              <a:rPr lang="en-US" dirty="0">
                <a:latin typeface="+mj-lt"/>
              </a:rPr>
              <a:t> </a:t>
            </a:r>
            <a:r>
              <a:rPr lang="ro-RO" dirty="0">
                <a:latin typeface="+mj-lt"/>
              </a:rPr>
              <a:t>P</a:t>
            </a:r>
            <a:r>
              <a:rPr lang="en-US" dirty="0" err="1">
                <a:latin typeface="+mj-lt"/>
              </a:rPr>
              <a:t>rocess</a:t>
            </a:r>
            <a:r>
              <a:rPr lang="en-US" dirty="0">
                <a:latin typeface="+mj-lt"/>
              </a:rPr>
              <a:t> </a:t>
            </a:r>
            <a:endParaRPr lang="ro-RO" dirty="0">
              <a:latin typeface="+mj-lt"/>
            </a:endParaRPr>
          </a:p>
          <a:p>
            <a:pPr lvl="1"/>
            <a:r>
              <a:rPr lang="en-US" dirty="0">
                <a:latin typeface="+mj-lt"/>
              </a:rPr>
              <a:t>Bachelor and Dissertation Papers' Management</a:t>
            </a:r>
            <a:endParaRPr lang="ro-RO" dirty="0">
              <a:latin typeface="+mj-lt"/>
            </a:endParaRPr>
          </a:p>
          <a:p>
            <a:pPr lvl="1"/>
            <a:r>
              <a:rPr lang="en-US" dirty="0">
                <a:latin typeface="+mj-lt"/>
              </a:rPr>
              <a:t>Bachelor and Dissertation Exams</a:t>
            </a:r>
            <a:endParaRPr lang="ro-RO" dirty="0">
              <a:latin typeface="+mj-lt"/>
            </a:endParaRPr>
          </a:p>
          <a:p>
            <a:pPr lvl="1"/>
            <a:r>
              <a:rPr lang="en-US" dirty="0">
                <a:latin typeface="+mj-lt"/>
              </a:rPr>
              <a:t>Teachers' Evaluation by Students </a:t>
            </a:r>
          </a:p>
          <a:p>
            <a:pPr lvl="1"/>
            <a:endParaRPr lang="en-US" dirty="0"/>
          </a:p>
          <a:p>
            <a:endParaRPr lang="en-US" dirty="0"/>
          </a:p>
          <a:p>
            <a:endParaRPr lang="en-US" dirty="0"/>
          </a:p>
          <a:p>
            <a:pPr lvl="1"/>
            <a:endParaRPr lang="en-US" dirty="0"/>
          </a:p>
          <a:p>
            <a:pPr lvl="1"/>
            <a:endParaRPr lang="en-US" dirty="0"/>
          </a:p>
          <a:p>
            <a:pPr lvl="1"/>
            <a:endParaRPr lang="ro-RO" dirty="0"/>
          </a:p>
          <a:p>
            <a:endParaRPr lang="en-US" dirty="0"/>
          </a:p>
        </p:txBody>
      </p:sp>
      <p:sp>
        <p:nvSpPr>
          <p:cNvPr id="3" name="Title 2"/>
          <p:cNvSpPr>
            <a:spLocks noGrp="1"/>
          </p:cNvSpPr>
          <p:nvPr>
            <p:ph type="title"/>
          </p:nvPr>
        </p:nvSpPr>
        <p:spPr>
          <a:xfrm>
            <a:off x="838200" y="900460"/>
            <a:ext cx="10515600" cy="1109768"/>
          </a:xfrm>
        </p:spPr>
        <p:txBody>
          <a:bodyPr>
            <a:normAutofit/>
          </a:bodyPr>
          <a:lstStyle/>
          <a:p>
            <a:r>
              <a:rPr lang="ro-RO" sz="3200" dirty="0" err="1"/>
              <a:t>Paper</a:t>
            </a:r>
            <a:r>
              <a:rPr lang="ro-RO" sz="3200" dirty="0"/>
              <a:t> content</a:t>
            </a:r>
            <a:endParaRPr lang="en-US" sz="3200" dirty="0"/>
          </a:p>
        </p:txBody>
      </p:sp>
      <p:sp>
        <p:nvSpPr>
          <p:cNvPr id="8" name="Content Placeholder 3">
            <a:extLst>
              <a:ext uri="{FF2B5EF4-FFF2-40B4-BE49-F238E27FC236}">
                <a16:creationId xmlns:a16="http://schemas.microsoft.com/office/drawing/2014/main" id="{8283DE38-A78F-9F49-8D16-E3C3E5F810AF}"/>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spTree>
    <p:extLst>
      <p:ext uri="{BB962C8B-B14F-4D97-AF65-F5344CB8AC3E}">
        <p14:creationId xmlns:p14="http://schemas.microsoft.com/office/powerpoint/2010/main" val="290973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D0D-80D3-42CA-BE7E-92332D3F181B}"/>
              </a:ext>
            </a:extLst>
          </p:cNvPr>
          <p:cNvSpPr>
            <a:spLocks noGrp="1"/>
          </p:cNvSpPr>
          <p:nvPr>
            <p:ph type="title"/>
          </p:nvPr>
        </p:nvSpPr>
        <p:spPr/>
        <p:txBody>
          <a:bodyPr/>
          <a:lstStyle/>
          <a:p>
            <a:r>
              <a:rPr lang="en-GB" dirty="0"/>
              <a:t>Topic</a:t>
            </a:r>
            <a:r>
              <a:rPr lang="ro-RO" dirty="0"/>
              <a:t>s</a:t>
            </a:r>
            <a:r>
              <a:rPr lang="en-GB" dirty="0"/>
              <a:t> of interest</a:t>
            </a:r>
            <a:r>
              <a:rPr lang="ro-RO" dirty="0"/>
              <a:t> </a:t>
            </a:r>
            <a:r>
              <a:rPr lang="ro-RO" dirty="0" err="1"/>
              <a:t>presented</a:t>
            </a:r>
            <a:endParaRPr lang="en-US" dirty="0"/>
          </a:p>
        </p:txBody>
      </p:sp>
      <p:sp>
        <p:nvSpPr>
          <p:cNvPr id="6" name="Content Placeholder 5">
            <a:extLst>
              <a:ext uri="{FF2B5EF4-FFF2-40B4-BE49-F238E27FC236}">
                <a16:creationId xmlns:a16="http://schemas.microsoft.com/office/drawing/2014/main" id="{93E4180C-A9DC-074F-BF7B-D1D4BF143C25}"/>
              </a:ext>
            </a:extLst>
          </p:cNvPr>
          <p:cNvSpPr>
            <a:spLocks noGrp="1"/>
          </p:cNvSpPr>
          <p:nvPr>
            <p:ph idx="1"/>
          </p:nvPr>
        </p:nvSpPr>
        <p:spPr/>
        <p:txBody>
          <a:bodyPr/>
          <a:lstStyle/>
          <a:p>
            <a:pPr marL="514350" indent="-514350">
              <a:buFont typeface="+mj-lt"/>
              <a:buAutoNum type="arabicPeriod"/>
            </a:pPr>
            <a:r>
              <a:rPr lang="en-US" dirty="0"/>
              <a:t>Plugin developed based on university needs</a:t>
            </a:r>
          </a:p>
          <a:p>
            <a:pPr marL="514350" indent="-514350">
              <a:buFont typeface="+mj-lt"/>
              <a:buAutoNum type="arabicPeriod"/>
            </a:pPr>
            <a:r>
              <a:rPr lang="en-US" dirty="0"/>
              <a:t>Questionnaire setup</a:t>
            </a:r>
          </a:p>
          <a:p>
            <a:pPr marL="514350" indent="-514350">
              <a:buFont typeface="+mj-lt"/>
              <a:buAutoNum type="arabicPeriod"/>
            </a:pPr>
            <a:r>
              <a:rPr lang="en-US" dirty="0"/>
              <a:t>Questions and type of questions</a:t>
            </a:r>
          </a:p>
          <a:p>
            <a:pPr marL="514350" indent="-514350">
              <a:buFont typeface="+mj-lt"/>
              <a:buAutoNum type="arabicPeriod"/>
            </a:pPr>
            <a:r>
              <a:rPr lang="en-US" dirty="0"/>
              <a:t>Questionnaire delivery </a:t>
            </a:r>
          </a:p>
          <a:p>
            <a:pPr marL="514350" indent="-514350">
              <a:buFont typeface="+mj-lt"/>
              <a:buAutoNum type="arabicPeriod"/>
            </a:pPr>
            <a:r>
              <a:rPr lang="en-US" dirty="0"/>
              <a:t>Reports and statistics</a:t>
            </a:r>
          </a:p>
          <a:p>
            <a:pPr marL="514350" indent="-514350">
              <a:buFont typeface="+mj-lt"/>
              <a:buAutoNum type="arabicPeriod"/>
            </a:pPr>
            <a:r>
              <a:rPr lang="en-US" dirty="0"/>
              <a:t>Teachers’ personal report</a:t>
            </a:r>
          </a:p>
        </p:txBody>
      </p:sp>
      <p:sp>
        <p:nvSpPr>
          <p:cNvPr id="7" name="Content Placeholder 3">
            <a:extLst>
              <a:ext uri="{FF2B5EF4-FFF2-40B4-BE49-F238E27FC236}">
                <a16:creationId xmlns:a16="http://schemas.microsoft.com/office/drawing/2014/main" id="{93417027-BC9A-7143-A54F-6A88EB6E1F11}"/>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spTree>
    <p:extLst>
      <p:ext uri="{BB962C8B-B14F-4D97-AF65-F5344CB8AC3E}">
        <p14:creationId xmlns:p14="http://schemas.microsoft.com/office/powerpoint/2010/main" val="118463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D0D-80D3-42CA-BE7E-92332D3F181B}"/>
              </a:ext>
            </a:extLst>
          </p:cNvPr>
          <p:cNvSpPr>
            <a:spLocks noGrp="1"/>
          </p:cNvSpPr>
          <p:nvPr>
            <p:ph type="title"/>
          </p:nvPr>
        </p:nvSpPr>
        <p:spPr>
          <a:xfrm>
            <a:off x="838200" y="672850"/>
            <a:ext cx="10612582" cy="1325563"/>
          </a:xfrm>
        </p:spPr>
        <p:txBody>
          <a:bodyPr/>
          <a:lstStyle/>
          <a:p>
            <a:r>
              <a:rPr lang="en-US" dirty="0"/>
              <a:t>1. Plugin developed based on university needs</a:t>
            </a:r>
          </a:p>
        </p:txBody>
      </p:sp>
      <p:sp>
        <p:nvSpPr>
          <p:cNvPr id="6" name="Content Placeholder 5">
            <a:extLst>
              <a:ext uri="{FF2B5EF4-FFF2-40B4-BE49-F238E27FC236}">
                <a16:creationId xmlns:a16="http://schemas.microsoft.com/office/drawing/2014/main" id="{93E4180C-A9DC-074F-BF7B-D1D4BF143C25}"/>
              </a:ext>
            </a:extLst>
          </p:cNvPr>
          <p:cNvSpPr>
            <a:spLocks noGrp="1"/>
          </p:cNvSpPr>
          <p:nvPr>
            <p:ph idx="1"/>
          </p:nvPr>
        </p:nvSpPr>
        <p:spPr/>
        <p:txBody>
          <a:bodyPr/>
          <a:lstStyle/>
          <a:p>
            <a:r>
              <a:rPr lang="en-US" dirty="0"/>
              <a:t>Custom plugin</a:t>
            </a:r>
          </a:p>
          <a:p>
            <a:r>
              <a:rPr lang="en-US" dirty="0"/>
              <a:t>Structure</a:t>
            </a:r>
          </a:p>
          <a:p>
            <a:r>
              <a:rPr lang="en-US" dirty="0"/>
              <a:t>Algorithm</a:t>
            </a:r>
          </a:p>
        </p:txBody>
      </p:sp>
      <p:sp>
        <p:nvSpPr>
          <p:cNvPr id="9" name="Content Placeholder 3">
            <a:extLst>
              <a:ext uri="{FF2B5EF4-FFF2-40B4-BE49-F238E27FC236}">
                <a16:creationId xmlns:a16="http://schemas.microsoft.com/office/drawing/2014/main" id="{591356CF-7CF9-D54E-B659-89EE15BDB50B}"/>
              </a:ext>
            </a:extLst>
          </p:cNvPr>
          <p:cNvSpPr>
            <a:spLocks noGrp="1"/>
          </p:cNvSpPr>
          <p:nvPr>
            <p:ph sz="quarter" idx="10"/>
          </p:nvPr>
        </p:nvSpPr>
        <p:spPr>
          <a:xfrm>
            <a:off x="-1" y="6607810"/>
            <a:ext cx="4627649" cy="264480"/>
          </a:xfrm>
        </p:spPr>
        <p:txBody>
          <a:bodyPr/>
          <a:lstStyle/>
          <a:p>
            <a:r>
              <a:rPr lang="en-US" dirty="0" err="1"/>
              <a:t>Marinel</a:t>
            </a:r>
            <a:r>
              <a:rPr lang="en-US" dirty="0"/>
              <a:t> IORDAN, Gabriel BÎZOI, Alexandra BÎZOI, Cosmin HERMAN</a:t>
            </a:r>
          </a:p>
        </p:txBody>
      </p:sp>
      <p:pic>
        <p:nvPicPr>
          <p:cNvPr id="4" name="Picture 3" descr="Diagram&#10;&#10;Description automatically generated">
            <a:extLst>
              <a:ext uri="{FF2B5EF4-FFF2-40B4-BE49-F238E27FC236}">
                <a16:creationId xmlns:a16="http://schemas.microsoft.com/office/drawing/2014/main" id="{0F0EB9A2-DD3F-3241-9244-66C7EBA62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094" y="1884113"/>
            <a:ext cx="7564351" cy="4430074"/>
          </a:xfrm>
          <a:prstGeom prst="rect">
            <a:avLst/>
          </a:prstGeom>
        </p:spPr>
      </p:pic>
    </p:spTree>
    <p:extLst>
      <p:ext uri="{BB962C8B-B14F-4D97-AF65-F5344CB8AC3E}">
        <p14:creationId xmlns:p14="http://schemas.microsoft.com/office/powerpoint/2010/main" val="307735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D0D-80D3-42CA-BE7E-92332D3F181B}"/>
              </a:ext>
            </a:extLst>
          </p:cNvPr>
          <p:cNvSpPr>
            <a:spLocks noGrp="1"/>
          </p:cNvSpPr>
          <p:nvPr>
            <p:ph type="title"/>
          </p:nvPr>
        </p:nvSpPr>
        <p:spPr/>
        <p:txBody>
          <a:bodyPr/>
          <a:lstStyle/>
          <a:p>
            <a:r>
              <a:rPr lang="en-US" dirty="0"/>
              <a:t>2. Questionnaire setup</a:t>
            </a:r>
          </a:p>
        </p:txBody>
      </p:sp>
      <p:sp>
        <p:nvSpPr>
          <p:cNvPr id="6" name="Content Placeholder 5">
            <a:extLst>
              <a:ext uri="{FF2B5EF4-FFF2-40B4-BE49-F238E27FC236}">
                <a16:creationId xmlns:a16="http://schemas.microsoft.com/office/drawing/2014/main" id="{93E4180C-A9DC-074F-BF7B-D1D4BF143C25}"/>
              </a:ext>
            </a:extLst>
          </p:cNvPr>
          <p:cNvSpPr>
            <a:spLocks noGrp="1"/>
          </p:cNvSpPr>
          <p:nvPr>
            <p:ph idx="1"/>
          </p:nvPr>
        </p:nvSpPr>
        <p:spPr/>
        <p:txBody>
          <a:bodyPr/>
          <a:lstStyle/>
          <a:p>
            <a:r>
              <a:rPr lang="en-US" dirty="0"/>
              <a:t>Questionnaire list </a:t>
            </a:r>
            <a:r>
              <a:rPr lang="en-US" sz="1800" dirty="0"/>
              <a:t>(Create/Read/Update/Delete/Duplicate)</a:t>
            </a:r>
          </a:p>
          <a:p>
            <a:r>
              <a:rPr lang="en-US" dirty="0"/>
              <a:t>Create new questionnaire form</a:t>
            </a:r>
          </a:p>
          <a:p>
            <a:pPr lvl="1"/>
            <a:r>
              <a:rPr lang="en-US" dirty="0"/>
              <a:t>Name, Type, Academic year, Semester, Year of study</a:t>
            </a:r>
          </a:p>
        </p:txBody>
      </p:sp>
      <p:pic>
        <p:nvPicPr>
          <p:cNvPr id="4" name="Picture 3" descr="Graphical user interface, text, application&#10;&#10;Description automatically generated">
            <a:extLst>
              <a:ext uri="{FF2B5EF4-FFF2-40B4-BE49-F238E27FC236}">
                <a16:creationId xmlns:a16="http://schemas.microsoft.com/office/drawing/2014/main" id="{CE002F5F-DEF3-CB49-AC65-12059621E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3635370"/>
            <a:ext cx="8143010" cy="2849318"/>
          </a:xfrm>
          <a:prstGeom prst="rect">
            <a:avLst/>
          </a:prstGeom>
        </p:spPr>
      </p:pic>
      <p:sp>
        <p:nvSpPr>
          <p:cNvPr id="8" name="Content Placeholder 3">
            <a:extLst>
              <a:ext uri="{FF2B5EF4-FFF2-40B4-BE49-F238E27FC236}">
                <a16:creationId xmlns:a16="http://schemas.microsoft.com/office/drawing/2014/main" id="{DF20736E-08DC-A54A-B175-4C141C4F1CBB}"/>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spTree>
    <p:extLst>
      <p:ext uri="{BB962C8B-B14F-4D97-AF65-F5344CB8AC3E}">
        <p14:creationId xmlns:p14="http://schemas.microsoft.com/office/powerpoint/2010/main" val="401343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9D0D-80D3-42CA-BE7E-92332D3F181B}"/>
              </a:ext>
            </a:extLst>
          </p:cNvPr>
          <p:cNvSpPr>
            <a:spLocks noGrp="1"/>
          </p:cNvSpPr>
          <p:nvPr>
            <p:ph type="title"/>
          </p:nvPr>
        </p:nvSpPr>
        <p:spPr/>
        <p:txBody>
          <a:bodyPr/>
          <a:lstStyle/>
          <a:p>
            <a:r>
              <a:rPr lang="en-US" dirty="0"/>
              <a:t>3. Questions and type of questions</a:t>
            </a:r>
          </a:p>
        </p:txBody>
      </p:sp>
      <p:sp>
        <p:nvSpPr>
          <p:cNvPr id="6" name="Content Placeholder 5">
            <a:extLst>
              <a:ext uri="{FF2B5EF4-FFF2-40B4-BE49-F238E27FC236}">
                <a16:creationId xmlns:a16="http://schemas.microsoft.com/office/drawing/2014/main" id="{93E4180C-A9DC-074F-BF7B-D1D4BF143C25}"/>
              </a:ext>
            </a:extLst>
          </p:cNvPr>
          <p:cNvSpPr>
            <a:spLocks noGrp="1"/>
          </p:cNvSpPr>
          <p:nvPr>
            <p:ph idx="1"/>
          </p:nvPr>
        </p:nvSpPr>
        <p:spPr/>
        <p:txBody>
          <a:bodyPr/>
          <a:lstStyle/>
          <a:p>
            <a:r>
              <a:rPr lang="en-US" dirty="0"/>
              <a:t>Structure</a:t>
            </a:r>
          </a:p>
          <a:p>
            <a:pPr lvl="1"/>
            <a:r>
              <a:rPr lang="en-US" dirty="0"/>
              <a:t>Chapter – Predefined chapter – Section – Question – Type of question</a:t>
            </a:r>
          </a:p>
          <a:p>
            <a:r>
              <a:rPr lang="en-US" dirty="0"/>
              <a:t>Adding questions</a:t>
            </a:r>
          </a:p>
          <a:p>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625C3C25-C8BA-0B4E-82D9-EE1D0A2BC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139" y="3658372"/>
            <a:ext cx="5659583" cy="2628178"/>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CA1E2106-4438-6A4D-A8FE-6925765B5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78" y="3658372"/>
            <a:ext cx="5694218" cy="1508813"/>
          </a:xfrm>
          <a:prstGeom prst="rect">
            <a:avLst/>
          </a:prstGeom>
        </p:spPr>
      </p:pic>
      <p:sp>
        <p:nvSpPr>
          <p:cNvPr id="12" name="Content Placeholder 3">
            <a:extLst>
              <a:ext uri="{FF2B5EF4-FFF2-40B4-BE49-F238E27FC236}">
                <a16:creationId xmlns:a16="http://schemas.microsoft.com/office/drawing/2014/main" id="{A1B6A8A4-3020-E04A-87F6-5D3710589F6E}"/>
              </a:ext>
            </a:extLst>
          </p:cNvPr>
          <p:cNvSpPr txBox="1">
            <a:spLocks/>
          </p:cNvSpPr>
          <p:nvPr/>
        </p:nvSpPr>
        <p:spPr>
          <a:xfrm>
            <a:off x="-1" y="6607810"/>
            <a:ext cx="4627649" cy="2644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it-IT" sz="1050" kern="1200" dirty="0" smtClean="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050" kern="1200" dirty="0" smtClean="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050" kern="1200" dirty="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Marinel IORDAN, Gabriel BÎZOI, Alexandra BÎZOI, Cosmin HERMAN</a:t>
            </a:r>
          </a:p>
        </p:txBody>
      </p:sp>
    </p:spTree>
    <p:extLst>
      <p:ext uri="{BB962C8B-B14F-4D97-AF65-F5344CB8AC3E}">
        <p14:creationId xmlns:p14="http://schemas.microsoft.com/office/powerpoint/2010/main" val="287826457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icrosoftOoffice presentazione MoodleMoot2021" id="{AFAE2859-3BE3-435C-9E83-5AF001150E32}" vid="{6ED0DE53-CFBD-48F4-8CD1-F31A9FF60AA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MicrosoftOffice presentazione MoodleMoot2021</Template>
  <TotalTime>2403</TotalTime>
  <Words>850</Words>
  <Application>Microsoft Macintosh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Tema di Office</vt:lpstr>
      <vt:lpstr>        MOODLE SUPPORT IN DigitiZING THE ACADEMIC PROCESS   </vt:lpstr>
      <vt:lpstr>Brief presentation about West  University of Timisoara</vt:lpstr>
      <vt:lpstr>Brief presentation about West  University of Timisoara</vt:lpstr>
      <vt:lpstr>PowerPoint Presentation</vt:lpstr>
      <vt:lpstr>Paper content</vt:lpstr>
      <vt:lpstr>Topics of interest presented</vt:lpstr>
      <vt:lpstr>1. Plugin developed based on university needs</vt:lpstr>
      <vt:lpstr>2. Questionnaire setup</vt:lpstr>
      <vt:lpstr>3. Questions and type of questions</vt:lpstr>
      <vt:lpstr>4. Questionnaire delivery </vt:lpstr>
      <vt:lpstr>4. Delivery </vt:lpstr>
      <vt:lpstr>5. Reports and statistics</vt:lpstr>
      <vt:lpstr>5. Reports and statistics</vt:lpstr>
      <vt:lpstr>6. Teachers’ personal evolution report</vt:lpstr>
      <vt:lpstr>Topics of interest presented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contributo</dc:title>
  <dc:creator>CRISTINA CIRDU</dc:creator>
  <cp:lastModifiedBy>Cosmin HERMAN</cp:lastModifiedBy>
  <cp:revision>50</cp:revision>
  <dcterms:created xsi:type="dcterms:W3CDTF">2021-11-19T07:28:09Z</dcterms:created>
  <dcterms:modified xsi:type="dcterms:W3CDTF">2021-12-03T11:49:55Z</dcterms:modified>
</cp:coreProperties>
</file>