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82" r:id="rId7"/>
    <p:sldId id="313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3" r:id="rId16"/>
    <p:sldId id="269" r:id="rId17"/>
    <p:sldId id="276" r:id="rId18"/>
    <p:sldId id="284" r:id="rId19"/>
    <p:sldId id="285" r:id="rId20"/>
    <p:sldId id="279" r:id="rId21"/>
    <p:sldId id="286" r:id="rId22"/>
    <p:sldId id="287" r:id="rId23"/>
    <p:sldId id="314" r:id="rId24"/>
    <p:sldId id="289" r:id="rId25"/>
    <p:sldId id="291" r:id="rId26"/>
    <p:sldId id="293" r:id="rId27"/>
    <p:sldId id="304" r:id="rId28"/>
    <p:sldId id="305" r:id="rId29"/>
    <p:sldId id="306" r:id="rId30"/>
    <p:sldId id="315" r:id="rId31"/>
    <p:sldId id="288" r:id="rId32"/>
    <p:sldId id="281" r:id="rId33"/>
    <p:sldId id="295" r:id="rId34"/>
    <p:sldId id="294" r:id="rId35"/>
    <p:sldId id="297" r:id="rId36"/>
    <p:sldId id="298" r:id="rId37"/>
    <p:sldId id="299" r:id="rId38"/>
    <p:sldId id="300" r:id="rId39"/>
    <p:sldId id="301" r:id="rId40"/>
    <p:sldId id="302" r:id="rId41"/>
    <p:sldId id="307" r:id="rId42"/>
    <p:sldId id="303" r:id="rId43"/>
    <p:sldId id="272" r:id="rId44"/>
    <p:sldId id="308" r:id="rId45"/>
    <p:sldId id="309" r:id="rId46"/>
    <p:sldId id="310" r:id="rId47"/>
    <p:sldId id="311" r:id="rId48"/>
    <p:sldId id="312" r:id="rId49"/>
    <p:sldId id="290" r:id="rId50"/>
    <p:sldId id="280" r:id="rId51"/>
    <p:sldId id="271" r:id="rId52"/>
    <p:sldId id="292" r:id="rId53"/>
    <p:sldId id="273" r:id="rId54"/>
    <p:sldId id="274" r:id="rId55"/>
    <p:sldId id="278" r:id="rId56"/>
    <p:sldId id="261" r:id="rId57"/>
    <p:sldId id="277" r:id="rId58"/>
    <p:sldId id="270" r:id="rId59"/>
    <p:sldId id="275" r:id="rId60"/>
  </p:sldIdLst>
  <p:sldSz cx="12192000" cy="6858000"/>
  <p:notesSz cx="6858000" cy="91440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737"/>
    <a:srgbClr val="FFF430"/>
    <a:srgbClr val="42B510"/>
    <a:srgbClr val="55D13F"/>
    <a:srgbClr val="23D10C"/>
    <a:srgbClr val="FF0000"/>
    <a:srgbClr val="EE0B12"/>
    <a:srgbClr val="FAFF7D"/>
    <a:srgbClr val="FFFE97"/>
    <a:srgbClr val="F7D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5" autoAdjust="0"/>
    <p:restoredTop sz="96006" autoAdjust="0"/>
  </p:normalViewPr>
  <p:slideViewPr>
    <p:cSldViewPr snapToGrid="0">
      <p:cViewPr varScale="1">
        <p:scale>
          <a:sx n="95" d="100"/>
          <a:sy n="95" d="100"/>
        </p:scale>
        <p:origin x="84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2T13:04:06.9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53 329 8081,'-21'-23'0,"3"-2"0,9 0 0,5 0-360,4 4 1,0 7-1,0 3 46,0-3 272,8-1 1,1-2-56,9-1-99,-1 1 0,0-2 196,0-4 0,8-4 0,2-8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2T13:04:07.0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68 52 8081,'-12'-2'-958,"1"-3"1,5 1 1146,-6-8 0,8 6 107,-1-5 130,-5 7-194,8-4 0,-4 10-42,12 4-523,4 4 209,7 7 0,10 2 44,8 4 80,7 4 0,10 8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2T13:04:09.3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52 12 8058,'-12'-6'0,"1"0"-1196,7 8 854,-4 15 1,8 10 341,0 8 0,0-1 0,-7 9 0,-3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2T13:04:09.9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18 156 7999,'0'-52'-514,"-2"11"206,-4 13-163,4 3 46,-6 23 158,8-6 231,0 16-20,0-6 0,0 13 56,0-3 0,8-5 0,2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2T14:58:27.4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70 139 7809,'0'-19'-317,"0"3"115,0 16 395,-16 0-191,13 0 0,-13 0-31,16 0 615,0 0-532,0-15 131,0 11-110,0-11 100,0 15 1535,0 0-1718,0-16 77,0 13-1,0-13-147,0 16 175,0 0 0,-4-11-28,-7-1-45,7 1 38,-11 11-19,15 0-740,0 0 0,0 15 1,0 4-1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73934-29F9-426A-932A-D62E7F587AC8}" type="datetimeFigureOut">
              <a:rPr lang="en-GB" smtClean="0"/>
              <a:t>23/12/2021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6A74D-F3CD-4927-9ACB-749CA3E58B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053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673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370FC0-746B-4B9D-BB0A-39EBB0445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DA33F9-B949-425D-901E-DA6554106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95B7E7-9445-4C2F-9EB0-9E60E58C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9A23-9473-4FB9-B61F-BB7AEAACFEAA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C1E059-2504-4C70-B7E2-C46BA945F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F37909-1DDD-4B9C-8240-91AAEE04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F699-F079-4B72-A234-101C9C4B3CBB}" type="slidenum">
              <a:rPr lang="en-GB" smtClean="0"/>
              <a:t>‹N›</a:t>
            </a:fld>
            <a:endParaRPr lang="en-GB"/>
          </a:p>
        </p:txBody>
      </p:sp>
      <p:pic>
        <p:nvPicPr>
          <p:cNvPr id="10" name="Immagine 9" descr="Immagine che contiene silhouette&#10;&#10;Descrizione generata automaticamente">
            <a:extLst>
              <a:ext uri="{FF2B5EF4-FFF2-40B4-BE49-F238E27FC236}">
                <a16:creationId xmlns:a16="http://schemas.microsoft.com/office/drawing/2014/main" id="{0F5B8C51-A691-4A76-98FC-D3F4A26C9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" b="13054"/>
          <a:stretch/>
        </p:blipFill>
        <p:spPr>
          <a:xfrm>
            <a:off x="-1" y="4377937"/>
            <a:ext cx="12192001" cy="248006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9DFD190-9A1E-4792-B901-6E3CB21AE8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0D77087-018B-4802-A2B3-AE603FD182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2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69B6EE-D074-42F6-AE25-54C3AF55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75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D62FAE1-76C6-4B1B-A2EB-F7C5D649E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178050"/>
            <a:ext cx="10515600" cy="43513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B91C1AD-70DF-4C9F-A06C-0E704FFDA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311D085-0987-45BB-AE57-B62BF5942C9D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0" name="Segnaposto contenuto 13">
            <a:extLst>
              <a:ext uri="{FF2B5EF4-FFF2-40B4-BE49-F238E27FC236}">
                <a16:creationId xmlns:a16="http://schemas.microsoft.com/office/drawing/2014/main" id="{511AC9DD-6EC1-4227-8312-9B05A85E1F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91A8A9A-B75D-4964-8862-9C83F829CB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5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686E082-D277-4CD4-873E-098FB6707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68897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0C1334-CFB6-45C8-90CA-871B29EAB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8897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740E042-4414-4205-A33A-0C863A37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08E877F-DCDD-4D92-98CA-9FCAF08F52C4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0" name="Segnaposto contenuto 13">
            <a:extLst>
              <a:ext uri="{FF2B5EF4-FFF2-40B4-BE49-F238E27FC236}">
                <a16:creationId xmlns:a16="http://schemas.microsoft.com/office/drawing/2014/main" id="{B522D03C-9FFA-4A67-AEB7-0DF9E31610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A3D4852-0857-4BD8-BE87-1A4CE44A58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3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406EDE-9DA7-4C41-ABBC-88B5224E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8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C90D41-45F0-4ACE-B279-1709B4A2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350"/>
            <a:ext cx="10515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6A1EF1D-1531-4D5E-8EA9-67ECED508A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3109388-484E-43AE-93BB-653A762F4765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                        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E33C797B-A870-4A46-9D81-C309E8E5375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FA97D5D-2FD9-45A8-8B66-602AE6CB3F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6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3799E3-17B2-4586-B97A-F7743985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A77A7F-B67B-403D-AAA3-4E595DC32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AF200DB-7DC8-45B6-876A-0A3048F3D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382F41E-5506-4C85-8F22-B7974E0BB792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2" name="Segnaposto contenuto 13">
            <a:extLst>
              <a:ext uri="{FF2B5EF4-FFF2-40B4-BE49-F238E27FC236}">
                <a16:creationId xmlns:a16="http://schemas.microsoft.com/office/drawing/2014/main" id="{E6276E88-FD43-44D3-9AE9-DF4CF38B08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0C821D-F5D7-44CC-8334-6035357241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5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5EE7C-ECC3-48AF-97E5-6B0A08538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897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8CF63D-3A5D-4338-8F7C-63D07C72C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947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AEE35D-4217-4281-9631-B30EC5FA7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4947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0EEEA9F-7874-442A-84D8-72073A70E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5B13AC3-E38C-430A-91B2-90637657DDE6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1" name="Segnaposto contenuto 13">
            <a:extLst>
              <a:ext uri="{FF2B5EF4-FFF2-40B4-BE49-F238E27FC236}">
                <a16:creationId xmlns:a16="http://schemas.microsoft.com/office/drawing/2014/main" id="{872AC99A-9462-44EA-8BC4-42F8A0C465A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96E69C0-DD60-42E0-B224-07E292FDB2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5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E2CFB5-51ED-40D1-8D16-4583DC76F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94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C4A8AE-4A54-41A1-8E6A-615840B66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9548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17E73C-4FBA-41F3-B00D-A447A28F7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19400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5170DF-7CCB-4E0C-9BCE-E90672F766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9548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4F26D98-7D45-4993-853E-CDF4325A4F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19400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4EECC37-B943-4F01-A970-7DEBDD6436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368ACE9A-2B66-40CD-A2D5-E7A6F061E286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C998D56-F489-4DE7-9AF2-F62426386D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9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783D8E-33C5-42F4-803C-9038F27A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6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DB990D3-EECC-444D-A203-74E9E3E25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C7EC59B-0D04-472D-9B73-7BE61FF82EB3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9" name="Segnaposto contenuto 13">
            <a:extLst>
              <a:ext uri="{FF2B5EF4-FFF2-40B4-BE49-F238E27FC236}">
                <a16:creationId xmlns:a16="http://schemas.microsoft.com/office/drawing/2014/main" id="{10A99CDD-B875-4E9A-9DAB-39F5CC50000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FCD77B5-85E0-4596-957C-F3BF07133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2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799AFD8-611D-4B61-A02D-C4239B5795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D2227DC-D5B4-45A2-867B-C5F48927CCFF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8" name="Segnaposto contenuto 13">
            <a:extLst>
              <a:ext uri="{FF2B5EF4-FFF2-40B4-BE49-F238E27FC236}">
                <a16:creationId xmlns:a16="http://schemas.microsoft.com/office/drawing/2014/main" id="{341771AB-4488-40A8-A83C-EF3198AF7EC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E0ED84-0540-4F5A-9FD8-5E748378DB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7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4BD3B9-2A74-46B4-97E6-E901465C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239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09D8F9-AFCD-403A-9710-052F04D97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541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45222B-0BA0-4306-A769-EDA268BF7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41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EC566D3-13D9-433C-B1CF-CE8F17567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E54228F-7137-410F-A103-EA839B1F2CC2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1" name="Segnaposto contenuto 13">
            <a:extLst>
              <a:ext uri="{FF2B5EF4-FFF2-40B4-BE49-F238E27FC236}">
                <a16:creationId xmlns:a16="http://schemas.microsoft.com/office/drawing/2014/main" id="{8B7DB073-3A3E-4982-860C-FE63807FFA6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3E3427C-FC2F-4F85-8D1C-8459D750F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0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329773-AC99-40A1-9828-942622E0C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953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9204F70-897C-499A-9236-1024908C35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255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12E27F-3C3B-4A2E-955F-DBD4A8169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55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B6C70EC-2ADD-4215-BA49-3C69FD060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86C4E93-9FE2-4797-BA55-6CECDAD5DAA0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1" name="Segnaposto contenuto 13">
            <a:extLst>
              <a:ext uri="{FF2B5EF4-FFF2-40B4-BE49-F238E27FC236}">
                <a16:creationId xmlns:a16="http://schemas.microsoft.com/office/drawing/2014/main" id="{591EB3AB-DF84-46C5-8B53-0F87D83D6FD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C873F33-D9D7-413A-B326-42F372399C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C900188-6183-4C82-8C20-BD726E779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C6135F-F9B1-4F39-B9A2-58C32E4C6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0C669B-5575-48B3-8726-2E921A4FF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83F31-A70A-4499-82CC-E11D5D08C7B7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82803E-CC4A-449D-858A-2B71445AC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5E64BB-4A52-460C-B60A-5568F7140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F699-F079-4B72-A234-101C9C4B3CB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63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9.png"/><Relationship Id="rId7" Type="http://schemas.openxmlformats.org/officeDocument/2006/relationships/image" Target="../media/image2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230.png"/><Relationship Id="rId5" Type="http://schemas.openxmlformats.org/officeDocument/2006/relationships/image" Target="../media/image200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2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697533-D79F-4676-B3C8-488972A3F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394" y="234779"/>
            <a:ext cx="10525898" cy="2634735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latin typeface="Gill Sans MT" panose="020B0502020104020203" pitchFamily="34" charset="77"/>
              </a:rPr>
              <a:t>FORMATIVE ASSESSMENT REVISITED: COMBINED USE OF MOODLE AND MAHARA FOR ELEVATING TEACHING GOALS IN SOME MEDICAL SCHOOL COURSES</a:t>
            </a:r>
            <a:endParaRPr lang="en-GB" sz="4400" dirty="0">
              <a:latin typeface="Gill Sans MT" panose="020B0502020104020203" pitchFamily="34" charset="77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FE4637D-C7B3-4AFB-ACE4-92A8964F0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394" y="3104292"/>
            <a:ext cx="10779211" cy="1655762"/>
          </a:xfrm>
        </p:spPr>
        <p:txBody>
          <a:bodyPr>
            <a:normAutofit lnSpcReduction="10000"/>
          </a:bodyPr>
          <a:lstStyle/>
          <a:p>
            <a:r>
              <a:rPr lang="it-IT" b="1" dirty="0"/>
              <a:t>Adriano Ceccarelli and Ana Sofia Lopes </a:t>
            </a:r>
            <a:r>
              <a:rPr lang="it-IT" b="1" dirty="0" err="1"/>
              <a:t>Sucuma</a:t>
            </a:r>
            <a:endParaRPr lang="it-IT" b="1" dirty="0"/>
          </a:p>
          <a:p>
            <a:r>
              <a:rPr lang="it-IT" dirty="0" err="1"/>
              <a:t>Dept</a:t>
            </a:r>
            <a:r>
              <a:rPr lang="it-IT" dirty="0"/>
              <a:t> of </a:t>
            </a:r>
            <a:r>
              <a:rPr lang="it-IT" dirty="0" err="1"/>
              <a:t>Clinical</a:t>
            </a:r>
            <a:r>
              <a:rPr lang="it-IT" dirty="0"/>
              <a:t> and </a:t>
            </a:r>
            <a:r>
              <a:rPr lang="it-IT" dirty="0" err="1"/>
              <a:t>Biological</a:t>
            </a:r>
            <a:r>
              <a:rPr lang="it-IT" dirty="0"/>
              <a:t> </a:t>
            </a:r>
            <a:r>
              <a:rPr lang="it-IT" dirty="0" err="1"/>
              <a:t>Sciences</a:t>
            </a:r>
            <a:r>
              <a:rPr lang="it-IT" dirty="0"/>
              <a:t> and Medicine and </a:t>
            </a:r>
            <a:r>
              <a:rPr lang="it-IT" dirty="0" err="1"/>
              <a:t>Surgery</a:t>
            </a:r>
            <a:r>
              <a:rPr lang="it-IT" dirty="0"/>
              <a:t> Course</a:t>
            </a:r>
          </a:p>
          <a:p>
            <a:r>
              <a:rPr lang="it-IT" dirty="0" err="1"/>
              <a:t>University</a:t>
            </a:r>
            <a:r>
              <a:rPr lang="it-IT" dirty="0"/>
              <a:t> of </a:t>
            </a:r>
            <a:r>
              <a:rPr lang="it-IT" dirty="0" err="1"/>
              <a:t>Turin</a:t>
            </a:r>
            <a:r>
              <a:rPr lang="it-IT" dirty="0"/>
              <a:t> </a:t>
            </a:r>
          </a:p>
          <a:p>
            <a:r>
              <a:rPr lang="it-IT" sz="1700" i="1" dirty="0" err="1"/>
              <a:t>adriano.ceccarelli@unito.it</a:t>
            </a:r>
            <a:r>
              <a:rPr lang="it-IT" sz="1700" i="1" dirty="0"/>
              <a:t> – </a:t>
            </a:r>
            <a:r>
              <a:rPr lang="it-IT" sz="1700" i="1" dirty="0" err="1"/>
              <a:t>ana.lopessucuma@edu.unito.it</a:t>
            </a:r>
            <a:endParaRPr lang="it-IT" sz="1700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32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7E31A25-6F5C-4746-8096-834FD2064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30"/>
          <a:stretch/>
        </p:blipFill>
        <p:spPr>
          <a:xfrm>
            <a:off x="2187389" y="808330"/>
            <a:ext cx="7422776" cy="52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8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h5p movie" descr="h5p movie">
            <a:hlinkClick r:id="" action="ppaction://media"/>
            <a:extLst>
              <a:ext uri="{FF2B5EF4-FFF2-40B4-BE49-F238E27FC236}">
                <a16:creationId xmlns:a16="http://schemas.microsoft.com/office/drawing/2014/main" id="{98645469-2F75-8A48-962E-F435ABEDB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9777" y="968167"/>
            <a:ext cx="9312446" cy="524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2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H5Pquiz" descr="H5Pquiz">
            <a:hlinkClick r:id="" action="ppaction://media"/>
            <a:extLst>
              <a:ext uri="{FF2B5EF4-FFF2-40B4-BE49-F238E27FC236}">
                <a16:creationId xmlns:a16="http://schemas.microsoft.com/office/drawing/2014/main" id="{C8529649-2D6B-2646-B68E-78837203D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8977" y="955022"/>
            <a:ext cx="9294046" cy="52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9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1D229964-8910-F64C-91F4-7595A94CC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922" y="1122870"/>
            <a:ext cx="8401237" cy="4361591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52E95800-19AB-9E41-ABBE-C393104BB4F3}"/>
              </a:ext>
            </a:extLst>
          </p:cNvPr>
          <p:cNvSpPr/>
          <p:nvPr/>
        </p:nvSpPr>
        <p:spPr>
          <a:xfrm>
            <a:off x="184623" y="3694670"/>
            <a:ext cx="1075765" cy="44484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903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BDAA88B-A8FB-DB48-B4EB-2770A6035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993" y="388008"/>
            <a:ext cx="6230014" cy="881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83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>
                <a:latin typeface="Gill Sans MT" panose="020B0502020104020203" pitchFamily="34" charset="77"/>
              </a:rPr>
              <a:t>Adriano Ceccarelli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5F2AA69E-0302-384A-BE7B-767F564D5FA9}"/>
              </a:ext>
            </a:extLst>
          </p:cNvPr>
          <p:cNvSpPr txBox="1"/>
          <p:nvPr/>
        </p:nvSpPr>
        <p:spPr>
          <a:xfrm>
            <a:off x="336507" y="1555567"/>
            <a:ext cx="392886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it-IT" dirty="0">
              <a:latin typeface="Gill Sans MT" panose="020B0502020104020203" pitchFamily="34" charset="77"/>
            </a:endParaRPr>
          </a:p>
          <a:p>
            <a:endParaRPr lang="it-IT" dirty="0">
              <a:latin typeface="Gill Sans MT" panose="020B0502020104020203" pitchFamily="34" charset="77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38DC901A-35F8-3B44-945A-EDF7CB47419F}"/>
              </a:ext>
            </a:extLst>
          </p:cNvPr>
          <p:cNvGrpSpPr/>
          <p:nvPr/>
        </p:nvGrpSpPr>
        <p:grpSpPr>
          <a:xfrm>
            <a:off x="1632950" y="4788231"/>
            <a:ext cx="8581044" cy="830997"/>
            <a:chOff x="1866900" y="4691243"/>
            <a:chExt cx="7800949" cy="830997"/>
          </a:xfrm>
        </p:grpSpPr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id="{C4311471-0ACF-9F4C-A382-1E895F9BD77D}"/>
                </a:ext>
              </a:extLst>
            </p:cNvPr>
            <p:cNvSpPr/>
            <p:nvPr/>
          </p:nvSpPr>
          <p:spPr>
            <a:xfrm>
              <a:off x="1866900" y="4691243"/>
              <a:ext cx="7800949" cy="830997"/>
            </a:xfrm>
            <a:prstGeom prst="roundRect">
              <a:avLst/>
            </a:prstGeom>
            <a:solidFill>
              <a:srgbClr val="F9973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8">
              <a:extLst>
                <a:ext uri="{FF2B5EF4-FFF2-40B4-BE49-F238E27FC236}">
                  <a16:creationId xmlns:a16="http://schemas.microsoft.com/office/drawing/2014/main" id="{A0724486-E3F7-BD4B-A2E5-734991E281FA}"/>
                </a:ext>
              </a:extLst>
            </p:cNvPr>
            <p:cNvSpPr txBox="1"/>
            <p:nvPr/>
          </p:nvSpPr>
          <p:spPr>
            <a:xfrm>
              <a:off x="2885069" y="4691243"/>
              <a:ext cx="5764610" cy="83099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it-IT" sz="2400" dirty="0">
                  <a:latin typeface="Gill Sans MT" panose="020B0502020104020203" pitchFamily="34" charset="77"/>
                </a:rPr>
                <a:t>Studenti poco inclini a atteggiamento critico nei confronti del proprio apprendimento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F2A68317-6090-0B45-8A25-B8A2961E97B2}"/>
              </a:ext>
            </a:extLst>
          </p:cNvPr>
          <p:cNvGrpSpPr/>
          <p:nvPr/>
        </p:nvGrpSpPr>
        <p:grpSpPr>
          <a:xfrm>
            <a:off x="1632950" y="5693873"/>
            <a:ext cx="8581044" cy="830997"/>
            <a:chOff x="1866900" y="5695290"/>
            <a:chExt cx="7800949" cy="830997"/>
          </a:xfrm>
        </p:grpSpPr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FFFC06B5-5CBA-D648-BA04-A802CDC14B50}"/>
                </a:ext>
              </a:extLst>
            </p:cNvPr>
            <p:cNvSpPr/>
            <p:nvPr/>
          </p:nvSpPr>
          <p:spPr>
            <a:xfrm>
              <a:off x="1866900" y="5695290"/>
              <a:ext cx="7800949" cy="830997"/>
            </a:xfrm>
            <a:prstGeom prst="roundRect">
              <a:avLst/>
            </a:prstGeom>
            <a:solidFill>
              <a:srgbClr val="F9973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B749AE5F-469D-384A-BBD9-8386C7C60393}"/>
                </a:ext>
              </a:extLst>
            </p:cNvPr>
            <p:cNvSpPr/>
            <p:nvPr/>
          </p:nvSpPr>
          <p:spPr>
            <a:xfrm>
              <a:off x="2375984" y="5695290"/>
              <a:ext cx="6782779" cy="8309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it-IT" sz="2400" dirty="0">
                  <a:latin typeface="Gill Sans MT" panose="020B0502020104020203" pitchFamily="34" charset="77"/>
                </a:rPr>
                <a:t>Concetti di base non sempre acquisiti nonostante la performance finale fosse positiva (livello minimo)</a:t>
              </a:r>
            </a:p>
          </p:txBody>
        </p:sp>
      </p:grpSp>
      <p:sp>
        <p:nvSpPr>
          <p:cNvPr id="13" name="CasellaDiTesto 10">
            <a:extLst>
              <a:ext uri="{FF2B5EF4-FFF2-40B4-BE49-F238E27FC236}">
                <a16:creationId xmlns:a16="http://schemas.microsoft.com/office/drawing/2014/main" id="{2AAC7E4D-D307-D944-BD6E-6F6CB94372B7}"/>
              </a:ext>
            </a:extLst>
          </p:cNvPr>
          <p:cNvSpPr txBox="1"/>
          <p:nvPr/>
        </p:nvSpPr>
        <p:spPr>
          <a:xfrm>
            <a:off x="1488872" y="1164626"/>
            <a:ext cx="184731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it-IT" dirty="0">
              <a:latin typeface="Gill Sans MT" panose="020B0502020104020203" pitchFamily="34" charset="77"/>
            </a:endParaRPr>
          </a:p>
        </p:txBody>
      </p:sp>
      <p:graphicFrame>
        <p:nvGraphicFramePr>
          <p:cNvPr id="14" name="Tabella 12">
            <a:extLst>
              <a:ext uri="{FF2B5EF4-FFF2-40B4-BE49-F238E27FC236}">
                <a16:creationId xmlns:a16="http://schemas.microsoft.com/office/drawing/2014/main" id="{C4CA5B29-8420-3546-BB72-24D8E4A07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356876"/>
              </p:ext>
            </p:extLst>
          </p:nvPr>
        </p:nvGraphicFramePr>
        <p:xfrm>
          <a:off x="336507" y="759087"/>
          <a:ext cx="11511891" cy="3894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8311">
                  <a:extLst>
                    <a:ext uri="{9D8B030D-6E8A-4147-A177-3AD203B41FA5}">
                      <a16:colId xmlns:a16="http://schemas.microsoft.com/office/drawing/2014/main" val="3859712559"/>
                    </a:ext>
                  </a:extLst>
                </a:gridCol>
                <a:gridCol w="3751790">
                  <a:extLst>
                    <a:ext uri="{9D8B030D-6E8A-4147-A177-3AD203B41FA5}">
                      <a16:colId xmlns:a16="http://schemas.microsoft.com/office/drawing/2014/main" val="360337792"/>
                    </a:ext>
                  </a:extLst>
                </a:gridCol>
                <a:gridCol w="3751790">
                  <a:extLst>
                    <a:ext uri="{9D8B030D-6E8A-4147-A177-3AD203B41FA5}">
                      <a16:colId xmlns:a16="http://schemas.microsoft.com/office/drawing/2014/main" val="3346150048"/>
                    </a:ext>
                  </a:extLst>
                </a:gridCol>
              </a:tblGrid>
              <a:tr h="54076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C000">
                        <a:alpha val="122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vantaggi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svantaggi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4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058417"/>
                  </a:ext>
                </a:extLst>
              </a:tr>
              <a:tr h="10983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materiali precedentemente realizzati come sito ora usati per realizzare </a:t>
                      </a:r>
                      <a:r>
                        <a:rPr lang="it-IT" dirty="0" err="1"/>
                        <a:t>videolezioni</a:t>
                      </a:r>
                      <a:r>
                        <a:rPr lang="it-IT" dirty="0"/>
                        <a:t> con quiz</a:t>
                      </a:r>
                    </a:p>
                  </a:txBody>
                  <a:tcPr anchor="ctr">
                    <a:solidFill>
                      <a:srgbClr val="FF0000">
                        <a:alpha val="1205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/>
                        <a:t>recupero parziale  lavoro già svolto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/>
                        <a:t>i quiz rendono le </a:t>
                      </a:r>
                      <a:r>
                        <a:rPr lang="it-IT" dirty="0" err="1"/>
                        <a:t>videolezioni</a:t>
                      </a:r>
                      <a:r>
                        <a:rPr lang="it-IT" dirty="0"/>
                        <a:t> interattive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/>
                        <a:t>autonomia dello studente nella fruizione/somministrazione dei materiali</a:t>
                      </a:r>
                    </a:p>
                  </a:txBody>
                  <a:tcPr anchor="ctr">
                    <a:solidFill>
                      <a:srgbClr val="F99737">
                        <a:alpha val="7129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dirty="0"/>
                        <a:t>autonomia dello studente nella fruizione/somministrazione  dei materiali</a:t>
                      </a:r>
                    </a:p>
                  </a:txBody>
                  <a:tcPr anchor="ctr">
                    <a:solidFill>
                      <a:srgbClr val="F99737">
                        <a:alpha val="8197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267605"/>
                  </a:ext>
                </a:extLst>
              </a:tr>
              <a:tr h="1616380">
                <a:tc>
                  <a:txBody>
                    <a:bodyPr/>
                    <a:lstStyle/>
                    <a:p>
                      <a:r>
                        <a:rPr lang="it-IT" dirty="0"/>
                        <a:t>valutazione</a:t>
                      </a:r>
                    </a:p>
                    <a:p>
                      <a:r>
                        <a:rPr lang="it-IT" dirty="0"/>
                        <a:t>Test finali non strutturati basati su svolgimento attività indicate nei materiali online</a:t>
                      </a:r>
                    </a:p>
                  </a:txBody>
                  <a:tcPr anchor="ctr">
                    <a:solidFill>
                      <a:srgbClr val="FF0000">
                        <a:alpha val="299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dirty="0">
                          <a:latin typeface="Gill Sans MT" panose="020B0502020104020203" pitchFamily="34" charset="77"/>
                        </a:rPr>
                        <a:t>b</a:t>
                      </a:r>
                      <a:r>
                        <a:rPr lang="it-IT" dirty="0"/>
                        <a:t>uona analisi della performance di tipo non nozionistico</a:t>
                      </a:r>
                    </a:p>
                  </a:txBody>
                  <a:tcPr anchor="ctr">
                    <a:solidFill>
                      <a:srgbClr val="F99737">
                        <a:alpha val="8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/>
                        <a:t>possesso di nozioni di base solo inferito.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/>
                        <a:t>non tutti i test riescono a porre una relazione di dipendenza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/>
                        <a:t>tempo/docente eccessivo</a:t>
                      </a:r>
                    </a:p>
                  </a:txBody>
                  <a:tcPr anchor="ctr">
                    <a:solidFill>
                      <a:srgbClr val="F997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799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56366F7-EDDB-2C41-A3AB-B831F29DD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" t="1743" r="1121" b="1805"/>
          <a:stretch/>
        </p:blipFill>
        <p:spPr>
          <a:xfrm>
            <a:off x="1649505" y="811305"/>
            <a:ext cx="7799294" cy="5235389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E52977B8-ACB6-2B46-8A16-75F658CD25BA}"/>
              </a:ext>
            </a:extLst>
          </p:cNvPr>
          <p:cNvSpPr/>
          <p:nvPr/>
        </p:nvSpPr>
        <p:spPr>
          <a:xfrm>
            <a:off x="2061882" y="4074459"/>
            <a:ext cx="1259541" cy="3585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453A0DC5-7B2C-2448-906B-50232ACEFB14}"/>
              </a:ext>
            </a:extLst>
          </p:cNvPr>
          <p:cNvSpPr/>
          <p:nvPr/>
        </p:nvSpPr>
        <p:spPr>
          <a:xfrm>
            <a:off x="2330823" y="2675965"/>
            <a:ext cx="1259541" cy="3585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BF0998B-57FA-6641-BD1A-3DF85E0E9468}"/>
              </a:ext>
            </a:extLst>
          </p:cNvPr>
          <p:cNvGrpSpPr/>
          <p:nvPr/>
        </p:nvGrpSpPr>
        <p:grpSpPr>
          <a:xfrm>
            <a:off x="5126419" y="5177944"/>
            <a:ext cx="4680968" cy="1308847"/>
            <a:chOff x="1666044" y="3320153"/>
            <a:chExt cx="4680968" cy="1308847"/>
          </a:xfrm>
        </p:grpSpPr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86725425-EF24-0146-9F7E-F2315F115736}"/>
                </a:ext>
              </a:extLst>
            </p:cNvPr>
            <p:cNvSpPr/>
            <p:nvPr/>
          </p:nvSpPr>
          <p:spPr>
            <a:xfrm>
              <a:off x="1666044" y="3320153"/>
              <a:ext cx="4680968" cy="1308847"/>
            </a:xfrm>
            <a:prstGeom prst="roundRect">
              <a:avLst/>
            </a:prstGeom>
            <a:solidFill>
              <a:srgbClr val="F99737"/>
            </a:solidFill>
            <a:ln>
              <a:solidFill>
                <a:srgbClr val="F99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2EB088F5-BA85-6C4B-B3A1-08C26DAB4989}"/>
                </a:ext>
              </a:extLst>
            </p:cNvPr>
            <p:cNvSpPr txBox="1"/>
            <p:nvPr/>
          </p:nvSpPr>
          <p:spPr>
            <a:xfrm>
              <a:off x="1972413" y="3544638"/>
              <a:ext cx="40682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Gill Sans MT" panose="020B0502020104020203" pitchFamily="34" charset="77"/>
                </a:rPr>
                <a:t>lo studente verifica di avere colmato le lacune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120B41EC-4009-BA41-A089-49EC731C1256}"/>
              </a:ext>
            </a:extLst>
          </p:cNvPr>
          <p:cNvGrpSpPr/>
          <p:nvPr/>
        </p:nvGrpSpPr>
        <p:grpSpPr>
          <a:xfrm>
            <a:off x="5160422" y="1873796"/>
            <a:ext cx="4878191" cy="1308847"/>
            <a:chOff x="6847644" y="1598929"/>
            <a:chExt cx="4878191" cy="1308847"/>
          </a:xfrm>
        </p:grpSpPr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7E347EF9-972B-0048-8E15-242A26C18E24}"/>
                </a:ext>
              </a:extLst>
            </p:cNvPr>
            <p:cNvSpPr/>
            <p:nvPr/>
          </p:nvSpPr>
          <p:spPr>
            <a:xfrm>
              <a:off x="6847644" y="1598929"/>
              <a:ext cx="4680968" cy="1308847"/>
            </a:xfrm>
            <a:prstGeom prst="roundRect">
              <a:avLst/>
            </a:prstGeom>
            <a:solidFill>
              <a:srgbClr val="F99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DC25E401-85F3-F44A-9EE9-E1C363B72C57}"/>
                </a:ext>
              </a:extLst>
            </p:cNvPr>
            <p:cNvSpPr txBox="1"/>
            <p:nvPr/>
          </p:nvSpPr>
          <p:spPr>
            <a:xfrm>
              <a:off x="6847644" y="1685036"/>
              <a:ext cx="48781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Gill Sans MT" panose="020B0502020104020203" pitchFamily="34" charset="77"/>
                </a:rPr>
                <a:t>un solo tentativo a inizio unità.</a:t>
              </a:r>
            </a:p>
            <a:p>
              <a:r>
                <a:rPr lang="it-IT" sz="2400" dirty="0">
                  <a:latin typeface="Gill Sans MT" panose="020B0502020104020203" pitchFamily="34" charset="77"/>
                </a:rPr>
                <a:t>esito salvato e visionabile per confronto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8880D1E3-22F8-354F-9DFB-412E609A895F}"/>
              </a:ext>
            </a:extLst>
          </p:cNvPr>
          <p:cNvGrpSpPr/>
          <p:nvPr/>
        </p:nvGrpSpPr>
        <p:grpSpPr>
          <a:xfrm>
            <a:off x="5126418" y="3778623"/>
            <a:ext cx="4680968" cy="1308847"/>
            <a:chOff x="6847644" y="3320153"/>
            <a:chExt cx="4680968" cy="1308847"/>
          </a:xfrm>
        </p:grpSpPr>
        <p:sp>
          <p:nvSpPr>
            <p:cNvPr id="26" name="Rettangolo con angoli arrotondati 25">
              <a:extLst>
                <a:ext uri="{FF2B5EF4-FFF2-40B4-BE49-F238E27FC236}">
                  <a16:creationId xmlns:a16="http://schemas.microsoft.com/office/drawing/2014/main" id="{8DEA5ECA-692A-6648-ACE6-EF9CFA57E553}"/>
                </a:ext>
              </a:extLst>
            </p:cNvPr>
            <p:cNvSpPr/>
            <p:nvPr/>
          </p:nvSpPr>
          <p:spPr>
            <a:xfrm>
              <a:off x="6847644" y="3320153"/>
              <a:ext cx="4680968" cy="1308847"/>
            </a:xfrm>
            <a:prstGeom prst="roundRect">
              <a:avLst/>
            </a:prstGeom>
            <a:solidFill>
              <a:srgbClr val="F99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5ECB0F22-2032-0E43-A9CE-E16C6DFA0D91}"/>
                </a:ext>
              </a:extLst>
            </p:cNvPr>
            <p:cNvSpPr txBox="1"/>
            <p:nvPr/>
          </p:nvSpPr>
          <p:spPr>
            <a:xfrm>
              <a:off x="7050819" y="3549121"/>
              <a:ext cx="44718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Gill Sans MT" panose="020B0502020104020203" pitchFamily="34" charset="77"/>
                </a:rPr>
                <a:t>copia di entry test. </a:t>
              </a:r>
            </a:p>
            <a:p>
              <a:r>
                <a:rPr lang="it-IT" sz="2400" dirty="0">
                  <a:latin typeface="Gill Sans MT" panose="020B0502020104020203" pitchFamily="34" charset="77"/>
                </a:rPr>
                <a:t>ripetibile con tentativi illimitati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19027D6B-F816-184C-9F04-323410CD50FB}"/>
              </a:ext>
            </a:extLst>
          </p:cNvPr>
          <p:cNvGrpSpPr/>
          <p:nvPr/>
        </p:nvGrpSpPr>
        <p:grpSpPr>
          <a:xfrm>
            <a:off x="5160421" y="452389"/>
            <a:ext cx="4684216" cy="1308847"/>
            <a:chOff x="3733799" y="502024"/>
            <a:chExt cx="4684216" cy="1308847"/>
          </a:xfrm>
        </p:grpSpPr>
        <p:sp>
          <p:nvSpPr>
            <p:cNvPr id="29" name="Rettangolo con angoli arrotondati 28">
              <a:extLst>
                <a:ext uri="{FF2B5EF4-FFF2-40B4-BE49-F238E27FC236}">
                  <a16:creationId xmlns:a16="http://schemas.microsoft.com/office/drawing/2014/main" id="{572B2E4D-02F8-5843-9147-E29BC8ACFA19}"/>
                </a:ext>
              </a:extLst>
            </p:cNvPr>
            <p:cNvSpPr/>
            <p:nvPr/>
          </p:nvSpPr>
          <p:spPr>
            <a:xfrm>
              <a:off x="3733799" y="502024"/>
              <a:ext cx="4680967" cy="1308847"/>
            </a:xfrm>
            <a:prstGeom prst="roundRect">
              <a:avLst/>
            </a:prstGeom>
            <a:solidFill>
              <a:srgbClr val="F99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39552595-5F89-A547-9872-188B7F1D388B}"/>
                </a:ext>
              </a:extLst>
            </p:cNvPr>
            <p:cNvSpPr txBox="1"/>
            <p:nvPr/>
          </p:nvSpPr>
          <p:spPr>
            <a:xfrm>
              <a:off x="3814481" y="550877"/>
              <a:ext cx="46035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Gill Sans MT" panose="020B0502020104020203" pitchFamily="34" charset="77"/>
                </a:rPr>
                <a:t>lo studente verifica la propria conoscenza in un pannello di quiz che esplorano l’intera unità. </a:t>
              </a:r>
            </a:p>
          </p:txBody>
        </p:sp>
      </p:grp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32B865E6-B821-8540-87BE-9DAE1BD63C53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3405908" y="1419632"/>
            <a:ext cx="1557290" cy="130884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5392EF48-149A-6342-AE87-E611052DFFD7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3590364" y="2496671"/>
            <a:ext cx="1398570" cy="35858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D73741DF-C479-6444-8AB1-80ED6831550E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3321423" y="4253753"/>
            <a:ext cx="1667511" cy="17929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99C20C92-0FC5-0041-889E-98F260241FC4}"/>
              </a:ext>
            </a:extLst>
          </p:cNvPr>
          <p:cNvCxnSpPr>
            <a:cxnSpLocks/>
            <a:stCxn id="2" idx="5"/>
          </p:cNvCxnSpPr>
          <p:nvPr/>
        </p:nvCxnSpPr>
        <p:spPr>
          <a:xfrm>
            <a:off x="3136967" y="4380533"/>
            <a:ext cx="1834038" cy="150479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34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FCDBAE0-E73E-7344-88BA-7EAD7BB2C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6"/>
          <a:stretch/>
        </p:blipFill>
        <p:spPr>
          <a:xfrm>
            <a:off x="6239436" y="1987298"/>
            <a:ext cx="5414682" cy="285364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9FA28C6-DDDC-9846-B252-26210C5F6E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3"/>
          <a:stretch/>
        </p:blipFill>
        <p:spPr>
          <a:xfrm>
            <a:off x="677157" y="1987297"/>
            <a:ext cx="5418843" cy="28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01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8F01EF6-4003-CC46-AFE3-3D988A1AC012}"/>
              </a:ext>
            </a:extLst>
          </p:cNvPr>
          <p:cNvSpPr txBox="1"/>
          <p:nvPr/>
        </p:nvSpPr>
        <p:spPr>
          <a:xfrm>
            <a:off x="-4363253" y="5103181"/>
            <a:ext cx="47997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i="1" dirty="0">
                <a:solidFill>
                  <a:srgbClr val="F99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….COVID…..</a:t>
            </a:r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6A4757AA-E0E7-E44B-9F82-3506B59E4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185487"/>
              </p:ext>
            </p:extLst>
          </p:nvPr>
        </p:nvGraphicFramePr>
        <p:xfrm>
          <a:off x="436459" y="894255"/>
          <a:ext cx="11511891" cy="3964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8311">
                  <a:extLst>
                    <a:ext uri="{9D8B030D-6E8A-4147-A177-3AD203B41FA5}">
                      <a16:colId xmlns:a16="http://schemas.microsoft.com/office/drawing/2014/main" val="3859712559"/>
                    </a:ext>
                  </a:extLst>
                </a:gridCol>
                <a:gridCol w="3751790">
                  <a:extLst>
                    <a:ext uri="{9D8B030D-6E8A-4147-A177-3AD203B41FA5}">
                      <a16:colId xmlns:a16="http://schemas.microsoft.com/office/drawing/2014/main" val="360337792"/>
                    </a:ext>
                  </a:extLst>
                </a:gridCol>
                <a:gridCol w="3751790">
                  <a:extLst>
                    <a:ext uri="{9D8B030D-6E8A-4147-A177-3AD203B41FA5}">
                      <a16:colId xmlns:a16="http://schemas.microsoft.com/office/drawing/2014/main" val="3346150048"/>
                    </a:ext>
                  </a:extLst>
                </a:gridCol>
              </a:tblGrid>
              <a:tr h="610703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C000">
                        <a:alpha val="122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vantaggi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svantaggi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4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058417"/>
                  </a:ext>
                </a:extLst>
              </a:tr>
              <a:tr h="109833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dirty="0"/>
                        <a:t>disponibilità di entry/</a:t>
                      </a:r>
                      <a:r>
                        <a:rPr lang="it-IT" dirty="0" err="1"/>
                        <a:t>practising</a:t>
                      </a:r>
                      <a:r>
                        <a:rPr lang="it-IT" dirty="0"/>
                        <a:t> test per favorire la autovalutazione e dare allo studente il controllo della situazione</a:t>
                      </a:r>
                    </a:p>
                  </a:txBody>
                  <a:tcPr anchor="ctr">
                    <a:solidFill>
                      <a:srgbClr val="FF0000">
                        <a:alpha val="1205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/>
                        <a:t>controllo sul processo di apprendimento (almeno conoscenza fattuale)  trasferito allo studente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/>
                        <a:t>tempo-docente speso in valutazione formativa si riduce</a:t>
                      </a:r>
                    </a:p>
                  </a:txBody>
                  <a:tcPr anchor="ctr">
                    <a:solidFill>
                      <a:srgbClr val="F99737">
                        <a:alpha val="60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dirty="0"/>
                        <a:t>Il pannello di quiz non è usato a scopo formativo</a:t>
                      </a:r>
                    </a:p>
                  </a:txBody>
                  <a:tcPr anchor="ctr">
                    <a:solidFill>
                      <a:srgbClr val="F99737">
                        <a:alpha val="7224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267605"/>
                  </a:ext>
                </a:extLst>
              </a:tr>
              <a:tr h="161638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/>
                        <a:t>Valutazione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/>
                        <a:t>Test strutturato  fine unità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/>
                        <a:t>Test non strutturato fine unità</a:t>
                      </a:r>
                    </a:p>
                    <a:p>
                      <a:endParaRPr lang="it-IT" dirty="0"/>
                    </a:p>
                  </a:txBody>
                  <a:tcPr anchor="ctr">
                    <a:solidFill>
                      <a:srgbClr val="FF0000">
                        <a:alpha val="299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dirty="0"/>
                        <a:t>maggiore controllo su apprendimento nozioni di base.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dirty="0"/>
                        <a:t>possibilità di variare il peso di ciascuna parte sulla base di altri coefficienti</a:t>
                      </a:r>
                    </a:p>
                  </a:txBody>
                  <a:tcPr anchor="ctr">
                    <a:solidFill>
                      <a:srgbClr val="F99737">
                        <a:alpha val="7297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dirty="0"/>
                        <a:t>Alto rischio di falsare il risultato (forse in più modi)</a:t>
                      </a:r>
                    </a:p>
                  </a:txBody>
                  <a:tcPr anchor="ctr">
                    <a:solidFill>
                      <a:srgbClr val="F997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799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9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graphicFrame>
        <p:nvGraphicFramePr>
          <p:cNvPr id="2" name="Tabella 4">
            <a:extLst>
              <a:ext uri="{FF2B5EF4-FFF2-40B4-BE49-F238E27FC236}">
                <a16:creationId xmlns:a16="http://schemas.microsoft.com/office/drawing/2014/main" id="{2F164FE6-CECD-7D41-BE11-C1B3A9858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176174"/>
              </p:ext>
            </p:extLst>
          </p:nvPr>
        </p:nvGraphicFramePr>
        <p:xfrm>
          <a:off x="1014186" y="903590"/>
          <a:ext cx="10163628" cy="505082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614714">
                  <a:extLst>
                    <a:ext uri="{9D8B030D-6E8A-4147-A177-3AD203B41FA5}">
                      <a16:colId xmlns:a16="http://schemas.microsoft.com/office/drawing/2014/main" val="1287372336"/>
                    </a:ext>
                  </a:extLst>
                </a:gridCol>
                <a:gridCol w="3193143">
                  <a:extLst>
                    <a:ext uri="{9D8B030D-6E8A-4147-A177-3AD203B41FA5}">
                      <a16:colId xmlns:a16="http://schemas.microsoft.com/office/drawing/2014/main" val="1655029935"/>
                    </a:ext>
                  </a:extLst>
                </a:gridCol>
                <a:gridCol w="5355771">
                  <a:extLst>
                    <a:ext uri="{9D8B030D-6E8A-4147-A177-3AD203B41FA5}">
                      <a16:colId xmlns:a16="http://schemas.microsoft.com/office/drawing/2014/main" val="709569130"/>
                    </a:ext>
                  </a:extLst>
                </a:gridCol>
              </a:tblGrid>
              <a:tr h="343273"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possibili aspetti positivi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problematiche comuni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058529"/>
                  </a:ext>
                </a:extLst>
              </a:tr>
              <a:tr h="14526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</a:rPr>
                        <a:t>valutazione formativa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migliorare la preparazione degli studenti in modo mirato.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eccessivo tempo-docente necessario</a:t>
                      </a:r>
                    </a:p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i feedback forniti devono potersi applicare a sfide di tipo diverso nel progredire del corso, per cui in realtà cambiano sempre le condizioni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37272"/>
                  </a:ext>
                </a:extLst>
              </a:tr>
              <a:tr h="16809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</a:rPr>
                        <a:t>valutazione autentica</a:t>
                      </a:r>
                    </a:p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Aumentare la motivazione degli studenti</a:t>
                      </a:r>
                    </a:p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per discipline di base, numero limitato di sfide adeguate (ma non impossibile)</a:t>
                      </a:r>
                    </a:p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difficile individuazione di temi e problematiche che non campi più specifici invadano</a:t>
                      </a:r>
                    </a:p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563877"/>
                  </a:ext>
                </a:extLst>
              </a:tr>
              <a:tr h="15514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</a:rPr>
                        <a:t>valutazione continua</a:t>
                      </a:r>
                      <a:endParaRPr lang="it-IT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Valutare competenze nelle condizioni in cui normalmente esse vengono messe in atto</a:t>
                      </a:r>
                    </a:p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necessario sovvertire completamente il concetto di esame standard attuale, soprattutto nell’immaginario collettivo della classe docente…</a:t>
                      </a:r>
                    </a:p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064626"/>
                  </a:ext>
                </a:extLst>
              </a:tr>
            </a:tbl>
          </a:graphicData>
        </a:graphic>
      </p:graphicFrame>
      <p:pic>
        <p:nvPicPr>
          <p:cNvPr id="5" name="Immagine 4" descr="Immagine che contiene interni, persona, tavolo da pranzo&#10;&#10;Descrizione generata automaticamente">
            <a:extLst>
              <a:ext uri="{FF2B5EF4-FFF2-40B4-BE49-F238E27FC236}">
                <a16:creationId xmlns:a16="http://schemas.microsoft.com/office/drawing/2014/main" id="{5BE2CC4F-BB09-C541-B109-D571009ED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0" y="494850"/>
            <a:ext cx="10422099" cy="586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9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6" name="fuoridaunito1" descr="fuoridaunito1">
            <a:hlinkClick r:id="" action="ppaction://media"/>
            <a:extLst>
              <a:ext uri="{FF2B5EF4-FFF2-40B4-BE49-F238E27FC236}">
                <a16:creationId xmlns:a16="http://schemas.microsoft.com/office/drawing/2014/main" id="{5C130F37-195A-604B-8356-AB5880229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4828" y="784487"/>
            <a:ext cx="4951493" cy="532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6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contenuto 17">
            <a:extLst>
              <a:ext uri="{FF2B5EF4-FFF2-40B4-BE49-F238E27FC236}">
                <a16:creationId xmlns:a16="http://schemas.microsoft.com/office/drawing/2014/main" id="{9D453603-3769-E045-A662-79FC46D5A2C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>
                <a:latin typeface="Gill Sans MT" panose="020B0502020104020203" pitchFamily="34" charset="77"/>
              </a:rPr>
              <a:t>Adriano Ceccarelli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CA4F651-4982-654E-A5E9-76E6D235534C}"/>
              </a:ext>
            </a:extLst>
          </p:cNvPr>
          <p:cNvSpPr txBox="1"/>
          <p:nvPr/>
        </p:nvSpPr>
        <p:spPr>
          <a:xfrm>
            <a:off x="3479915" y="578119"/>
            <a:ext cx="4687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latin typeface="Gill Sans MT" panose="020B0502020104020203" pitchFamily="34" charset="77"/>
              </a:rPr>
              <a:t>valutazione formativa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1E1801-64CA-4741-B834-386B89E562DA}"/>
              </a:ext>
            </a:extLst>
          </p:cNvPr>
          <p:cNvSpPr txBox="1"/>
          <p:nvPr/>
        </p:nvSpPr>
        <p:spPr>
          <a:xfrm>
            <a:off x="914400" y="1951558"/>
            <a:ext cx="2772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Gill Sans MT" panose="020B0502020104020203" pitchFamily="34" charset="77"/>
              </a:rPr>
              <a:t>escludere il docente dalle fasi intermedie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D37E27D-119F-CE40-8372-198EA391D71D}"/>
              </a:ext>
            </a:extLst>
          </p:cNvPr>
          <p:cNvSpPr txBox="1"/>
          <p:nvPr/>
        </p:nvSpPr>
        <p:spPr>
          <a:xfrm>
            <a:off x="4648201" y="1674558"/>
            <a:ext cx="6324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ill Sans MT" panose="020B0502020104020203" pitchFamily="34" charset="77"/>
              </a:rPr>
              <a:t>il docente partecipa solo ad una prima prova del processo di valutazione fornendo un punto di riferimento per l’uso delle rubriche di valutazione</a:t>
            </a:r>
          </a:p>
          <a:p>
            <a:r>
              <a:rPr lang="it-IT" dirty="0">
                <a:latin typeface="Gill Sans MT" panose="020B0502020104020203" pitchFamily="34" charset="77"/>
              </a:rPr>
              <a:t>le rubriche sono costruite insieme agli studenti (ove possibile) e sono comunque condivise e già disponibili al momento delle performances richieste.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DDB1E2F-763F-3643-B2D0-90433DF81992}"/>
              </a:ext>
            </a:extLst>
          </p:cNvPr>
          <p:cNvSpPr txBox="1"/>
          <p:nvPr/>
        </p:nvSpPr>
        <p:spPr>
          <a:xfrm>
            <a:off x="914400" y="3283312"/>
            <a:ext cx="3537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Gill Sans MT" panose="020B0502020104020203" pitchFamily="34" charset="77"/>
              </a:rPr>
              <a:t>combinare valutazione fra pari ed autovalutazione finale su una serie limitata di «prodotti finiti»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978A25C-F353-814B-966B-D9E03B2EB94D}"/>
              </a:ext>
            </a:extLst>
          </p:cNvPr>
          <p:cNvSpPr txBox="1"/>
          <p:nvPr/>
        </p:nvSpPr>
        <p:spPr>
          <a:xfrm>
            <a:off x="4648201" y="3498104"/>
            <a:ext cx="6324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ill Sans MT" panose="020B0502020104020203" pitchFamily="34" charset="77"/>
              </a:rPr>
              <a:t>ogni test (non strutturato) eseguito viene sottoposto a valutazione fra pari, riceve un feedback e può essere revisionato, sulla base della interpretazione critica soggettiva del feedback ottenuto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DFE2F55-2320-C24A-9431-C17DD8324CD4}"/>
              </a:ext>
            </a:extLst>
          </p:cNvPr>
          <p:cNvSpPr txBox="1"/>
          <p:nvPr/>
        </p:nvSpPr>
        <p:spPr>
          <a:xfrm>
            <a:off x="914401" y="5052362"/>
            <a:ext cx="3537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Gill Sans MT" panose="020B0502020104020203" pitchFamily="34" charset="77"/>
              </a:rPr>
              <a:t>riutilizzare valutazione tra pari e feedback per la valutazione finale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0B5000F-8690-524F-84B3-CFE355884E21}"/>
              </a:ext>
            </a:extLst>
          </p:cNvPr>
          <p:cNvSpPr txBox="1"/>
          <p:nvPr/>
        </p:nvSpPr>
        <p:spPr>
          <a:xfrm>
            <a:off x="4648201" y="5052362"/>
            <a:ext cx="6324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ill Sans MT" panose="020B0502020104020203" pitchFamily="34" charset="77"/>
              </a:rPr>
              <a:t>L’insieme delle revisioni dei prodotti rappresenta al tempo stesso sia il risultato della valutazione formativa sia il materiale su cui effettuare la valutazione finale. Il lavoro di feedback è incentivato dal suo effetto sul risultato finale</a:t>
            </a:r>
          </a:p>
        </p:txBody>
      </p:sp>
    </p:spTree>
    <p:extLst>
      <p:ext uri="{BB962C8B-B14F-4D97-AF65-F5344CB8AC3E}">
        <p14:creationId xmlns:p14="http://schemas.microsoft.com/office/powerpoint/2010/main" val="1152563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contenuto 17">
            <a:extLst>
              <a:ext uri="{FF2B5EF4-FFF2-40B4-BE49-F238E27FC236}">
                <a16:creationId xmlns:a16="http://schemas.microsoft.com/office/drawing/2014/main" id="{9D453603-3769-E045-A662-79FC46D5A2C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>
                <a:latin typeface="Gill Sans MT" panose="020B0502020104020203" pitchFamily="34" charset="77"/>
              </a:rPr>
              <a:t>Adriano Ceccarelli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CA4F651-4982-654E-A5E9-76E6D235534C}"/>
              </a:ext>
            </a:extLst>
          </p:cNvPr>
          <p:cNvSpPr txBox="1"/>
          <p:nvPr/>
        </p:nvSpPr>
        <p:spPr>
          <a:xfrm>
            <a:off x="3422335" y="909610"/>
            <a:ext cx="4519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latin typeface="Gill Sans MT" panose="020B0502020104020203" pitchFamily="34" charset="77"/>
              </a:rPr>
              <a:t>valutazione autentica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1E1801-64CA-4741-B834-386B89E562DA}"/>
              </a:ext>
            </a:extLst>
          </p:cNvPr>
          <p:cNvSpPr txBox="1"/>
          <p:nvPr/>
        </p:nvSpPr>
        <p:spPr>
          <a:xfrm>
            <a:off x="1112598" y="2524257"/>
            <a:ext cx="3579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Gill Sans MT" panose="020B0502020104020203" pitchFamily="34" charset="77"/>
              </a:rPr>
              <a:t>identificare problematiche reali il più vicine possibile al campo professionale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D37E27D-119F-CE40-8372-198EA391D71D}"/>
              </a:ext>
            </a:extLst>
          </p:cNvPr>
          <p:cNvSpPr txBox="1"/>
          <p:nvPr/>
        </p:nvSpPr>
        <p:spPr>
          <a:xfrm>
            <a:off x="5058200" y="2385757"/>
            <a:ext cx="63062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ill Sans MT" panose="020B0502020104020203" pitchFamily="34" charset="77"/>
              </a:rPr>
              <a:t>La identificazione può riguardare un numero limitato di problematiche. Questo potrebbe essere la misura della rilevanza di uno specifico insegnamento nell’ambito del profilo di competenze professionali del laureato. </a:t>
            </a:r>
          </a:p>
          <a:p>
            <a:r>
              <a:rPr lang="it-IT" dirty="0">
                <a:latin typeface="Gill Sans MT" panose="020B0502020104020203" pitchFamily="34" charset="77"/>
              </a:rPr>
              <a:t>Forse risponde alla domanda «</a:t>
            </a:r>
            <a:r>
              <a:rPr lang="it-IT" i="1" dirty="0">
                <a:latin typeface="Gill Sans MT" panose="020B0502020104020203" pitchFamily="34" charset="77"/>
              </a:rPr>
              <a:t>a cosa serve quello che insegno?</a:t>
            </a:r>
            <a:r>
              <a:rPr lang="it-IT" dirty="0">
                <a:latin typeface="Gill Sans MT" panose="020B0502020104020203" pitchFamily="34" charset="77"/>
              </a:rPr>
              <a:t>» in modo più veritiero</a:t>
            </a:r>
          </a:p>
        </p:txBody>
      </p:sp>
    </p:spTree>
    <p:extLst>
      <p:ext uri="{BB962C8B-B14F-4D97-AF65-F5344CB8AC3E}">
        <p14:creationId xmlns:p14="http://schemas.microsoft.com/office/powerpoint/2010/main" val="2871750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contenuto 17">
            <a:extLst>
              <a:ext uri="{FF2B5EF4-FFF2-40B4-BE49-F238E27FC236}">
                <a16:creationId xmlns:a16="http://schemas.microsoft.com/office/drawing/2014/main" id="{9D453603-3769-E045-A662-79FC46D5A2C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it-IT" dirty="0">
                <a:latin typeface="Gill Sans MT" panose="020B0502020104020203" pitchFamily="34" charset="77"/>
              </a:rPr>
              <a:t>Adriano Ceccarelli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CA4F651-4982-654E-A5E9-76E6D235534C}"/>
              </a:ext>
            </a:extLst>
          </p:cNvPr>
          <p:cNvSpPr txBox="1"/>
          <p:nvPr/>
        </p:nvSpPr>
        <p:spPr>
          <a:xfrm>
            <a:off x="3416647" y="523059"/>
            <a:ext cx="4418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latin typeface="Gill Sans MT" panose="020B0502020104020203" pitchFamily="34" charset="77"/>
              </a:rPr>
              <a:t>valutazione continua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1E1801-64CA-4741-B834-386B89E562DA}"/>
              </a:ext>
            </a:extLst>
          </p:cNvPr>
          <p:cNvSpPr txBox="1"/>
          <p:nvPr/>
        </p:nvSpPr>
        <p:spPr>
          <a:xfrm>
            <a:off x="1322466" y="1820240"/>
            <a:ext cx="2234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Gill Sans MT" panose="020B0502020104020203" pitchFamily="34" charset="77"/>
              </a:rPr>
              <a:t>esecuzione dei test asincrona e non controllata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D37E27D-119F-CE40-8372-198EA391D71D}"/>
              </a:ext>
            </a:extLst>
          </p:cNvPr>
          <p:cNvSpPr txBox="1"/>
          <p:nvPr/>
        </p:nvSpPr>
        <p:spPr>
          <a:xfrm>
            <a:off x="4546601" y="1527512"/>
            <a:ext cx="6576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ill Sans MT" panose="020B0502020104020203" pitchFamily="34" charset="77"/>
              </a:rPr>
              <a:t>Ogni test, proposto al termine di ciascuna unità didattica, è basato sulla dimostrazione di competenze mediante soluzione di problemi e richiede, oltre alla soluzione, la dimostrazione di una capacità critica di analisi del problema, individuazione delle conoscenze necessarie a risolverlo.</a:t>
            </a:r>
          </a:p>
          <a:p>
            <a:r>
              <a:rPr lang="it-IT" dirty="0">
                <a:latin typeface="Gill Sans MT" panose="020B0502020104020203" pitchFamily="34" charset="77"/>
              </a:rPr>
              <a:t>Gli studenti hanno accesso a tutti le fonti di informazione necessarie e sono incoraggiati a comunicare per risolvere il problema. Spesso il lavoro nasce come lavoro di gruppo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DDB1E2F-763F-3643-B2D0-90433DF81992}"/>
              </a:ext>
            </a:extLst>
          </p:cNvPr>
          <p:cNvSpPr txBox="1"/>
          <p:nvPr/>
        </p:nvSpPr>
        <p:spPr>
          <a:xfrm>
            <a:off x="1322467" y="4321589"/>
            <a:ext cx="2544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Gill Sans MT" panose="020B0502020104020203" pitchFamily="34" charset="77"/>
              </a:rPr>
              <a:t>revisione dei test sulla base dei feedback ricevuti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978A25C-F353-814B-966B-D9E03B2EB94D}"/>
              </a:ext>
            </a:extLst>
          </p:cNvPr>
          <p:cNvSpPr txBox="1"/>
          <p:nvPr/>
        </p:nvSpPr>
        <p:spPr>
          <a:xfrm>
            <a:off x="4546601" y="4321589"/>
            <a:ext cx="65761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ill Sans MT" panose="020B0502020104020203" pitchFamily="34" charset="77"/>
              </a:rPr>
              <a:t>La revisione del prodotto del test non rappresenta la seconda esecuzione di un quiz già svolto, in cui si cambiano i valori ma le formule restano le stesse. E’ una nuova stesura, e deve essere corredata da  testo che motiva la scelta degli argomenti oggetto revisione</a:t>
            </a:r>
          </a:p>
        </p:txBody>
      </p:sp>
    </p:spTree>
    <p:extLst>
      <p:ext uri="{BB962C8B-B14F-4D97-AF65-F5344CB8AC3E}">
        <p14:creationId xmlns:p14="http://schemas.microsoft.com/office/powerpoint/2010/main" val="1542110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E1040ED-C849-334B-956C-ED6497AC4482}"/>
              </a:ext>
            </a:extLst>
          </p:cNvPr>
          <p:cNvSpPr/>
          <p:nvPr/>
        </p:nvSpPr>
        <p:spPr>
          <a:xfrm>
            <a:off x="1213786" y="1407474"/>
            <a:ext cx="9364513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è un contenitore che viene creato su una piattaforma virtuale dove gli studenti possono aggiungere i prodotti del loro lavoro durante il corso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A4F4400-2973-4248-97AA-76BF5F302A1F}"/>
              </a:ext>
            </a:extLst>
          </p:cNvPr>
          <p:cNvSpPr/>
          <p:nvPr/>
        </p:nvSpPr>
        <p:spPr>
          <a:xfrm>
            <a:off x="1213786" y="1703642"/>
            <a:ext cx="107691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è mirato a dimostrare competenze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5CD9357-E206-6644-8852-91AD0C0069DE}"/>
              </a:ext>
            </a:extLst>
          </p:cNvPr>
          <p:cNvSpPr/>
          <p:nvPr/>
        </p:nvSpPr>
        <p:spPr>
          <a:xfrm>
            <a:off x="1213786" y="2001624"/>
            <a:ext cx="10809275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deve essere uno strumento attivante (coinvolgente e capace di suscitare apprendimento attivo)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DB9C887-5219-F341-9D61-F65BFC0E078A}"/>
              </a:ext>
            </a:extLst>
          </p:cNvPr>
          <p:cNvSpPr/>
          <p:nvPr/>
        </p:nvSpPr>
        <p:spPr>
          <a:xfrm>
            <a:off x="1213786" y="2297792"/>
            <a:ext cx="10572012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deve dimostrare un processo di crescita non solo una fotografia di una stato, quindi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68E4CC8-EC1B-224C-9C60-087179549666}"/>
              </a:ext>
            </a:extLst>
          </p:cNvPr>
          <p:cNvSpPr/>
          <p:nvPr/>
        </p:nvSpPr>
        <p:spPr>
          <a:xfrm>
            <a:off x="1213786" y="2593960"/>
            <a:ext cx="10572011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deve essere migliorabile fino a fine corso, secondo feedback e suggerimenti dei compagni + discussioni con docenti, gruppi o anche 1:1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C57AD30-00DD-2A4E-A9FC-4F5DE2763B90}"/>
              </a:ext>
            </a:extLst>
          </p:cNvPr>
          <p:cNvSpPr/>
          <p:nvPr/>
        </p:nvSpPr>
        <p:spPr>
          <a:xfrm>
            <a:off x="1234003" y="2890128"/>
            <a:ext cx="10809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le versioni intermedie dei prodotti devono restare disponibili, e le nuove versioni migliorate devono essere presentate insieme alla descrizione dell'intervento migliorativo e delle sue motivazioni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F3E7CA5-02F6-BB4A-B4B4-C6F08840C54B}"/>
              </a:ext>
            </a:extLst>
          </p:cNvPr>
          <p:cNvSpPr/>
          <p:nvPr/>
        </p:nvSpPr>
        <p:spPr>
          <a:xfrm>
            <a:off x="1213786" y="3372776"/>
            <a:ext cx="10789324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In questo tipo di valutazione gli studenti valutano criticamente le proprie prestazioni ed i propri risultati, migliorando in modo continuo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1BAC283-9304-A640-99A7-892B43318A4C}"/>
              </a:ext>
            </a:extLst>
          </p:cNvPr>
          <p:cNvSpPr/>
          <p:nvPr/>
        </p:nvSpPr>
        <p:spPr>
          <a:xfrm>
            <a:off x="1213786" y="3668944"/>
            <a:ext cx="107893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-contiene materiali di diverse tipologie: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it-IT" sz="1200" dirty="0"/>
              <a:t>saggi scritti, 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it-IT" sz="1200" dirty="0"/>
              <a:t>mappe concettuali, 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it-IT" sz="1200" dirty="0" err="1"/>
              <a:t>posters</a:t>
            </a:r>
            <a:r>
              <a:rPr lang="it-IT" sz="1200" dirty="0"/>
              <a:t>,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it-IT" sz="1200" dirty="0"/>
              <a:t>illustrazioni,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it-IT" sz="1200" dirty="0"/>
              <a:t>testo di tipo vario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C7F7192-F233-314E-9017-C96370F4C383}"/>
              </a:ext>
            </a:extLst>
          </p:cNvPr>
          <p:cNvSpPr/>
          <p:nvPr/>
        </p:nvSpPr>
        <p:spPr>
          <a:xfrm>
            <a:off x="1193572" y="4882394"/>
            <a:ext cx="10789323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contiene necessariamente documenti metacognitivi (riflessione sul proprio apprendimento e sulle sue tappe)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8AEB248-0DD2-3C4A-BAFA-905AE52E6125}"/>
              </a:ext>
            </a:extLst>
          </p:cNvPr>
          <p:cNvSpPr/>
          <p:nvPr/>
        </p:nvSpPr>
        <p:spPr>
          <a:xfrm>
            <a:off x="1213787" y="5178562"/>
            <a:ext cx="10829226" cy="45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è organizzato in 2 parti: 1 richiesta dal docente, 1 prodotta in modo autonomo dallo studente che ovviamente sceglierà i prodotti che ritiene migliori. Utile/richiesta una motivazione della scelta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FBD08B6-389E-414A-8F2F-3803CB7ADFF2}"/>
              </a:ext>
            </a:extLst>
          </p:cNvPr>
          <p:cNvSpPr/>
          <p:nvPr/>
        </p:nvSpPr>
        <p:spPr>
          <a:xfrm>
            <a:off x="1193572" y="5658186"/>
            <a:ext cx="10552059" cy="45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-termina con un documento di autovalutazione globale (sui contenuti e per competenze) in cui lo studente identifica debolezze e punti di forza, li giustifica e li spiega, e rilascia una valutazione finale sulle proprie competenze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7FCE7FB-FC10-1942-B90A-49D89DD5FEE5}"/>
              </a:ext>
            </a:extLst>
          </p:cNvPr>
          <p:cNvSpPr/>
          <p:nvPr/>
        </p:nvSpPr>
        <p:spPr>
          <a:xfrm>
            <a:off x="1193572" y="6137809"/>
            <a:ext cx="10789323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-dovrebbe essere lasciato a disposizione dei compagni sia per ricevere commenti e aiuto sia per essere usato come esempio se ritenuto utile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6014A6B-47BA-AB4C-9823-DCE91D40721B}"/>
              </a:ext>
            </a:extLst>
          </p:cNvPr>
          <p:cNvSpPr txBox="1"/>
          <p:nvPr/>
        </p:nvSpPr>
        <p:spPr>
          <a:xfrm>
            <a:off x="4566187" y="451356"/>
            <a:ext cx="24457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err="1"/>
              <a:t>ePortfolio</a:t>
            </a:r>
            <a:endParaRPr lang="it-IT" sz="4400" dirty="0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FE255BB-BAE9-4D4C-A70F-ADC24EF21ADB}"/>
              </a:ext>
            </a:extLst>
          </p:cNvPr>
          <p:cNvGrpSpPr/>
          <p:nvPr/>
        </p:nvGrpSpPr>
        <p:grpSpPr>
          <a:xfrm>
            <a:off x="1648278" y="702572"/>
            <a:ext cx="9415359" cy="1480239"/>
            <a:chOff x="1613701" y="1080411"/>
            <a:chExt cx="9415359" cy="1480239"/>
          </a:xfrm>
        </p:grpSpPr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EA29B759-CA33-0A41-942E-5DF28603C4FE}"/>
                </a:ext>
              </a:extLst>
            </p:cNvPr>
            <p:cNvSpPr/>
            <p:nvPr/>
          </p:nvSpPr>
          <p:spPr>
            <a:xfrm>
              <a:off x="1613701" y="1080411"/>
              <a:ext cx="9204553" cy="1445223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A490D438-0C66-3D45-9739-F500817A50AB}"/>
                </a:ext>
              </a:extLst>
            </p:cNvPr>
            <p:cNvSpPr/>
            <p:nvPr/>
          </p:nvSpPr>
          <p:spPr>
            <a:xfrm>
              <a:off x="1664547" y="1175655"/>
              <a:ext cx="936451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è un contenitore che viene creato su una piattaforma virtuale dove gli studenti possono aggiungere i prodotti del loro lavoro durante il corso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5C7442BA-B37C-6B49-A466-A03C6CB67728}"/>
              </a:ext>
            </a:extLst>
          </p:cNvPr>
          <p:cNvGrpSpPr/>
          <p:nvPr/>
        </p:nvGrpSpPr>
        <p:grpSpPr>
          <a:xfrm>
            <a:off x="1849557" y="1243245"/>
            <a:ext cx="10931216" cy="760497"/>
            <a:chOff x="1664547" y="2632415"/>
            <a:chExt cx="10931216" cy="760497"/>
          </a:xfrm>
        </p:grpSpPr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959C1A5B-84C3-0345-BC4A-701FF711C677}"/>
                </a:ext>
              </a:extLst>
            </p:cNvPr>
            <p:cNvSpPr/>
            <p:nvPr/>
          </p:nvSpPr>
          <p:spPr>
            <a:xfrm>
              <a:off x="1664547" y="2632415"/>
              <a:ext cx="9153707" cy="760497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425FAC91-EE94-F94F-AABF-D83EAED6A957}"/>
                </a:ext>
              </a:extLst>
            </p:cNvPr>
            <p:cNvSpPr/>
            <p:nvPr/>
          </p:nvSpPr>
          <p:spPr>
            <a:xfrm>
              <a:off x="1826654" y="2712311"/>
              <a:ext cx="1076910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è mirato a dimostrare competenze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AE1E991B-EF61-6C44-A575-9D447851A486}"/>
              </a:ext>
            </a:extLst>
          </p:cNvPr>
          <p:cNvGrpSpPr/>
          <p:nvPr/>
        </p:nvGrpSpPr>
        <p:grpSpPr>
          <a:xfrm>
            <a:off x="2059498" y="1519494"/>
            <a:ext cx="8643763" cy="1009573"/>
            <a:chOff x="247766" y="-2042273"/>
            <a:chExt cx="8643763" cy="1009573"/>
          </a:xfrm>
        </p:grpSpPr>
        <p:sp>
          <p:nvSpPr>
            <p:cNvPr id="29" name="Rettangolo con angoli arrotondati 28">
              <a:extLst>
                <a:ext uri="{FF2B5EF4-FFF2-40B4-BE49-F238E27FC236}">
                  <a16:creationId xmlns:a16="http://schemas.microsoft.com/office/drawing/2014/main" id="{4728AE3E-6FDD-0647-AA90-3D78A0B3E934}"/>
                </a:ext>
              </a:extLst>
            </p:cNvPr>
            <p:cNvSpPr/>
            <p:nvPr/>
          </p:nvSpPr>
          <p:spPr>
            <a:xfrm>
              <a:off x="247766" y="-2042273"/>
              <a:ext cx="8208027" cy="1009573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A8252932-C499-5C41-A453-14916849D655}"/>
                </a:ext>
              </a:extLst>
            </p:cNvPr>
            <p:cNvSpPr/>
            <p:nvPr/>
          </p:nvSpPr>
          <p:spPr>
            <a:xfrm>
              <a:off x="440800" y="-2028465"/>
              <a:ext cx="845072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deve essere uno strumento attivante (coinvolgente e capace di suscitare apprendimento attivo)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4B7337D5-D4D9-B241-BB96-1C157BBEBA71}"/>
              </a:ext>
            </a:extLst>
          </p:cNvPr>
          <p:cNvGrpSpPr/>
          <p:nvPr/>
        </p:nvGrpSpPr>
        <p:grpSpPr>
          <a:xfrm>
            <a:off x="2372082" y="1754780"/>
            <a:ext cx="7760420" cy="1196742"/>
            <a:chOff x="-1664420" y="7780396"/>
            <a:chExt cx="7760420" cy="1196742"/>
          </a:xfrm>
        </p:grpSpPr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72BFA125-652A-D648-929D-66DE8AF11DF5}"/>
                </a:ext>
              </a:extLst>
            </p:cNvPr>
            <p:cNvSpPr/>
            <p:nvPr/>
          </p:nvSpPr>
          <p:spPr>
            <a:xfrm flipV="1">
              <a:off x="-1664420" y="7780396"/>
              <a:ext cx="7551292" cy="1196742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50D127EC-8B04-C140-91CC-5B6F4B6D2E4A}"/>
                </a:ext>
              </a:extLst>
            </p:cNvPr>
            <p:cNvSpPr/>
            <p:nvPr/>
          </p:nvSpPr>
          <p:spPr>
            <a:xfrm>
              <a:off x="-1639310" y="7847787"/>
              <a:ext cx="773531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deve dimostrare un processo di crescita non solo una fotografia di uno stato, quindi….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DB191BDD-1858-A148-B4A8-3A41BAC7E0CA}"/>
              </a:ext>
            </a:extLst>
          </p:cNvPr>
          <p:cNvGrpSpPr/>
          <p:nvPr/>
        </p:nvGrpSpPr>
        <p:grpSpPr>
          <a:xfrm>
            <a:off x="2657248" y="1972189"/>
            <a:ext cx="8300147" cy="1521132"/>
            <a:chOff x="3827963" y="-4168218"/>
            <a:chExt cx="8300147" cy="1521132"/>
          </a:xfrm>
        </p:grpSpPr>
        <p:sp>
          <p:nvSpPr>
            <p:cNvPr id="35" name="Rettangolo con angoli arrotondati 34">
              <a:extLst>
                <a:ext uri="{FF2B5EF4-FFF2-40B4-BE49-F238E27FC236}">
                  <a16:creationId xmlns:a16="http://schemas.microsoft.com/office/drawing/2014/main" id="{F044A477-4816-F042-98C0-0B7D78636B47}"/>
                </a:ext>
              </a:extLst>
            </p:cNvPr>
            <p:cNvSpPr/>
            <p:nvPr/>
          </p:nvSpPr>
          <p:spPr>
            <a:xfrm flipV="1">
              <a:off x="3827963" y="-4168218"/>
              <a:ext cx="8300147" cy="1521132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FDE0502E-D9B8-3141-8BA1-80ADE6F308DC}"/>
                </a:ext>
              </a:extLst>
            </p:cNvPr>
            <p:cNvSpPr/>
            <p:nvPr/>
          </p:nvSpPr>
          <p:spPr>
            <a:xfrm>
              <a:off x="4020614" y="-4139721"/>
              <a:ext cx="798249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deve essere migliorabile fino a fine corso, secondo feedback e suggerimenti dei compagni + discussioni con docenti, gruppi o anche 1:1</a:t>
              </a:r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F934FA96-9023-BD41-90F8-B7EFD442068C}"/>
              </a:ext>
            </a:extLst>
          </p:cNvPr>
          <p:cNvGrpSpPr/>
          <p:nvPr/>
        </p:nvGrpSpPr>
        <p:grpSpPr>
          <a:xfrm>
            <a:off x="2151928" y="2500164"/>
            <a:ext cx="9941875" cy="1673301"/>
            <a:chOff x="-1722381" y="8138867"/>
            <a:chExt cx="9941875" cy="1673301"/>
          </a:xfrm>
        </p:grpSpPr>
        <p:sp>
          <p:nvSpPr>
            <p:cNvPr id="38" name="Rettangolo con angoli arrotondati 37">
              <a:extLst>
                <a:ext uri="{FF2B5EF4-FFF2-40B4-BE49-F238E27FC236}">
                  <a16:creationId xmlns:a16="http://schemas.microsoft.com/office/drawing/2014/main" id="{2DB72070-F52C-274B-B035-90C37FD70E69}"/>
                </a:ext>
              </a:extLst>
            </p:cNvPr>
            <p:cNvSpPr/>
            <p:nvPr/>
          </p:nvSpPr>
          <p:spPr>
            <a:xfrm flipH="1">
              <a:off x="-1722381" y="8138867"/>
              <a:ext cx="9941874" cy="1673301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D14ECBD0-E0BE-F24C-95BE-CD617E0FAE00}"/>
                </a:ext>
              </a:extLst>
            </p:cNvPr>
            <p:cNvSpPr/>
            <p:nvPr/>
          </p:nvSpPr>
          <p:spPr>
            <a:xfrm>
              <a:off x="-1576674" y="8252937"/>
              <a:ext cx="979616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le versioni intermedie dei prodotti devono restare disponibili, e le nuove versioni migliorate devono essere presentate insieme alla descrizione dell'intervento migliorativo e delle sue motivazioni</a:t>
              </a: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01286D3D-AFAD-7C48-9CE4-20FB86ED461F}"/>
              </a:ext>
            </a:extLst>
          </p:cNvPr>
          <p:cNvGrpSpPr/>
          <p:nvPr/>
        </p:nvGrpSpPr>
        <p:grpSpPr>
          <a:xfrm>
            <a:off x="3139847" y="3018913"/>
            <a:ext cx="5965675" cy="2735516"/>
            <a:chOff x="421314" y="2259226"/>
            <a:chExt cx="5965675" cy="2735516"/>
          </a:xfrm>
        </p:grpSpPr>
        <p:sp>
          <p:nvSpPr>
            <p:cNvPr id="44" name="Rettangolo con angoli arrotondati 43">
              <a:extLst>
                <a:ext uri="{FF2B5EF4-FFF2-40B4-BE49-F238E27FC236}">
                  <a16:creationId xmlns:a16="http://schemas.microsoft.com/office/drawing/2014/main" id="{BEDCF855-0F13-1F42-8D10-58E67E7E0BE8}"/>
                </a:ext>
              </a:extLst>
            </p:cNvPr>
            <p:cNvSpPr/>
            <p:nvPr/>
          </p:nvSpPr>
          <p:spPr>
            <a:xfrm flipV="1">
              <a:off x="421314" y="2259226"/>
              <a:ext cx="5952702" cy="2724527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E80289E6-046A-9749-9EB3-377AB8998B08}"/>
                </a:ext>
              </a:extLst>
            </p:cNvPr>
            <p:cNvSpPr/>
            <p:nvPr/>
          </p:nvSpPr>
          <p:spPr>
            <a:xfrm>
              <a:off x="505183" y="2317086"/>
              <a:ext cx="5881806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-contiene materiali di diverse tipologie: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/>
                <a:t>saggi scritti, 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/>
                <a:t>mappe concettuali, 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 err="1"/>
                <a:t>posters</a:t>
              </a:r>
              <a:r>
                <a:rPr lang="it-IT" sz="2800" dirty="0"/>
                <a:t>,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/>
                <a:t>illustrazioni,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/>
                <a:t>testo di tipo vario</a:t>
              </a: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67DDB44E-5EB0-3C49-99D8-F17A15365199}"/>
              </a:ext>
            </a:extLst>
          </p:cNvPr>
          <p:cNvGrpSpPr/>
          <p:nvPr/>
        </p:nvGrpSpPr>
        <p:grpSpPr>
          <a:xfrm>
            <a:off x="3056799" y="3598026"/>
            <a:ext cx="8539840" cy="1073837"/>
            <a:chOff x="1028700" y="2127439"/>
            <a:chExt cx="8539840" cy="1073837"/>
          </a:xfrm>
        </p:grpSpPr>
        <p:sp>
          <p:nvSpPr>
            <p:cNvPr id="47" name="Rettangolo con angoli arrotondati 46">
              <a:extLst>
                <a:ext uri="{FF2B5EF4-FFF2-40B4-BE49-F238E27FC236}">
                  <a16:creationId xmlns:a16="http://schemas.microsoft.com/office/drawing/2014/main" id="{E14D5271-E158-EE4F-8932-7F5B338C3B5B}"/>
                </a:ext>
              </a:extLst>
            </p:cNvPr>
            <p:cNvSpPr/>
            <p:nvPr/>
          </p:nvSpPr>
          <p:spPr>
            <a:xfrm flipV="1">
              <a:off x="1028700" y="2127439"/>
              <a:ext cx="8539840" cy="1073837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CFC281DD-D0E7-A844-8125-70D9F6345887}"/>
                </a:ext>
              </a:extLst>
            </p:cNvPr>
            <p:cNvSpPr/>
            <p:nvPr/>
          </p:nvSpPr>
          <p:spPr>
            <a:xfrm>
              <a:off x="1056386" y="2154403"/>
              <a:ext cx="842681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contiene necessariamente documenti metacognitivi (riflessione sul proprio apprendimento e sulle sue tappe)</a:t>
              </a: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DF14D7AB-0743-8844-B879-9C200341D0EC}"/>
              </a:ext>
            </a:extLst>
          </p:cNvPr>
          <p:cNvGrpSpPr/>
          <p:nvPr/>
        </p:nvGrpSpPr>
        <p:grpSpPr>
          <a:xfrm>
            <a:off x="2832336" y="3895770"/>
            <a:ext cx="8953461" cy="1862996"/>
            <a:chOff x="697794" y="2247144"/>
            <a:chExt cx="8953461" cy="1862996"/>
          </a:xfrm>
        </p:grpSpPr>
        <p:sp>
          <p:nvSpPr>
            <p:cNvPr id="50" name="Rettangolo con angoli arrotondati 49">
              <a:extLst>
                <a:ext uri="{FF2B5EF4-FFF2-40B4-BE49-F238E27FC236}">
                  <a16:creationId xmlns:a16="http://schemas.microsoft.com/office/drawing/2014/main" id="{7D78F003-C98F-3D4A-B969-B902AA38F6F3}"/>
                </a:ext>
              </a:extLst>
            </p:cNvPr>
            <p:cNvSpPr/>
            <p:nvPr/>
          </p:nvSpPr>
          <p:spPr>
            <a:xfrm flipV="1">
              <a:off x="697794" y="2248017"/>
              <a:ext cx="8953461" cy="1862123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52A70329-E44F-8D46-8CCC-87D94A2E8426}"/>
                </a:ext>
              </a:extLst>
            </p:cNvPr>
            <p:cNvSpPr/>
            <p:nvPr/>
          </p:nvSpPr>
          <p:spPr>
            <a:xfrm>
              <a:off x="787786" y="2247144"/>
              <a:ext cx="8863469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è organizzato in 2 parti: 1 richiesta dal docente, 1 prodotta in modo autonomo dallo studente che ovviamente sceglierà i prodotti che ritiene migliori. Utile/richiesta una motivazione della scelta</a:t>
              </a: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068CE1A2-C46E-4246-9611-A25505EB073D}"/>
              </a:ext>
            </a:extLst>
          </p:cNvPr>
          <p:cNvGrpSpPr/>
          <p:nvPr/>
        </p:nvGrpSpPr>
        <p:grpSpPr>
          <a:xfrm>
            <a:off x="2705015" y="4173465"/>
            <a:ext cx="8717000" cy="2014255"/>
            <a:chOff x="2057399" y="4213787"/>
            <a:chExt cx="8717000" cy="2014255"/>
          </a:xfrm>
        </p:grpSpPr>
        <p:sp>
          <p:nvSpPr>
            <p:cNvPr id="53" name="Rettangolo con angoli arrotondati 52">
              <a:extLst>
                <a:ext uri="{FF2B5EF4-FFF2-40B4-BE49-F238E27FC236}">
                  <a16:creationId xmlns:a16="http://schemas.microsoft.com/office/drawing/2014/main" id="{DA083ADA-1F39-084C-8F5E-D8BACFA9AA92}"/>
                </a:ext>
              </a:extLst>
            </p:cNvPr>
            <p:cNvSpPr/>
            <p:nvPr/>
          </p:nvSpPr>
          <p:spPr>
            <a:xfrm flipV="1">
              <a:off x="2057399" y="4213787"/>
              <a:ext cx="8716999" cy="2014255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93683941-9FA2-E646-BDEF-CD6DA831A1CD}"/>
                </a:ext>
              </a:extLst>
            </p:cNvPr>
            <p:cNvSpPr/>
            <p:nvPr/>
          </p:nvSpPr>
          <p:spPr>
            <a:xfrm>
              <a:off x="2184026" y="4237439"/>
              <a:ext cx="859037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-termina con un documento di autovalutazione globale (sui contenuti e per competenze) in cui lo studente identifica debolezze e punti di forza, li giustifica e li spiega, e rilascia una valutazione finale sulle proprie competenze</a:t>
              </a:r>
            </a:p>
          </p:txBody>
        </p:sp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0C7A9F24-BD59-DF42-A3CD-B5B5204513DD}"/>
              </a:ext>
            </a:extLst>
          </p:cNvPr>
          <p:cNvGrpSpPr/>
          <p:nvPr/>
        </p:nvGrpSpPr>
        <p:grpSpPr>
          <a:xfrm>
            <a:off x="1453876" y="5416308"/>
            <a:ext cx="10484045" cy="985532"/>
            <a:chOff x="792128" y="4044194"/>
            <a:chExt cx="10484045" cy="985532"/>
          </a:xfrm>
        </p:grpSpPr>
        <p:sp>
          <p:nvSpPr>
            <p:cNvPr id="56" name="Rettangolo con angoli arrotondati 55">
              <a:extLst>
                <a:ext uri="{FF2B5EF4-FFF2-40B4-BE49-F238E27FC236}">
                  <a16:creationId xmlns:a16="http://schemas.microsoft.com/office/drawing/2014/main" id="{77E5BF7C-D2BC-9A43-8E4D-19D83C6EE842}"/>
                </a:ext>
              </a:extLst>
            </p:cNvPr>
            <p:cNvSpPr/>
            <p:nvPr/>
          </p:nvSpPr>
          <p:spPr>
            <a:xfrm flipV="1">
              <a:off x="792128" y="4044194"/>
              <a:ext cx="10326738" cy="985532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C5E121E3-5AA5-6146-BB10-2913A5A386DB}"/>
                </a:ext>
              </a:extLst>
            </p:cNvPr>
            <p:cNvSpPr/>
            <p:nvPr/>
          </p:nvSpPr>
          <p:spPr>
            <a:xfrm>
              <a:off x="792128" y="4051212"/>
              <a:ext cx="1048404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-dovrebbe essere lasciato a disposizione dei compagni sia per ricevere commenti e aiuto sia per essere usato come esempio se ritenuto utile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68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>
            <a:extLst>
              <a:ext uri="{FF2B5EF4-FFF2-40B4-BE49-F238E27FC236}">
                <a16:creationId xmlns:a16="http://schemas.microsoft.com/office/drawing/2014/main" id="{75ADC8DA-D2C9-E742-A422-C727AB77A69B}"/>
              </a:ext>
            </a:extLst>
          </p:cNvPr>
          <p:cNvGrpSpPr/>
          <p:nvPr/>
        </p:nvGrpSpPr>
        <p:grpSpPr>
          <a:xfrm>
            <a:off x="1249061" y="5009321"/>
            <a:ext cx="10378651" cy="480306"/>
            <a:chOff x="1249061" y="5021678"/>
            <a:chExt cx="10378651" cy="480306"/>
          </a:xfrm>
        </p:grpSpPr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B8B6D7DC-D781-B54B-87EB-82C2F8C52F49}"/>
                </a:ext>
              </a:extLst>
            </p:cNvPr>
            <p:cNvSpPr/>
            <p:nvPr/>
          </p:nvSpPr>
          <p:spPr>
            <a:xfrm>
              <a:off x="1249061" y="5021678"/>
              <a:ext cx="10378651" cy="48030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DF7EEEB7-AF21-4144-BB7B-298210126FA9}"/>
                </a:ext>
              </a:extLst>
            </p:cNvPr>
            <p:cNvSpPr txBox="1"/>
            <p:nvPr/>
          </p:nvSpPr>
          <p:spPr>
            <a:xfrm>
              <a:off x="6787723" y="5085218"/>
              <a:ext cx="2588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https</a:t>
              </a:r>
              <a:r>
                <a:rPr lang="it-IT" dirty="0"/>
                <a:t>://</a:t>
              </a:r>
              <a:r>
                <a:rPr lang="it-IT" dirty="0" err="1"/>
                <a:t>www.mahara.org</a:t>
              </a:r>
              <a:endParaRPr lang="it-IT" dirty="0"/>
            </a:p>
          </p:txBody>
        </p:sp>
      </p:grp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521B73-8533-B64D-B423-B02EC70E47BD}"/>
              </a:ext>
            </a:extLst>
          </p:cNvPr>
          <p:cNvSpPr txBox="1"/>
          <p:nvPr/>
        </p:nvSpPr>
        <p:spPr>
          <a:xfrm>
            <a:off x="4737270" y="234389"/>
            <a:ext cx="2967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err="1"/>
              <a:t>Mahara</a:t>
            </a:r>
            <a:endParaRPr lang="it-IT" sz="6000" dirty="0"/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05AFC0C5-E9AC-BC46-B9EB-6999D9FBD79F}"/>
              </a:ext>
            </a:extLst>
          </p:cNvPr>
          <p:cNvGrpSpPr/>
          <p:nvPr/>
        </p:nvGrpSpPr>
        <p:grpSpPr>
          <a:xfrm>
            <a:off x="1224347" y="2409569"/>
            <a:ext cx="10489859" cy="2446638"/>
            <a:chOff x="1224347" y="2347784"/>
            <a:chExt cx="10489859" cy="2446638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3F321D34-CA20-5540-A9E5-BE8918ADA589}"/>
                </a:ext>
              </a:extLst>
            </p:cNvPr>
            <p:cNvGrpSpPr/>
            <p:nvPr/>
          </p:nvGrpSpPr>
          <p:grpSpPr>
            <a:xfrm>
              <a:off x="1224347" y="2347784"/>
              <a:ext cx="10378652" cy="2446638"/>
              <a:chOff x="1249061" y="2347784"/>
              <a:chExt cx="10378652" cy="2446638"/>
            </a:xfrm>
          </p:grpSpPr>
          <p:sp>
            <p:nvSpPr>
              <p:cNvPr id="14" name="Rettangolo con angoli arrotondati 13">
                <a:extLst>
                  <a:ext uri="{FF2B5EF4-FFF2-40B4-BE49-F238E27FC236}">
                    <a16:creationId xmlns:a16="http://schemas.microsoft.com/office/drawing/2014/main" id="{22F5828C-067A-6646-98F8-9B349A18A778}"/>
                  </a:ext>
                </a:extLst>
              </p:cNvPr>
              <p:cNvSpPr/>
              <p:nvPr/>
            </p:nvSpPr>
            <p:spPr>
              <a:xfrm>
                <a:off x="4535961" y="2347784"/>
                <a:ext cx="7091752" cy="2446638"/>
              </a:xfrm>
              <a:prstGeom prst="roundRect">
                <a:avLst>
                  <a:gd name="adj" fmla="val 4668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Rettangolo con angoli arrotondati 14">
                <a:extLst>
                  <a:ext uri="{FF2B5EF4-FFF2-40B4-BE49-F238E27FC236}">
                    <a16:creationId xmlns:a16="http://schemas.microsoft.com/office/drawing/2014/main" id="{042F7001-4D9C-F044-BE7B-3884B309B3BE}"/>
                  </a:ext>
                </a:extLst>
              </p:cNvPr>
              <p:cNvSpPr/>
              <p:nvPr/>
            </p:nvSpPr>
            <p:spPr>
              <a:xfrm>
                <a:off x="1249061" y="3328855"/>
                <a:ext cx="3928419" cy="48030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A0DC6693-CB62-304F-83D9-1623E37FDADC}"/>
                </a:ext>
              </a:extLst>
            </p:cNvPr>
            <p:cNvSpPr txBox="1"/>
            <p:nvPr/>
          </p:nvSpPr>
          <p:spPr>
            <a:xfrm>
              <a:off x="4535962" y="2399308"/>
              <a:ext cx="717824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Nato come prodotto di un progetto di sviluppo di software per gestione di </a:t>
              </a:r>
              <a:r>
                <a:rPr lang="it-IT" dirty="0" err="1"/>
                <a:t>ePortfolios</a:t>
              </a:r>
              <a:r>
                <a:rPr lang="it-IT" dirty="0"/>
                <a:t>, finanziato da:</a:t>
              </a:r>
            </a:p>
            <a:p>
              <a:r>
                <a:rPr lang="it-IT" b="1" dirty="0"/>
                <a:t>New </a:t>
              </a:r>
              <a:r>
                <a:rPr lang="it-IT" b="1" dirty="0" err="1"/>
                <a:t>Zealand's</a:t>
              </a:r>
              <a:r>
                <a:rPr lang="it-IT" b="1" dirty="0"/>
                <a:t> </a:t>
              </a:r>
              <a:r>
                <a:rPr lang="it-IT" b="1" dirty="0" err="1"/>
                <a:t>Tertiary</a:t>
              </a:r>
              <a:r>
                <a:rPr lang="it-IT" b="1" dirty="0"/>
                <a:t> </a:t>
              </a:r>
              <a:r>
                <a:rPr lang="it-IT" b="1" dirty="0" err="1"/>
                <a:t>Education</a:t>
              </a:r>
              <a:r>
                <a:rPr lang="it-IT" b="1" dirty="0"/>
                <a:t> </a:t>
              </a:r>
              <a:r>
                <a:rPr lang="it-IT" b="1" dirty="0" err="1"/>
                <a:t>Commission's</a:t>
              </a:r>
              <a:r>
                <a:rPr lang="it-IT" b="1" dirty="0"/>
                <a:t> e-learning Collaborative Development Fund (</a:t>
              </a:r>
              <a:r>
                <a:rPr lang="it-IT" b="1" dirty="0" err="1"/>
                <a:t>eCDF</a:t>
              </a:r>
              <a:r>
                <a:rPr lang="it-IT" b="1" dirty="0"/>
                <a:t>),</a:t>
              </a:r>
              <a:r>
                <a:rPr lang="it-IT" dirty="0"/>
                <a:t> </a:t>
              </a:r>
            </a:p>
            <a:p>
              <a:r>
                <a:rPr lang="it-IT" dirty="0"/>
                <a:t>di cui fanno parte </a:t>
              </a:r>
              <a:r>
                <a:rPr lang="it-IT" i="1" dirty="0" err="1"/>
                <a:t>Massey</a:t>
              </a:r>
              <a:r>
                <a:rPr lang="it-IT" i="1" dirty="0"/>
                <a:t> </a:t>
              </a:r>
              <a:r>
                <a:rPr lang="it-IT" i="1" dirty="0" err="1"/>
                <a:t>University</a:t>
              </a:r>
              <a:r>
                <a:rPr lang="it-IT" dirty="0"/>
                <a:t>, </a:t>
              </a:r>
              <a:r>
                <a:rPr lang="it-IT" i="1" dirty="0"/>
                <a:t>Auckland </a:t>
              </a:r>
              <a:r>
                <a:rPr lang="it-IT" i="1" dirty="0" err="1"/>
                <a:t>University</a:t>
              </a:r>
              <a:r>
                <a:rPr lang="it-IT" i="1" dirty="0"/>
                <a:t> of Technology</a:t>
              </a:r>
              <a:r>
                <a:rPr lang="it-IT" dirty="0"/>
                <a:t>, </a:t>
              </a:r>
              <a:r>
                <a:rPr lang="it-IT" i="1" dirty="0"/>
                <a:t>The Open </a:t>
              </a:r>
              <a:r>
                <a:rPr lang="it-IT" i="1" dirty="0" err="1"/>
                <a:t>Polytechnic</a:t>
              </a:r>
              <a:r>
                <a:rPr lang="it-IT" i="1" dirty="0"/>
                <a:t> of New Zealand</a:t>
              </a:r>
              <a:r>
                <a:rPr lang="it-IT" dirty="0"/>
                <a:t>, </a:t>
              </a:r>
              <a:r>
                <a:rPr lang="it-IT" i="1" dirty="0"/>
                <a:t>Victoria </a:t>
              </a:r>
              <a:r>
                <a:rPr lang="it-IT" i="1" dirty="0" err="1"/>
                <a:t>University</a:t>
              </a:r>
              <a:r>
                <a:rPr lang="it-IT" i="1" dirty="0"/>
                <a:t> of Wellington</a:t>
              </a:r>
            </a:p>
            <a:p>
              <a:r>
                <a:rPr lang="it-IT" dirty="0"/>
                <a:t>E successivamente dal</a:t>
              </a:r>
              <a:r>
                <a:rPr lang="it-IT" b="1" dirty="0"/>
                <a:t> New </a:t>
              </a:r>
              <a:r>
                <a:rPr lang="it-IT" b="1" dirty="0" err="1"/>
                <a:t>Zealand’s</a:t>
              </a:r>
              <a:r>
                <a:rPr lang="it-IT" b="1" dirty="0"/>
                <a:t> </a:t>
              </a:r>
              <a:r>
                <a:rPr lang="it-IT" b="1" dirty="0" err="1"/>
                <a:t>Ministry</a:t>
              </a:r>
              <a:r>
                <a:rPr lang="it-IT" b="1" dirty="0"/>
                <a:t> of </a:t>
              </a:r>
              <a:r>
                <a:rPr lang="it-IT" b="1" dirty="0" err="1"/>
                <a:t>Education</a:t>
              </a:r>
              <a:r>
                <a:rPr lang="it-IT" b="1" dirty="0"/>
                <a:t> </a:t>
              </a:r>
              <a:r>
                <a:rPr lang="it-IT" dirty="0"/>
                <a:t>e da </a:t>
              </a:r>
              <a:r>
                <a:rPr lang="it-IT" b="1" dirty="0"/>
                <a:t>Open </a:t>
              </a:r>
              <a:r>
                <a:rPr lang="it-IT" b="1" dirty="0" err="1"/>
                <a:t>Polytechnic</a:t>
              </a:r>
              <a:endParaRPr lang="it-IT" b="1" i="1" dirty="0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5175121-C322-6448-8BCC-FD042278512E}"/>
              </a:ext>
            </a:extLst>
          </p:cNvPr>
          <p:cNvGrpSpPr/>
          <p:nvPr/>
        </p:nvGrpSpPr>
        <p:grpSpPr>
          <a:xfrm>
            <a:off x="1249062" y="1772782"/>
            <a:ext cx="10378651" cy="480306"/>
            <a:chOff x="1249062" y="1772782"/>
            <a:chExt cx="7091751" cy="480306"/>
          </a:xfrm>
        </p:grpSpPr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F99574C1-CAF0-CE40-9159-EF97CC3D12F2}"/>
                </a:ext>
              </a:extLst>
            </p:cNvPr>
            <p:cNvSpPr/>
            <p:nvPr/>
          </p:nvSpPr>
          <p:spPr>
            <a:xfrm>
              <a:off x="1249062" y="1772782"/>
              <a:ext cx="7091751" cy="48030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6E3A79FB-8D60-1142-84B9-640803F110D3}"/>
                </a:ext>
              </a:extLst>
            </p:cNvPr>
            <p:cNvSpPr txBox="1"/>
            <p:nvPr/>
          </p:nvSpPr>
          <p:spPr>
            <a:xfrm>
              <a:off x="4611709" y="1827738"/>
              <a:ext cx="3261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«pensare»… «il pensare»… «pensiero»  (maori)</a:t>
              </a: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F844B25-6FC4-3B41-BA04-80B2A0CE2DD7}"/>
              </a:ext>
            </a:extLst>
          </p:cNvPr>
          <p:cNvSpPr txBox="1"/>
          <p:nvPr/>
        </p:nvSpPr>
        <p:spPr>
          <a:xfrm>
            <a:off x="1249062" y="1729868"/>
            <a:ext cx="2480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Cosa vuol dire?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49A2EE1-5047-7840-A5CF-DBC002CF2FB8}"/>
              </a:ext>
            </a:extLst>
          </p:cNvPr>
          <p:cNvSpPr txBox="1"/>
          <p:nvPr/>
        </p:nvSpPr>
        <p:spPr>
          <a:xfrm>
            <a:off x="1249060" y="3347726"/>
            <a:ext cx="2350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Che origini ha?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4DCE24F-D228-BD44-B185-A5FB7A929207}"/>
              </a:ext>
            </a:extLst>
          </p:cNvPr>
          <p:cNvSpPr txBox="1"/>
          <p:nvPr/>
        </p:nvSpPr>
        <p:spPr>
          <a:xfrm>
            <a:off x="1249062" y="4983560"/>
            <a:ext cx="2305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Dove lo trovo?</a:t>
            </a:r>
          </a:p>
        </p:txBody>
      </p:sp>
    </p:spTree>
    <p:extLst>
      <p:ext uri="{BB962C8B-B14F-4D97-AF65-F5344CB8AC3E}">
        <p14:creationId xmlns:p14="http://schemas.microsoft.com/office/powerpoint/2010/main" val="4235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C9F82D-7045-4444-A14F-C37656AC0D2C}"/>
              </a:ext>
            </a:extLst>
          </p:cNvPr>
          <p:cNvSpPr txBox="1"/>
          <p:nvPr/>
        </p:nvSpPr>
        <p:spPr>
          <a:xfrm>
            <a:off x="4778977" y="1252371"/>
            <a:ext cx="7017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Progettato per essere </a:t>
            </a:r>
            <a:r>
              <a:rPr lang="it-IT" dirty="0" err="1"/>
              <a:t>student-centered</a:t>
            </a:r>
            <a:r>
              <a:rPr lang="it-IT" dirty="0"/>
              <a:t> (a differenza di molti LMS </a:t>
            </a:r>
            <a:r>
              <a:rPr lang="it-IT" dirty="0" err="1"/>
              <a:t>institution-centered</a:t>
            </a:r>
            <a:r>
              <a:rPr lang="it-IT" dirty="0"/>
              <a:t>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3740AA-D5ED-0944-ADD0-19CF30DCA443}"/>
              </a:ext>
            </a:extLst>
          </p:cNvPr>
          <p:cNvSpPr txBox="1"/>
          <p:nvPr/>
        </p:nvSpPr>
        <p:spPr>
          <a:xfrm>
            <a:off x="3280255" y="156268"/>
            <a:ext cx="4938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Che caratteristiche ha?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F634F1-7152-784D-BD4D-EA1CBAC3534A}"/>
              </a:ext>
            </a:extLst>
          </p:cNvPr>
          <p:cNvSpPr txBox="1"/>
          <p:nvPr/>
        </p:nvSpPr>
        <p:spPr>
          <a:xfrm>
            <a:off x="4778977" y="1906431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L’utente controlla quali oggetti e quali informazioni (artefatti-</a:t>
            </a:r>
            <a:r>
              <a:rPr lang="it-IT" dirty="0" err="1"/>
              <a:t>artefacts</a:t>
            </a:r>
            <a:r>
              <a:rPr lang="it-IT" dirty="0"/>
              <a:t>) rendere visibili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29EFAA-2D7E-CC42-83A2-5D305D9DE98A}"/>
              </a:ext>
            </a:extLst>
          </p:cNvPr>
          <p:cNvSpPr txBox="1"/>
          <p:nvPr/>
        </p:nvSpPr>
        <p:spPr>
          <a:xfrm>
            <a:off x="4778976" y="2560491"/>
            <a:ext cx="7017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oggetti sono raccolti in pagine (collezioni di oggetti) e le pagine possono a loro volta essere parte di collezioni di pagine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F19AE1-6CC5-5649-B0A6-16AF9719AF0B}"/>
              </a:ext>
            </a:extLst>
          </p:cNvPr>
          <p:cNvSpPr txBox="1"/>
          <p:nvPr/>
        </p:nvSpPr>
        <p:spPr>
          <a:xfrm>
            <a:off x="4778976" y="3214551"/>
            <a:ext cx="6524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condivisione può essere con il pubblico (mondo o utenti selezionati) o con membri di comunità interne a </a:t>
            </a:r>
            <a:r>
              <a:rPr lang="it-IT" dirty="0" err="1"/>
              <a:t>mahara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171664-86D4-9647-A8BE-7683DA3502D5}"/>
              </a:ext>
            </a:extLst>
          </p:cNvPr>
          <p:cNvSpPr txBox="1"/>
          <p:nvPr/>
        </p:nvSpPr>
        <p:spPr>
          <a:xfrm>
            <a:off x="4778976" y="4522671"/>
            <a:ext cx="6878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L’autore può sottomettere il proprio portfolio a valutazione da parte di un tutor, in forma di uno </a:t>
            </a:r>
            <a:r>
              <a:rPr lang="it-IT" dirty="0" err="1"/>
              <a:t>snapshot</a:t>
            </a:r>
            <a:r>
              <a:rPr lang="it-IT" dirty="0"/>
              <a:t> sia del formato sia del contenuto di quel momento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F447A9-F3C7-A948-8F75-5BE125E33D67}"/>
              </a:ext>
            </a:extLst>
          </p:cNvPr>
          <p:cNvSpPr txBox="1"/>
          <p:nvPr/>
        </p:nvSpPr>
        <p:spPr>
          <a:xfrm>
            <a:off x="849094" y="1219639"/>
            <a:ext cx="2711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Student</a:t>
            </a:r>
            <a:r>
              <a:rPr lang="it-IT" sz="2800" dirty="0"/>
              <a:t> </a:t>
            </a:r>
            <a:r>
              <a:rPr lang="it-IT" sz="2800" dirty="0" err="1"/>
              <a:t>centered</a:t>
            </a:r>
            <a:endParaRPr lang="it-IT" sz="28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D076040-AA01-AF43-AE22-B445E8CDA69D}"/>
              </a:ext>
            </a:extLst>
          </p:cNvPr>
          <p:cNvSpPr txBox="1"/>
          <p:nvPr/>
        </p:nvSpPr>
        <p:spPr>
          <a:xfrm>
            <a:off x="4778976" y="5453730"/>
            <a:ext cx="2754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Può ospitare </a:t>
            </a:r>
            <a:r>
              <a:rPr lang="it-IT" dirty="0" err="1"/>
              <a:t>journals</a:t>
            </a:r>
            <a:r>
              <a:rPr lang="it-IT" dirty="0"/>
              <a:t>/blogs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C2246FD-3032-3845-80A7-44390A2A6E38}"/>
              </a:ext>
            </a:extLst>
          </p:cNvPr>
          <p:cNvSpPr txBox="1"/>
          <p:nvPr/>
        </p:nvSpPr>
        <p:spPr>
          <a:xfrm>
            <a:off x="4778976" y="5830788"/>
            <a:ext cx="266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Permette di strutturare CV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D56F8D8-4BF0-C547-BCFE-8B29E6A2FDBB}"/>
              </a:ext>
            </a:extLst>
          </p:cNvPr>
          <p:cNvSpPr txBox="1"/>
          <p:nvPr/>
        </p:nvSpPr>
        <p:spPr>
          <a:xfrm>
            <a:off x="4778977" y="3868611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contenuti possono essere aggiunti ad una </a:t>
            </a:r>
            <a:r>
              <a:rPr lang="it-IT" dirty="0" err="1"/>
              <a:t>watchlist</a:t>
            </a:r>
            <a:r>
              <a:rPr lang="it-IT" dirty="0"/>
              <a:t> per ricevere avvisi ogniqualvolta vengono modificati</a:t>
            </a:r>
          </a:p>
        </p:txBody>
      </p:sp>
    </p:spTree>
    <p:extLst>
      <p:ext uri="{BB962C8B-B14F-4D97-AF65-F5344CB8AC3E}">
        <p14:creationId xmlns:p14="http://schemas.microsoft.com/office/powerpoint/2010/main" val="3201338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C9F82D-7045-4444-A14F-C37656AC0D2C}"/>
              </a:ext>
            </a:extLst>
          </p:cNvPr>
          <p:cNvSpPr txBox="1"/>
          <p:nvPr/>
        </p:nvSpPr>
        <p:spPr>
          <a:xfrm>
            <a:off x="4778977" y="2235782"/>
            <a:ext cx="7017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Dotato di report-builder per la costruzione di vari tipi di report (sito, istituzione, gruppo, utente)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3740AA-D5ED-0944-ADD0-19CF30DCA443}"/>
              </a:ext>
            </a:extLst>
          </p:cNvPr>
          <p:cNvSpPr txBox="1"/>
          <p:nvPr/>
        </p:nvSpPr>
        <p:spPr>
          <a:xfrm>
            <a:off x="3280255" y="646951"/>
            <a:ext cx="4938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Che caratteristiche ha?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F634F1-7152-784D-BD4D-EA1CBAC3534A}"/>
              </a:ext>
            </a:extLst>
          </p:cNvPr>
          <p:cNvSpPr txBox="1"/>
          <p:nvPr/>
        </p:nvSpPr>
        <p:spPr>
          <a:xfrm>
            <a:off x="4778977" y="308016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Connessione a LMS con LTI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29EFAA-2D7E-CC42-83A2-5D305D9DE98A}"/>
              </a:ext>
            </a:extLst>
          </p:cNvPr>
          <p:cNvSpPr txBox="1"/>
          <p:nvPr/>
        </p:nvSpPr>
        <p:spPr>
          <a:xfrm>
            <a:off x="4778976" y="3647545"/>
            <a:ext cx="7017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Customizzabile</a:t>
            </a:r>
            <a:r>
              <a:rPr lang="it-IT" dirty="0"/>
              <a:t> rispetto a: lingue, temi, metodi di autenticazione, numero di organizzazioni afferente alla medesima istanza, </a:t>
            </a:r>
            <a:r>
              <a:rPr lang="it-IT" dirty="0" err="1"/>
              <a:t>etc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F447A9-F3C7-A948-8F75-5BE125E33D67}"/>
              </a:ext>
            </a:extLst>
          </p:cNvPr>
          <p:cNvSpPr txBox="1"/>
          <p:nvPr/>
        </p:nvSpPr>
        <p:spPr>
          <a:xfrm>
            <a:off x="849094" y="2203050"/>
            <a:ext cx="3129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Administration and </a:t>
            </a:r>
            <a:r>
              <a:rPr lang="it-IT" sz="2800" dirty="0" err="1"/>
              <a:t>interoperability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42221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03B1859-50C0-F24A-8B8B-A69C78F0690E}"/>
              </a:ext>
            </a:extLst>
          </p:cNvPr>
          <p:cNvSpPr txBox="1"/>
          <p:nvPr/>
        </p:nvSpPr>
        <p:spPr>
          <a:xfrm>
            <a:off x="4092150" y="106289"/>
            <a:ext cx="4007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Come si presenta?</a:t>
            </a:r>
          </a:p>
        </p:txBody>
      </p:sp>
      <p:pic>
        <p:nvPicPr>
          <p:cNvPr id="8" name="Registrazione schermo 2021-12-03 alle 22.13.17" descr="Registrazione schermo 2021-12-03 alle 22.13.17">
            <a:hlinkClick r:id="" action="ppaction://media"/>
            <a:extLst>
              <a:ext uri="{FF2B5EF4-FFF2-40B4-BE49-F238E27FC236}">
                <a16:creationId xmlns:a16="http://schemas.microsoft.com/office/drawing/2014/main" id="{806A4269-D147-6446-A01F-08DF00E13E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3179" y="990106"/>
            <a:ext cx="9445641" cy="48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3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03B1859-50C0-F24A-8B8B-A69C78F0690E}"/>
              </a:ext>
            </a:extLst>
          </p:cNvPr>
          <p:cNvSpPr txBox="1"/>
          <p:nvPr/>
        </p:nvSpPr>
        <p:spPr>
          <a:xfrm>
            <a:off x="4092150" y="106289"/>
            <a:ext cx="4007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Come si presenta?</a:t>
            </a:r>
          </a:p>
        </p:txBody>
      </p:sp>
      <p:pic>
        <p:nvPicPr>
          <p:cNvPr id="7" name="Registrazione schermo 2021-12-03 alle 22.14.40" descr="Registrazione schermo 2021-12-03 alle 22.14.40">
            <a:hlinkClick r:id="" action="ppaction://media"/>
            <a:extLst>
              <a:ext uri="{FF2B5EF4-FFF2-40B4-BE49-F238E27FC236}">
                <a16:creationId xmlns:a16="http://schemas.microsoft.com/office/drawing/2014/main" id="{64899DD5-07F5-4043-8007-6D98922396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5540" y="1048200"/>
            <a:ext cx="9329018" cy="48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03B1859-50C0-F24A-8B8B-A69C78F0690E}"/>
              </a:ext>
            </a:extLst>
          </p:cNvPr>
          <p:cNvSpPr txBox="1"/>
          <p:nvPr/>
        </p:nvSpPr>
        <p:spPr>
          <a:xfrm>
            <a:off x="4092150" y="106289"/>
            <a:ext cx="4007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Come si presenta?</a:t>
            </a:r>
          </a:p>
        </p:txBody>
      </p:sp>
      <p:pic>
        <p:nvPicPr>
          <p:cNvPr id="3" name="Registrazione schermo 2021-12-03 alle 22.17.03" descr="Registrazione schermo 2021-12-03 alle 22.17.03">
            <a:hlinkClick r:id="" action="ppaction://media"/>
            <a:extLst>
              <a:ext uri="{FF2B5EF4-FFF2-40B4-BE49-F238E27FC236}">
                <a16:creationId xmlns:a16="http://schemas.microsoft.com/office/drawing/2014/main" id="{ADF2109C-3980-AC45-BD95-A7CE213B2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207" y="1163877"/>
            <a:ext cx="9773586" cy="50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4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fuoridaunito" descr="fuoridaunito">
            <a:hlinkClick r:id="" action="ppaction://media"/>
            <a:extLst>
              <a:ext uri="{FF2B5EF4-FFF2-40B4-BE49-F238E27FC236}">
                <a16:creationId xmlns:a16="http://schemas.microsoft.com/office/drawing/2014/main" id="{FC194F9F-B2E6-B24B-B269-5176C72AD6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203" y="870522"/>
            <a:ext cx="11151593" cy="51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8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03B1859-50C0-F24A-8B8B-A69C78F0690E}"/>
              </a:ext>
            </a:extLst>
          </p:cNvPr>
          <p:cNvSpPr txBox="1"/>
          <p:nvPr/>
        </p:nvSpPr>
        <p:spPr>
          <a:xfrm>
            <a:off x="4092149" y="451346"/>
            <a:ext cx="4007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Come si presenta?</a:t>
            </a:r>
          </a:p>
        </p:txBody>
      </p:sp>
      <p:pic>
        <p:nvPicPr>
          <p:cNvPr id="2" name="Registrazione schermo 2021-12-03 alle 22.18.06" descr="Registrazione schermo 2021-12-03 alle 22.18.06">
            <a:hlinkClick r:id="" action="ppaction://media"/>
            <a:extLst>
              <a:ext uri="{FF2B5EF4-FFF2-40B4-BE49-F238E27FC236}">
                <a16:creationId xmlns:a16="http://schemas.microsoft.com/office/drawing/2014/main" id="{7C431BB4-6A46-A643-8D18-0AFCF4B314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0117" y="1386577"/>
            <a:ext cx="9311765" cy="480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5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82FEAB9-8CB6-8C4E-AD72-7E8B7E4EF617}"/>
              </a:ext>
            </a:extLst>
          </p:cNvPr>
          <p:cNvSpPr txBox="1"/>
          <p:nvPr/>
        </p:nvSpPr>
        <p:spPr>
          <a:xfrm>
            <a:off x="2044918" y="722958"/>
            <a:ext cx="862807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Nuovi corsi (2020-21) strutturati con </a:t>
            </a:r>
            <a:r>
              <a:rPr lang="it-IT" sz="3200" dirty="0" err="1"/>
              <a:t>moodle</a:t>
            </a:r>
            <a:r>
              <a:rPr lang="it-IT" sz="3200" dirty="0"/>
              <a:t>, come corsi precedenti: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4 unità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Videolezioni</a:t>
            </a:r>
            <a:r>
              <a:rPr lang="it-IT" sz="2400" dirty="0"/>
              <a:t> con quiz – eliminati i salti condizionati nei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Pannelli di quiz facoltativi a disposizione per autovalutazione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Problemi di fine unità svolti come workshop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Valutazione fra pari e rilascio di feedback secondo rubriche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91A5C6-6D95-0C43-AED5-77D0EB70341C}"/>
              </a:ext>
            </a:extLst>
          </p:cNvPr>
          <p:cNvSpPr txBox="1"/>
          <p:nvPr/>
        </p:nvSpPr>
        <p:spPr>
          <a:xfrm>
            <a:off x="2044918" y="3923834"/>
            <a:ext cx="73109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/>
              <a:t>Moodle</a:t>
            </a:r>
            <a:r>
              <a:rPr lang="it-IT" sz="3200" dirty="0"/>
              <a:t> utilizzato per: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Somministrare materiali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Somministrare quiz strutturati di autovalutazione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Raccogliere il prodotto dei test non strutturati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Mediare la valutazione fra pari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Redistribuire i risultati ed i feedback</a:t>
            </a:r>
          </a:p>
        </p:txBody>
      </p:sp>
    </p:spTree>
    <p:extLst>
      <p:ext uri="{BB962C8B-B14F-4D97-AF65-F5344CB8AC3E}">
        <p14:creationId xmlns:p14="http://schemas.microsoft.com/office/powerpoint/2010/main" val="2246291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9BC846-94E5-A842-93BA-6453F629C1D4}"/>
              </a:ext>
            </a:extLst>
          </p:cNvPr>
          <p:cNvSpPr txBox="1"/>
          <p:nvPr/>
        </p:nvSpPr>
        <p:spPr>
          <a:xfrm>
            <a:off x="1237631" y="1131636"/>
            <a:ext cx="1017488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/>
              <a:t>Mahara</a:t>
            </a:r>
            <a:r>
              <a:rPr lang="it-IT" sz="3200" dirty="0"/>
              <a:t> (su server di </a:t>
            </a:r>
            <a:r>
              <a:rPr lang="it-IT" sz="3200" dirty="0" err="1"/>
              <a:t>di.unito.it</a:t>
            </a:r>
            <a:r>
              <a:rPr lang="it-IT" sz="3200" dirty="0"/>
              <a:t>)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Collegato a </a:t>
            </a:r>
            <a:r>
              <a:rPr lang="it-IT" sz="2400" dirty="0" err="1"/>
              <a:t>moodle</a:t>
            </a:r>
            <a:r>
              <a:rPr lang="it-IT" sz="2400" dirty="0"/>
              <a:t> con LTI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Utenti </a:t>
            </a:r>
            <a:r>
              <a:rPr lang="it-IT" sz="2400" dirty="0" err="1"/>
              <a:t>moodle</a:t>
            </a:r>
            <a:r>
              <a:rPr lang="it-IT" sz="2400" dirty="0"/>
              <a:t> accedono da </a:t>
            </a:r>
            <a:r>
              <a:rPr lang="it-IT" sz="2400" dirty="0" err="1"/>
              <a:t>moodle</a:t>
            </a:r>
            <a:r>
              <a:rPr lang="it-IT" sz="2400" dirty="0"/>
              <a:t> con autenticazione automatica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Accoglie i prodotti   processati su </a:t>
            </a:r>
            <a:r>
              <a:rPr lang="it-IT" sz="2400" dirty="0" err="1"/>
              <a:t>moodle</a:t>
            </a:r>
            <a:r>
              <a:rPr lang="it-IT" sz="2400" dirty="0"/>
              <a:t>, prima o dopo feedback e revisioni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Permette agli studenti di avere una visione delle esperienze dei compagni in modo immediato ed efficace per capire «</a:t>
            </a:r>
            <a:r>
              <a:rPr lang="it-IT" sz="2400" i="1" dirty="0"/>
              <a:t>cosa serve per fare bella figura</a:t>
            </a:r>
            <a:r>
              <a:rPr lang="it-IT" sz="2400" dirty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Permette di lasciare ulteriori feedback non condizionati dai parametri di una rubrica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Stimola gli studenti a individuare modalità/oggetti con cui dimostrare le proprie competenze</a:t>
            </a:r>
          </a:p>
        </p:txBody>
      </p:sp>
    </p:spTree>
    <p:extLst>
      <p:ext uri="{BB962C8B-B14F-4D97-AF65-F5344CB8AC3E}">
        <p14:creationId xmlns:p14="http://schemas.microsoft.com/office/powerpoint/2010/main" val="485656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ttangolo 113">
            <a:extLst>
              <a:ext uri="{FF2B5EF4-FFF2-40B4-BE49-F238E27FC236}">
                <a16:creationId xmlns:a16="http://schemas.microsoft.com/office/drawing/2014/main" id="{796D7769-CD5B-D24B-AA14-252138FCC77F}"/>
              </a:ext>
            </a:extLst>
          </p:cNvPr>
          <p:cNvSpPr/>
          <p:nvPr/>
        </p:nvSpPr>
        <p:spPr>
          <a:xfrm>
            <a:off x="7844948" y="1066563"/>
            <a:ext cx="3987384" cy="5362446"/>
          </a:xfrm>
          <a:prstGeom prst="rect">
            <a:avLst/>
          </a:prstGeom>
          <a:solidFill>
            <a:srgbClr val="FFF430">
              <a:alpha val="1411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3" name="Rettangolo 112">
            <a:extLst>
              <a:ext uri="{FF2B5EF4-FFF2-40B4-BE49-F238E27FC236}">
                <a16:creationId xmlns:a16="http://schemas.microsoft.com/office/drawing/2014/main" id="{D8E250A9-4DF7-EE49-80A2-AE39698374B8}"/>
              </a:ext>
            </a:extLst>
          </p:cNvPr>
          <p:cNvSpPr/>
          <p:nvPr/>
        </p:nvSpPr>
        <p:spPr>
          <a:xfrm>
            <a:off x="304894" y="1066563"/>
            <a:ext cx="7530675" cy="5362446"/>
          </a:xfrm>
          <a:prstGeom prst="rect">
            <a:avLst/>
          </a:prstGeom>
          <a:solidFill>
            <a:schemeClr val="accent1">
              <a:alpha val="213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D5B0211-888A-B242-A349-71C98C43BC60}"/>
              </a:ext>
            </a:extLst>
          </p:cNvPr>
          <p:cNvSpPr/>
          <p:nvPr/>
        </p:nvSpPr>
        <p:spPr>
          <a:xfrm>
            <a:off x="635709" y="1211202"/>
            <a:ext cx="128133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482F25D-166B-154F-AD72-8B07B4E19DAD}"/>
              </a:ext>
            </a:extLst>
          </p:cNvPr>
          <p:cNvSpPr txBox="1"/>
          <p:nvPr/>
        </p:nvSpPr>
        <p:spPr>
          <a:xfrm>
            <a:off x="619585" y="1189149"/>
            <a:ext cx="12974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produzione artefatto</a:t>
            </a:r>
          </a:p>
        </p:txBody>
      </p:sp>
      <p:sp>
        <p:nvSpPr>
          <p:cNvPr id="10" name="Rombo 9">
            <a:extLst>
              <a:ext uri="{FF2B5EF4-FFF2-40B4-BE49-F238E27FC236}">
                <a16:creationId xmlns:a16="http://schemas.microsoft.com/office/drawing/2014/main" id="{43922711-4845-6444-B1B1-84B2628EF69A}"/>
              </a:ext>
            </a:extLst>
          </p:cNvPr>
          <p:cNvSpPr/>
          <p:nvPr/>
        </p:nvSpPr>
        <p:spPr>
          <a:xfrm>
            <a:off x="473602" y="2254629"/>
            <a:ext cx="1585338" cy="920578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7E843D1-4184-5749-B0F3-3BF7F5830CB6}"/>
              </a:ext>
            </a:extLst>
          </p:cNvPr>
          <p:cNvSpPr txBox="1"/>
          <p:nvPr/>
        </p:nvSpPr>
        <p:spPr>
          <a:xfrm>
            <a:off x="732090" y="2526219"/>
            <a:ext cx="110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workshop</a:t>
            </a:r>
          </a:p>
        </p:txBody>
      </p:sp>
      <p:sp>
        <p:nvSpPr>
          <p:cNvPr id="21" name="Rombo 20">
            <a:extLst>
              <a:ext uri="{FF2B5EF4-FFF2-40B4-BE49-F238E27FC236}">
                <a16:creationId xmlns:a16="http://schemas.microsoft.com/office/drawing/2014/main" id="{E2F4062A-E292-B946-8EC3-3F6D7F044354}"/>
              </a:ext>
            </a:extLst>
          </p:cNvPr>
          <p:cNvSpPr/>
          <p:nvPr/>
        </p:nvSpPr>
        <p:spPr>
          <a:xfrm>
            <a:off x="9579845" y="3759336"/>
            <a:ext cx="1989438" cy="920578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ombo 22">
            <a:extLst>
              <a:ext uri="{FF2B5EF4-FFF2-40B4-BE49-F238E27FC236}">
                <a16:creationId xmlns:a16="http://schemas.microsoft.com/office/drawing/2014/main" id="{E6BCF4FE-CE7D-3546-A992-85F56ECBB455}"/>
              </a:ext>
            </a:extLst>
          </p:cNvPr>
          <p:cNvSpPr/>
          <p:nvPr/>
        </p:nvSpPr>
        <p:spPr>
          <a:xfrm>
            <a:off x="9582455" y="2238863"/>
            <a:ext cx="1989438" cy="920578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2BDC2FA-7C0F-A142-AC7B-7D9922526A63}"/>
              </a:ext>
            </a:extLst>
          </p:cNvPr>
          <p:cNvSpPr/>
          <p:nvPr/>
        </p:nvSpPr>
        <p:spPr>
          <a:xfrm>
            <a:off x="7005691" y="2339081"/>
            <a:ext cx="1513813" cy="699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55E4EF7-7A58-7D4F-B091-1360386B979D}"/>
              </a:ext>
            </a:extLst>
          </p:cNvPr>
          <p:cNvSpPr/>
          <p:nvPr/>
        </p:nvSpPr>
        <p:spPr>
          <a:xfrm>
            <a:off x="2493223" y="2391752"/>
            <a:ext cx="12501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1D9AD13-35AF-624E-A38C-1A94C4761428}"/>
              </a:ext>
            </a:extLst>
          </p:cNvPr>
          <p:cNvSpPr txBox="1"/>
          <p:nvPr/>
        </p:nvSpPr>
        <p:spPr>
          <a:xfrm>
            <a:off x="2464104" y="2391752"/>
            <a:ext cx="13170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valutazione fra pari</a:t>
            </a:r>
          </a:p>
        </p:txBody>
      </p:sp>
      <p:sp>
        <p:nvSpPr>
          <p:cNvPr id="25" name="Rombo 24">
            <a:extLst>
              <a:ext uri="{FF2B5EF4-FFF2-40B4-BE49-F238E27FC236}">
                <a16:creationId xmlns:a16="http://schemas.microsoft.com/office/drawing/2014/main" id="{C50F625B-7737-364D-8324-FB5B708C052C}"/>
              </a:ext>
            </a:extLst>
          </p:cNvPr>
          <p:cNvSpPr/>
          <p:nvPr/>
        </p:nvSpPr>
        <p:spPr>
          <a:xfrm>
            <a:off x="4186292" y="2073395"/>
            <a:ext cx="2414235" cy="1258330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7E2475C-3473-444D-A5CD-6E9FC7CE04D0}"/>
              </a:ext>
            </a:extLst>
          </p:cNvPr>
          <p:cNvSpPr txBox="1"/>
          <p:nvPr/>
        </p:nvSpPr>
        <p:spPr>
          <a:xfrm>
            <a:off x="4371750" y="2263980"/>
            <a:ext cx="1989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valutazione </a:t>
            </a:r>
          </a:p>
          <a:p>
            <a:pPr algn="ctr"/>
            <a:r>
              <a:rPr lang="it-IT" dirty="0"/>
              <a:t>critica del feedback ricevuto</a:t>
            </a:r>
          </a:p>
        </p:txBody>
      </p:sp>
      <p:sp>
        <p:nvSpPr>
          <p:cNvPr id="32" name="Rombo 31">
            <a:extLst>
              <a:ext uri="{FF2B5EF4-FFF2-40B4-BE49-F238E27FC236}">
                <a16:creationId xmlns:a16="http://schemas.microsoft.com/office/drawing/2014/main" id="{50CEB78B-65B9-0242-9413-103E02914478}"/>
              </a:ext>
            </a:extLst>
          </p:cNvPr>
          <p:cNvSpPr/>
          <p:nvPr/>
        </p:nvSpPr>
        <p:spPr>
          <a:xfrm>
            <a:off x="4600757" y="3972218"/>
            <a:ext cx="1585338" cy="920578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0B44D79-5A38-B245-99DB-75A5741A3C27}"/>
              </a:ext>
            </a:extLst>
          </p:cNvPr>
          <p:cNvSpPr txBox="1"/>
          <p:nvPr/>
        </p:nvSpPr>
        <p:spPr>
          <a:xfrm>
            <a:off x="4741860" y="4042024"/>
            <a:ext cx="132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auto-valutazione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9EC47DCC-B433-7A4C-8AE2-3C74C6F43625}"/>
              </a:ext>
            </a:extLst>
          </p:cNvPr>
          <p:cNvSpPr/>
          <p:nvPr/>
        </p:nvSpPr>
        <p:spPr>
          <a:xfrm>
            <a:off x="4838158" y="5653936"/>
            <a:ext cx="125010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E135B7D-7085-7E48-8196-F471BA17A91C}"/>
              </a:ext>
            </a:extLst>
          </p:cNvPr>
          <p:cNvSpPr txBox="1"/>
          <p:nvPr/>
        </p:nvSpPr>
        <p:spPr>
          <a:xfrm>
            <a:off x="4804698" y="5792435"/>
            <a:ext cx="13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revisione</a:t>
            </a:r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F3C645E2-4A8A-8547-89D5-32554834FBE6}"/>
              </a:ext>
            </a:extLst>
          </p:cNvPr>
          <p:cNvCxnSpPr>
            <a:cxnSpLocks/>
          </p:cNvCxnSpPr>
          <p:nvPr/>
        </p:nvCxnSpPr>
        <p:spPr>
          <a:xfrm>
            <a:off x="1243601" y="1835480"/>
            <a:ext cx="8061" cy="440857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5CAC573E-9AE8-D647-902A-2C1EFAB059F5}"/>
              </a:ext>
            </a:extLst>
          </p:cNvPr>
          <p:cNvCxnSpPr>
            <a:cxnSpLocks/>
          </p:cNvCxnSpPr>
          <p:nvPr/>
        </p:nvCxnSpPr>
        <p:spPr>
          <a:xfrm flipH="1">
            <a:off x="5381069" y="3311809"/>
            <a:ext cx="8000" cy="660409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F5AF35A9-7664-3F43-AE23-AA83CD59D362}"/>
              </a:ext>
            </a:extLst>
          </p:cNvPr>
          <p:cNvCxnSpPr>
            <a:cxnSpLocks/>
          </p:cNvCxnSpPr>
          <p:nvPr/>
        </p:nvCxnSpPr>
        <p:spPr>
          <a:xfrm>
            <a:off x="5409783" y="4881117"/>
            <a:ext cx="8340" cy="797533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CA77C42C-EB3A-A44F-B9A1-FA372540B392}"/>
              </a:ext>
            </a:extLst>
          </p:cNvPr>
          <p:cNvCxnSpPr>
            <a:cxnSpLocks/>
          </p:cNvCxnSpPr>
          <p:nvPr/>
        </p:nvCxnSpPr>
        <p:spPr>
          <a:xfrm rot="16200000">
            <a:off x="2260951" y="2482131"/>
            <a:ext cx="8061" cy="440857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ED91162A-CBCE-4D48-B914-D49D5B2869A2}"/>
              </a:ext>
            </a:extLst>
          </p:cNvPr>
          <p:cNvCxnSpPr>
            <a:cxnSpLocks/>
          </p:cNvCxnSpPr>
          <p:nvPr/>
        </p:nvCxnSpPr>
        <p:spPr>
          <a:xfrm rot="16200000">
            <a:off x="3954020" y="2486426"/>
            <a:ext cx="8061" cy="440857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4 50">
            <a:extLst>
              <a:ext uri="{FF2B5EF4-FFF2-40B4-BE49-F238E27FC236}">
                <a16:creationId xmlns:a16="http://schemas.microsoft.com/office/drawing/2014/main" id="{6EAF5587-5168-B744-B3F3-21691DB3D98A}"/>
              </a:ext>
            </a:extLst>
          </p:cNvPr>
          <p:cNvCxnSpPr>
            <a:cxnSpLocks/>
            <a:stCxn id="36" idx="1"/>
            <a:endCxn id="32" idx="1"/>
          </p:cNvCxnSpPr>
          <p:nvPr/>
        </p:nvCxnSpPr>
        <p:spPr>
          <a:xfrm rot="10800000">
            <a:off x="4600758" y="4432507"/>
            <a:ext cx="203941" cy="1544594"/>
          </a:xfrm>
          <a:prstGeom prst="bentConnector3">
            <a:avLst>
              <a:gd name="adj1" fmla="val 478686"/>
            </a:avLst>
          </a:prstGeom>
          <a:ln w="444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4 53">
            <a:extLst>
              <a:ext uri="{FF2B5EF4-FFF2-40B4-BE49-F238E27FC236}">
                <a16:creationId xmlns:a16="http://schemas.microsoft.com/office/drawing/2014/main" id="{BB818821-D4C3-E24F-B3E9-B5EDCD315BEB}"/>
              </a:ext>
            </a:extLst>
          </p:cNvPr>
          <p:cNvCxnSpPr>
            <a:cxnSpLocks/>
            <a:stCxn id="32" idx="3"/>
            <a:endCxn id="26" idx="2"/>
          </p:cNvCxnSpPr>
          <p:nvPr/>
        </p:nvCxnSpPr>
        <p:spPr>
          <a:xfrm flipV="1">
            <a:off x="6186095" y="3038083"/>
            <a:ext cx="1576503" cy="1394424"/>
          </a:xfrm>
          <a:prstGeom prst="bentConnector2">
            <a:avLst/>
          </a:prstGeom>
          <a:ln w="476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2 84">
            <a:extLst>
              <a:ext uri="{FF2B5EF4-FFF2-40B4-BE49-F238E27FC236}">
                <a16:creationId xmlns:a16="http://schemas.microsoft.com/office/drawing/2014/main" id="{F75C6D8F-16E2-614A-B4F3-96DD156D30D2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6600527" y="2688582"/>
            <a:ext cx="405164" cy="13978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92C4BFF5-3A96-344B-9F0D-005B5D9CF711}"/>
              </a:ext>
            </a:extLst>
          </p:cNvPr>
          <p:cNvSpPr txBox="1"/>
          <p:nvPr/>
        </p:nvSpPr>
        <p:spPr>
          <a:xfrm>
            <a:off x="7098010" y="2365416"/>
            <a:ext cx="1145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Invio   a </a:t>
            </a:r>
            <a:r>
              <a:rPr lang="it-IT" dirty="0" err="1"/>
              <a:t>mahara</a:t>
            </a:r>
            <a:endParaRPr lang="it-IT" dirty="0"/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A4A4C4D0-7484-1D41-AACF-64F617F19968}"/>
              </a:ext>
            </a:extLst>
          </p:cNvPr>
          <p:cNvSpPr txBox="1"/>
          <p:nvPr/>
        </p:nvSpPr>
        <p:spPr>
          <a:xfrm>
            <a:off x="10053969" y="2514854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feedback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99F466E0-74F9-B844-9429-9CE3F72363E0}"/>
              </a:ext>
            </a:extLst>
          </p:cNvPr>
          <p:cNvSpPr txBox="1"/>
          <p:nvPr/>
        </p:nvSpPr>
        <p:spPr>
          <a:xfrm>
            <a:off x="10012426" y="4028424"/>
            <a:ext cx="103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revisione</a:t>
            </a:r>
          </a:p>
        </p:txBody>
      </p:sp>
      <p:cxnSp>
        <p:nvCxnSpPr>
          <p:cNvPr id="93" name="Connettore 2 92">
            <a:extLst>
              <a:ext uri="{FF2B5EF4-FFF2-40B4-BE49-F238E27FC236}">
                <a16:creationId xmlns:a16="http://schemas.microsoft.com/office/drawing/2014/main" id="{ABF1BE93-CAFC-B24D-AA5A-7859AFB547F6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8519504" y="2688582"/>
            <a:ext cx="1077266" cy="13977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2 94">
            <a:extLst>
              <a:ext uri="{FF2B5EF4-FFF2-40B4-BE49-F238E27FC236}">
                <a16:creationId xmlns:a16="http://schemas.microsoft.com/office/drawing/2014/main" id="{0BB7F864-23E1-F64D-8783-CA6FEC2362A7}"/>
              </a:ext>
            </a:extLst>
          </p:cNvPr>
          <p:cNvCxnSpPr>
            <a:cxnSpLocks/>
          </p:cNvCxnSpPr>
          <p:nvPr/>
        </p:nvCxnSpPr>
        <p:spPr>
          <a:xfrm>
            <a:off x="10578706" y="3157653"/>
            <a:ext cx="0" cy="607140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4 96">
            <a:extLst>
              <a:ext uri="{FF2B5EF4-FFF2-40B4-BE49-F238E27FC236}">
                <a16:creationId xmlns:a16="http://schemas.microsoft.com/office/drawing/2014/main" id="{1268E8B8-D5C2-1148-B6D6-7D443249FC62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>
            <a:off x="7914301" y="3038087"/>
            <a:ext cx="1665545" cy="1181539"/>
          </a:xfrm>
          <a:prstGeom prst="bentConnector3">
            <a:avLst>
              <a:gd name="adj1" fmla="val 99501"/>
            </a:avLst>
          </a:prstGeom>
          <a:ln w="476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21D28FFA-86EF-B446-A4F8-56578BBDC851}"/>
              </a:ext>
            </a:extLst>
          </p:cNvPr>
          <p:cNvSpPr txBox="1"/>
          <p:nvPr/>
        </p:nvSpPr>
        <p:spPr>
          <a:xfrm>
            <a:off x="3363526" y="581471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moodle</a:t>
            </a:r>
            <a:endParaRPr lang="it-IT" sz="2800" dirty="0"/>
          </a:p>
        </p:txBody>
      </p:sp>
      <p:sp>
        <p:nvSpPr>
          <p:cNvPr id="116" name="CasellaDiTesto 115">
            <a:extLst>
              <a:ext uri="{FF2B5EF4-FFF2-40B4-BE49-F238E27FC236}">
                <a16:creationId xmlns:a16="http://schemas.microsoft.com/office/drawing/2014/main" id="{1DF240FB-4499-9E41-8CB3-9EA3774BD38A}"/>
              </a:ext>
            </a:extLst>
          </p:cNvPr>
          <p:cNvSpPr txBox="1"/>
          <p:nvPr/>
        </p:nvSpPr>
        <p:spPr>
          <a:xfrm>
            <a:off x="9236892" y="581471"/>
            <a:ext cx="1292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mahara</a:t>
            </a:r>
            <a:endParaRPr lang="it-IT" sz="2800" dirty="0"/>
          </a:p>
        </p:txBody>
      </p:sp>
      <p:sp>
        <p:nvSpPr>
          <p:cNvPr id="117" name="CasellaDiTesto 116">
            <a:extLst>
              <a:ext uri="{FF2B5EF4-FFF2-40B4-BE49-F238E27FC236}">
                <a16:creationId xmlns:a16="http://schemas.microsoft.com/office/drawing/2014/main" id="{B8301DB9-BA6D-194C-8443-7EBA64A62F41}"/>
              </a:ext>
            </a:extLst>
          </p:cNvPr>
          <p:cNvSpPr txBox="1"/>
          <p:nvPr/>
        </p:nvSpPr>
        <p:spPr>
          <a:xfrm>
            <a:off x="2776701" y="1170279"/>
            <a:ext cx="2362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una volta per consegna</a:t>
            </a:r>
          </a:p>
        </p:txBody>
      </p: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1D468F8F-F36A-D94A-B869-343920FB9D10}"/>
              </a:ext>
            </a:extLst>
          </p:cNvPr>
          <p:cNvSpPr txBox="1"/>
          <p:nvPr/>
        </p:nvSpPr>
        <p:spPr>
          <a:xfrm>
            <a:off x="8576421" y="1142982"/>
            <a:ext cx="255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numero illimitato di volte</a:t>
            </a:r>
          </a:p>
        </p:txBody>
      </p:sp>
      <p:grpSp>
        <p:nvGrpSpPr>
          <p:cNvPr id="128" name="Gruppo 127">
            <a:extLst>
              <a:ext uri="{FF2B5EF4-FFF2-40B4-BE49-F238E27FC236}">
                <a16:creationId xmlns:a16="http://schemas.microsoft.com/office/drawing/2014/main" id="{1F077565-BA09-DB4D-8378-7F6A80779AC2}"/>
              </a:ext>
            </a:extLst>
          </p:cNvPr>
          <p:cNvGrpSpPr/>
          <p:nvPr/>
        </p:nvGrpSpPr>
        <p:grpSpPr>
          <a:xfrm>
            <a:off x="313983" y="4666843"/>
            <a:ext cx="3212461" cy="1754326"/>
            <a:chOff x="313983" y="4666843"/>
            <a:chExt cx="3212461" cy="1754326"/>
          </a:xfrm>
        </p:grpSpPr>
        <p:sp>
          <p:nvSpPr>
            <p:cNvPr id="120" name="Rettangolo con angoli arrotondati 119">
              <a:extLst>
                <a:ext uri="{FF2B5EF4-FFF2-40B4-BE49-F238E27FC236}">
                  <a16:creationId xmlns:a16="http://schemas.microsoft.com/office/drawing/2014/main" id="{D92D27ED-84B2-6046-B233-63182EF8A0B1}"/>
                </a:ext>
              </a:extLst>
            </p:cNvPr>
            <p:cNvSpPr/>
            <p:nvPr/>
          </p:nvSpPr>
          <p:spPr>
            <a:xfrm>
              <a:off x="358611" y="4670885"/>
              <a:ext cx="3138247" cy="1717290"/>
            </a:xfrm>
            <a:prstGeom prst="roundRect">
              <a:avLst>
                <a:gd name="adj" fmla="val 7506"/>
              </a:avLst>
            </a:prstGeom>
            <a:solidFill>
              <a:srgbClr val="F9973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82C9FE7F-1805-8D4E-AF72-6FC781433DD2}"/>
                </a:ext>
              </a:extLst>
            </p:cNvPr>
            <p:cNvSpPr txBox="1"/>
            <p:nvPr/>
          </p:nvSpPr>
          <p:spPr>
            <a:xfrm>
              <a:off x="313983" y="4666843"/>
              <a:ext cx="32124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/>
                <a:t>identifica le prove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/>
                <a:t>indica i criteri di valutazione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/>
                <a:t>produce evidenza di  conoscenza e apprendimento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/>
                <a:t>garantisce la valutazione finale</a:t>
              </a:r>
            </a:p>
          </p:txBody>
        </p:sp>
      </p:grpSp>
      <p:grpSp>
        <p:nvGrpSpPr>
          <p:cNvPr id="129" name="Gruppo 128">
            <a:extLst>
              <a:ext uri="{FF2B5EF4-FFF2-40B4-BE49-F238E27FC236}">
                <a16:creationId xmlns:a16="http://schemas.microsoft.com/office/drawing/2014/main" id="{1831A52C-F459-8A4E-AF8B-90C85D95E3A3}"/>
              </a:ext>
            </a:extLst>
          </p:cNvPr>
          <p:cNvGrpSpPr/>
          <p:nvPr/>
        </p:nvGrpSpPr>
        <p:grpSpPr>
          <a:xfrm>
            <a:off x="8801708" y="4703345"/>
            <a:ext cx="3643936" cy="1754326"/>
            <a:chOff x="8801708" y="4703345"/>
            <a:chExt cx="3643936" cy="1754326"/>
          </a:xfrm>
        </p:grpSpPr>
        <p:sp>
          <p:nvSpPr>
            <p:cNvPr id="126" name="Rettangolo con angoli arrotondati 125">
              <a:extLst>
                <a:ext uri="{FF2B5EF4-FFF2-40B4-BE49-F238E27FC236}">
                  <a16:creationId xmlns:a16="http://schemas.microsoft.com/office/drawing/2014/main" id="{708038A8-67F1-A345-B9CB-CEA4B878F3CA}"/>
                </a:ext>
              </a:extLst>
            </p:cNvPr>
            <p:cNvSpPr/>
            <p:nvPr/>
          </p:nvSpPr>
          <p:spPr>
            <a:xfrm>
              <a:off x="8801708" y="4771425"/>
              <a:ext cx="2975308" cy="1606315"/>
            </a:xfrm>
            <a:prstGeom prst="roundRect">
              <a:avLst>
                <a:gd name="adj" fmla="val 5469"/>
              </a:avLst>
            </a:prstGeom>
            <a:solidFill>
              <a:srgbClr val="F9973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AAFB52BF-8B0A-D54A-93BC-71A9FACF94C2}"/>
                </a:ext>
              </a:extLst>
            </p:cNvPr>
            <p:cNvSpPr txBox="1"/>
            <p:nvPr/>
          </p:nvSpPr>
          <p:spPr>
            <a:xfrm>
              <a:off x="8831688" y="4703345"/>
              <a:ext cx="36139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/>
                <a:t>sviluppa pensiero critico autovalutazione,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/>
                <a:t>dà il controllo della propria performance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/>
                <a:t>sfrutta il feedback in modo formativo efficace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604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A75BFE-083F-8449-931E-F4EE3F0A8355}"/>
              </a:ext>
            </a:extLst>
          </p:cNvPr>
          <p:cNvSpPr txBox="1"/>
          <p:nvPr/>
        </p:nvSpPr>
        <p:spPr>
          <a:xfrm>
            <a:off x="2091235" y="653413"/>
            <a:ext cx="8009529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Analisi dei risultati </a:t>
            </a:r>
          </a:p>
          <a:p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Confronto fra il profitto di due coorti (2019 e 2020) in due corsi distinti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/>
              <a:t>Biologia cellulare (</a:t>
            </a:r>
            <a:r>
              <a:rPr lang="it-IT" sz="2400" dirty="0" err="1"/>
              <a:t>CdS</a:t>
            </a:r>
            <a:r>
              <a:rPr lang="it-IT" sz="2400" dirty="0"/>
              <a:t> Infermieristica - 65 iscritti </a:t>
            </a:r>
            <a:r>
              <a:rPr lang="it-IT" sz="2400" dirty="0" err="1"/>
              <a:t>max</a:t>
            </a:r>
            <a:r>
              <a:rPr lang="it-IT" sz="2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Molecular</a:t>
            </a:r>
            <a:r>
              <a:rPr lang="it-IT" sz="2400" dirty="0"/>
              <a:t> Genetics – (</a:t>
            </a:r>
            <a:r>
              <a:rPr lang="it-IT" sz="2400" dirty="0" err="1"/>
              <a:t>Cds</a:t>
            </a:r>
            <a:r>
              <a:rPr lang="it-IT" sz="2400" dirty="0"/>
              <a:t> Medicine &amp; </a:t>
            </a:r>
            <a:r>
              <a:rPr lang="it-IT" sz="2400" dirty="0" err="1"/>
              <a:t>Surgery</a:t>
            </a:r>
            <a:r>
              <a:rPr lang="it-IT" sz="2400" dirty="0"/>
              <a:t> - 102 iscritti </a:t>
            </a:r>
            <a:r>
              <a:rPr lang="it-IT" sz="2400" dirty="0" err="1"/>
              <a:t>max</a:t>
            </a:r>
            <a:r>
              <a:rPr lang="it-IT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Analisi della distribuzione dei voti conseguiti immediatamente dopo fine corso (problema immatricolazioni tardive)</a:t>
            </a:r>
          </a:p>
          <a:p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(solo per un corso) Confronto fra alcune domande chiave di un questionario somministrato a fine corso (per sopperire alle gravi lacune di </a:t>
            </a:r>
            <a:r>
              <a:rPr lang="it-IT" sz="2400" dirty="0" err="1"/>
              <a:t>EduMeter</a:t>
            </a:r>
            <a:r>
              <a:rPr lang="it-IT" sz="2400" dirty="0"/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5577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3A9449A-D5FA-2E47-BE6E-D01DE255E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21"/>
          <a:stretch/>
        </p:blipFill>
        <p:spPr>
          <a:xfrm>
            <a:off x="2795349" y="4404188"/>
            <a:ext cx="3047112" cy="20148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2B1A580-9275-8644-9B18-4113A0E03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29" b="5792"/>
          <a:stretch/>
        </p:blipFill>
        <p:spPr>
          <a:xfrm>
            <a:off x="6340216" y="4404187"/>
            <a:ext cx="3047114" cy="20148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B8CCB5A-FEC6-C443-9532-E1BB988A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49" y="2363808"/>
            <a:ext cx="3047112" cy="183164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236C6AA-4E84-F34C-8DC2-75F443C88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18" y="2355738"/>
            <a:ext cx="3047112" cy="182658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9FF07F95-DDC2-7D4A-8939-7C7EA839D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00" y="327246"/>
            <a:ext cx="3040761" cy="182782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D4C8FC6-FA2E-D047-989B-30DEF2FAF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16" y="320071"/>
            <a:ext cx="3047112" cy="183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30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433F0DB2-7E92-994B-BC12-EE05654A9CDA}"/>
              </a:ext>
            </a:extLst>
          </p:cNvPr>
          <p:cNvGrpSpPr/>
          <p:nvPr/>
        </p:nvGrpSpPr>
        <p:grpSpPr>
          <a:xfrm>
            <a:off x="2541672" y="2070895"/>
            <a:ext cx="6286500" cy="2716210"/>
            <a:chOff x="2952750" y="2956560"/>
            <a:chExt cx="6286500" cy="271621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884226A-1362-F541-986E-49D1473C8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03"/>
            <a:stretch/>
          </p:blipFill>
          <p:spPr>
            <a:xfrm>
              <a:off x="2952750" y="2956560"/>
              <a:ext cx="6286500" cy="1304290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995A5E94-F6E3-2946-A5FF-28E129FD4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97"/>
            <a:stretch/>
          </p:blipFill>
          <p:spPr>
            <a:xfrm>
              <a:off x="2952750" y="4368480"/>
              <a:ext cx="6286500" cy="1304290"/>
            </a:xfrm>
            <a:prstGeom prst="rect">
              <a:avLst/>
            </a:prstGeom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BD6DCB-CB9B-D647-8A4C-24891FED90DE}"/>
              </a:ext>
            </a:extLst>
          </p:cNvPr>
          <p:cNvSpPr txBox="1"/>
          <p:nvPr/>
        </p:nvSpPr>
        <p:spPr>
          <a:xfrm>
            <a:off x="2541672" y="831113"/>
            <a:ext cx="628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feedback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helpful</a:t>
            </a:r>
            <a:r>
              <a:rPr lang="it-IT" sz="2400" dirty="0"/>
              <a:t> in </a:t>
            </a:r>
            <a:r>
              <a:rPr lang="it-IT" sz="2400" dirty="0" err="1"/>
              <a:t>improving</a:t>
            </a:r>
            <a:r>
              <a:rPr lang="it-IT" sz="2400" dirty="0"/>
              <a:t> </a:t>
            </a:r>
            <a:r>
              <a:rPr lang="it-IT" sz="2400" dirty="0" err="1"/>
              <a:t>my</a:t>
            </a:r>
            <a:r>
              <a:rPr lang="it-IT" sz="2400" dirty="0"/>
              <a:t> performance in the </a:t>
            </a:r>
            <a:r>
              <a:rPr lang="it-IT" sz="2400" dirty="0" err="1"/>
              <a:t>assignments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followed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82764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88942E-202F-854C-9E50-B6FC6EFE019B}"/>
              </a:ext>
            </a:extLst>
          </p:cNvPr>
          <p:cNvSpPr txBox="1"/>
          <p:nvPr/>
        </p:nvSpPr>
        <p:spPr>
          <a:xfrm>
            <a:off x="2232517" y="1008715"/>
            <a:ext cx="856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possibility</a:t>
            </a:r>
            <a:r>
              <a:rPr lang="it-IT" sz="2400" dirty="0"/>
              <a:t> to </a:t>
            </a:r>
            <a:r>
              <a:rPr lang="it-IT" sz="2400" dirty="0" err="1"/>
              <a:t>experiment</a:t>
            </a:r>
            <a:r>
              <a:rPr lang="it-IT" sz="2400" dirty="0"/>
              <a:t>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metodologies</a:t>
            </a:r>
            <a:r>
              <a:rPr lang="it-IT" sz="2400" dirty="0"/>
              <a:t> in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modules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_______________ to the success of the </a:t>
            </a:r>
            <a:r>
              <a:rPr lang="it-IT" sz="2400" dirty="0" err="1"/>
              <a:t>course</a:t>
            </a:r>
            <a:endParaRPr lang="it-IT" sz="2400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85AE9DF-6F5C-9143-A85B-5445CAE0FE61}"/>
              </a:ext>
            </a:extLst>
          </p:cNvPr>
          <p:cNvGrpSpPr/>
          <p:nvPr/>
        </p:nvGrpSpPr>
        <p:grpSpPr>
          <a:xfrm>
            <a:off x="2910696" y="2206742"/>
            <a:ext cx="6324600" cy="3059032"/>
            <a:chOff x="1546860" y="2127667"/>
            <a:chExt cx="6324600" cy="3059032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FF2F8F0-BD2F-E04A-8856-0A53E07CA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85"/>
            <a:stretch/>
          </p:blipFill>
          <p:spPr>
            <a:xfrm>
              <a:off x="1546860" y="2127667"/>
              <a:ext cx="6324600" cy="1529516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EEBE6AC-E745-9741-934F-A9E6879B6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9"/>
            <a:stretch/>
          </p:blipFill>
          <p:spPr>
            <a:xfrm>
              <a:off x="1546860" y="3657183"/>
              <a:ext cx="6324600" cy="1529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3375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2D672F-8E22-FB46-ABC0-9896CE13A361}"/>
              </a:ext>
            </a:extLst>
          </p:cNvPr>
          <p:cNvSpPr txBox="1"/>
          <p:nvPr/>
        </p:nvSpPr>
        <p:spPr>
          <a:xfrm>
            <a:off x="1154214" y="1020228"/>
            <a:ext cx="4366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Does</a:t>
            </a:r>
            <a:r>
              <a:rPr lang="it-IT" sz="2400" dirty="0"/>
              <a:t> the professor </a:t>
            </a:r>
            <a:r>
              <a:rPr lang="it-IT" sz="2400" dirty="0" err="1"/>
              <a:t>try</a:t>
            </a:r>
            <a:r>
              <a:rPr lang="it-IT" sz="2400" dirty="0"/>
              <a:t> to </a:t>
            </a:r>
            <a:r>
              <a:rPr lang="it-IT" sz="2400" dirty="0" err="1"/>
              <a:t>stimulate</a:t>
            </a:r>
            <a:r>
              <a:rPr lang="it-IT" sz="2400" dirty="0"/>
              <a:t> </a:t>
            </a:r>
            <a:r>
              <a:rPr lang="it-IT" sz="2400" dirty="0" err="1"/>
              <a:t>your</a:t>
            </a:r>
            <a:r>
              <a:rPr lang="it-IT" sz="2400" dirty="0"/>
              <a:t> </a:t>
            </a:r>
            <a:r>
              <a:rPr lang="it-IT" sz="2400" dirty="0" err="1"/>
              <a:t>interest</a:t>
            </a:r>
            <a:r>
              <a:rPr lang="it-IT" sz="2400" dirty="0"/>
              <a:t> for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subject</a:t>
            </a:r>
            <a:r>
              <a:rPr lang="it-IT" sz="2400" dirty="0"/>
              <a:t>?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A1114141-C198-6040-B17C-6870DB3F8141}"/>
              </a:ext>
            </a:extLst>
          </p:cNvPr>
          <p:cNvGrpSpPr/>
          <p:nvPr/>
        </p:nvGrpSpPr>
        <p:grpSpPr>
          <a:xfrm>
            <a:off x="398779" y="2721736"/>
            <a:ext cx="5532120" cy="2698791"/>
            <a:chOff x="398780" y="2052010"/>
            <a:chExt cx="5532120" cy="269879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59C6776-5059-FA4D-85BB-7C2867F17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44"/>
            <a:stretch/>
          </p:blipFill>
          <p:spPr>
            <a:xfrm>
              <a:off x="398780" y="2052010"/>
              <a:ext cx="5532120" cy="1349395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DC40AD3-D4B1-D74D-9C7F-25DA24A27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06"/>
            <a:stretch/>
          </p:blipFill>
          <p:spPr>
            <a:xfrm>
              <a:off x="398780" y="3401405"/>
              <a:ext cx="5532120" cy="1349396"/>
            </a:xfrm>
            <a:prstGeom prst="rect">
              <a:avLst/>
            </a:prstGeom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D248D6F-5A33-A943-91A6-DD4EB8E63824}"/>
              </a:ext>
            </a:extLst>
          </p:cNvPr>
          <p:cNvSpPr txBox="1"/>
          <p:nvPr/>
        </p:nvSpPr>
        <p:spPr>
          <a:xfrm>
            <a:off x="6497584" y="1005455"/>
            <a:ext cx="5059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Does</a:t>
            </a:r>
            <a:r>
              <a:rPr lang="it-IT" sz="2400" dirty="0"/>
              <a:t> the professor </a:t>
            </a:r>
            <a:r>
              <a:rPr lang="it-IT" sz="2400" dirty="0" err="1"/>
              <a:t>succeed</a:t>
            </a:r>
            <a:r>
              <a:rPr lang="it-IT" sz="2400" dirty="0"/>
              <a:t> in </a:t>
            </a:r>
            <a:r>
              <a:rPr lang="it-IT" sz="2400" dirty="0" err="1"/>
              <a:t>stimulating</a:t>
            </a:r>
            <a:r>
              <a:rPr lang="it-IT" sz="2400" dirty="0"/>
              <a:t> </a:t>
            </a:r>
            <a:r>
              <a:rPr lang="it-IT" sz="2400" dirty="0" err="1"/>
              <a:t>your</a:t>
            </a:r>
            <a:r>
              <a:rPr lang="it-IT" sz="2400" dirty="0"/>
              <a:t> </a:t>
            </a:r>
            <a:r>
              <a:rPr lang="it-IT" sz="2400" dirty="0" err="1"/>
              <a:t>interest</a:t>
            </a:r>
            <a:r>
              <a:rPr lang="it-IT" sz="2400" dirty="0"/>
              <a:t> for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subject</a:t>
            </a:r>
            <a:r>
              <a:rPr lang="it-IT" sz="2400" dirty="0"/>
              <a:t>?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E6CAF0A0-9A67-7343-8F30-06393900EED5}"/>
              </a:ext>
            </a:extLst>
          </p:cNvPr>
          <p:cNvGrpSpPr/>
          <p:nvPr/>
        </p:nvGrpSpPr>
        <p:grpSpPr>
          <a:xfrm>
            <a:off x="6261102" y="2726707"/>
            <a:ext cx="5532119" cy="2726387"/>
            <a:chOff x="398781" y="5100010"/>
            <a:chExt cx="5532119" cy="272638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CB3E172-D859-3F40-B14F-360CF4F7E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77"/>
            <a:stretch/>
          </p:blipFill>
          <p:spPr>
            <a:xfrm>
              <a:off x="411480" y="5100010"/>
              <a:ext cx="5519420" cy="1376989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EBD05647-6F4D-9945-A058-2E44B8A26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34"/>
            <a:stretch/>
          </p:blipFill>
          <p:spPr>
            <a:xfrm>
              <a:off x="398781" y="6477001"/>
              <a:ext cx="5532119" cy="1349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537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1D9AFE-15D8-5E4F-A7D4-EF7B120EC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2"/>
          <a:stretch/>
        </p:blipFill>
        <p:spPr>
          <a:xfrm>
            <a:off x="2882900" y="2480808"/>
            <a:ext cx="6248400" cy="13342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D687077-3A25-224A-BAFE-EF21C4C7FF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4"/>
          <a:stretch/>
        </p:blipFill>
        <p:spPr>
          <a:xfrm>
            <a:off x="2882900" y="3815027"/>
            <a:ext cx="6248400" cy="133422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E30309D-5CE3-7D4B-9F5E-8C8E6BDBCFE1}"/>
              </a:ext>
            </a:extLst>
          </p:cNvPr>
          <p:cNvSpPr/>
          <p:nvPr/>
        </p:nvSpPr>
        <p:spPr>
          <a:xfrm>
            <a:off x="3035300" y="106084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 err="1"/>
              <a:t>Does</a:t>
            </a:r>
            <a:r>
              <a:rPr lang="it-IT" sz="2400" dirty="0"/>
              <a:t> the professor </a:t>
            </a:r>
            <a:r>
              <a:rPr lang="it-IT" sz="2400" dirty="0" err="1"/>
              <a:t>clearly</a:t>
            </a:r>
            <a:r>
              <a:rPr lang="it-IT" sz="2400" dirty="0"/>
              <a:t> </a:t>
            </a:r>
            <a:r>
              <a:rPr lang="it-IT" sz="2400" dirty="0" err="1"/>
              <a:t>teach</a:t>
            </a:r>
            <a:r>
              <a:rPr lang="it-IT" sz="2400" dirty="0"/>
              <a:t> way to the </a:t>
            </a:r>
            <a:r>
              <a:rPr lang="it-IT" sz="2400" dirty="0" err="1"/>
              <a:t>understanding</a:t>
            </a:r>
            <a:r>
              <a:rPr lang="it-IT" sz="2400" dirty="0"/>
              <a:t> of the </a:t>
            </a:r>
            <a:r>
              <a:rPr lang="it-IT" sz="2400" dirty="0" err="1"/>
              <a:t>contents</a:t>
            </a:r>
            <a:r>
              <a:rPr lang="it-IT" sz="2400" dirty="0"/>
              <a:t> of the </a:t>
            </a:r>
            <a:r>
              <a:rPr lang="it-IT" sz="2400" dirty="0" err="1"/>
              <a:t>course</a:t>
            </a:r>
            <a:r>
              <a:rPr lang="it-IT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796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2" name="biolapp" descr="biolapp">
            <a:hlinkClick r:id="" action="ppaction://media"/>
            <a:extLst>
              <a:ext uri="{FF2B5EF4-FFF2-40B4-BE49-F238E27FC236}">
                <a16:creationId xmlns:a16="http://schemas.microsoft.com/office/drawing/2014/main" id="{28C96B05-E8C0-4546-9521-3A2AAF4567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375" y="1034655"/>
            <a:ext cx="10697249" cy="478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9730FA7-8065-BE44-B153-8C61388DBA1E}"/>
              </a:ext>
            </a:extLst>
          </p:cNvPr>
          <p:cNvGrpSpPr/>
          <p:nvPr/>
        </p:nvGrpSpPr>
        <p:grpSpPr>
          <a:xfrm>
            <a:off x="6419016" y="3574214"/>
            <a:ext cx="5198360" cy="2458602"/>
            <a:chOff x="5264774" y="3424207"/>
            <a:chExt cx="5198360" cy="245860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09CB77BB-9405-DA49-ACA5-C9E6DD7F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79"/>
            <a:stretch/>
          </p:blipFill>
          <p:spPr>
            <a:xfrm>
              <a:off x="5264774" y="4653508"/>
              <a:ext cx="5198360" cy="1229301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4CEE3A6-6326-1046-B6FC-CDFF8FBC1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79"/>
            <a:stretch/>
          </p:blipFill>
          <p:spPr>
            <a:xfrm>
              <a:off x="5264774" y="3424207"/>
              <a:ext cx="5198360" cy="1229301"/>
            </a:xfrm>
            <a:prstGeom prst="rect">
              <a:avLst/>
            </a:prstGeom>
          </p:spPr>
        </p:pic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6E492AB-183D-2B49-8A2C-5E8E4A556213}"/>
              </a:ext>
            </a:extLst>
          </p:cNvPr>
          <p:cNvGrpSpPr/>
          <p:nvPr/>
        </p:nvGrpSpPr>
        <p:grpSpPr>
          <a:xfrm>
            <a:off x="909741" y="3555166"/>
            <a:ext cx="5187794" cy="2515748"/>
            <a:chOff x="5277474" y="134911"/>
            <a:chExt cx="5187794" cy="2515748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90256FE-C16B-E546-A9DC-13EB9E4C2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21"/>
            <a:stretch/>
          </p:blipFill>
          <p:spPr>
            <a:xfrm>
              <a:off x="5277474" y="134911"/>
              <a:ext cx="5187794" cy="1267398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99C52D0-2795-5E41-B551-B8D58D627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39"/>
            <a:stretch/>
          </p:blipFill>
          <p:spPr>
            <a:xfrm>
              <a:off x="5296471" y="1383260"/>
              <a:ext cx="5166663" cy="1267399"/>
            </a:xfrm>
            <a:prstGeom prst="rect">
              <a:avLst/>
            </a:prstGeom>
          </p:spPr>
        </p:pic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A9B3C18B-DF40-5048-BFA2-D42DC2B9AEA9}"/>
              </a:ext>
            </a:extLst>
          </p:cNvPr>
          <p:cNvSpPr/>
          <p:nvPr/>
        </p:nvSpPr>
        <p:spPr>
          <a:xfrm>
            <a:off x="1961942" y="1299962"/>
            <a:ext cx="3543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/>
              <a:t>Were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interested</a:t>
            </a:r>
            <a:r>
              <a:rPr lang="it-IT" sz="2400" dirty="0"/>
              <a:t> in the </a:t>
            </a:r>
            <a:r>
              <a:rPr lang="it-IT" sz="2400" dirty="0" err="1"/>
              <a:t>contents</a:t>
            </a:r>
            <a:r>
              <a:rPr lang="it-IT" sz="2400" dirty="0"/>
              <a:t> of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course</a:t>
            </a:r>
            <a:r>
              <a:rPr lang="it-IT" sz="2400" dirty="0"/>
              <a:t> </a:t>
            </a:r>
            <a:r>
              <a:rPr lang="it-IT" sz="2400" dirty="0" err="1"/>
              <a:t>before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started</a:t>
            </a:r>
            <a:r>
              <a:rPr lang="it-IT" sz="2400" dirty="0"/>
              <a:t>?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082466D-3ED9-4146-AA54-7DDCC9CCB202}"/>
              </a:ext>
            </a:extLst>
          </p:cNvPr>
          <p:cNvSpPr/>
          <p:nvPr/>
        </p:nvSpPr>
        <p:spPr>
          <a:xfrm>
            <a:off x="7081966" y="1299962"/>
            <a:ext cx="3872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/>
              <a:t>Were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interested</a:t>
            </a:r>
            <a:r>
              <a:rPr lang="it-IT" sz="2400" dirty="0"/>
              <a:t> in the </a:t>
            </a:r>
            <a:r>
              <a:rPr lang="it-IT" sz="2400" dirty="0" err="1"/>
              <a:t>contents</a:t>
            </a:r>
            <a:r>
              <a:rPr lang="it-IT" sz="2400" dirty="0"/>
              <a:t> of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course</a:t>
            </a:r>
            <a:r>
              <a:rPr lang="it-IT" sz="2400" dirty="0"/>
              <a:t> </a:t>
            </a:r>
            <a:r>
              <a:rPr lang="it-IT" sz="2400" dirty="0" err="1"/>
              <a:t>when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reached</a:t>
            </a:r>
            <a:r>
              <a:rPr lang="it-IT" sz="2400" dirty="0"/>
              <a:t> the end?</a:t>
            </a:r>
          </a:p>
        </p:txBody>
      </p:sp>
    </p:spTree>
    <p:extLst>
      <p:ext uri="{BB962C8B-B14F-4D97-AF65-F5344CB8AC3E}">
        <p14:creationId xmlns:p14="http://schemas.microsoft.com/office/powerpoint/2010/main" val="1315387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F388876-0713-974F-917E-2CF3C89F1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72" y="2902283"/>
            <a:ext cx="3466764" cy="1635451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E5D4046-246F-1F40-88A4-AB926DF51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3"/>
          <a:stretch/>
        </p:blipFill>
        <p:spPr>
          <a:xfrm>
            <a:off x="4793779" y="213128"/>
            <a:ext cx="3466764" cy="5378310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820DB5A5-E85A-BD43-9D06-9CC6A7E93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600" y="2902283"/>
            <a:ext cx="3435972" cy="3559464"/>
          </a:xfrm>
          <a:prstGeom prst="rect">
            <a:avLst/>
          </a:prstGeom>
        </p:spPr>
      </p:pic>
      <p:cxnSp>
        <p:nvCxnSpPr>
          <p:cNvPr id="10" name="Connettore 4 9">
            <a:extLst>
              <a:ext uri="{FF2B5EF4-FFF2-40B4-BE49-F238E27FC236}">
                <a16:creationId xmlns:a16="http://schemas.microsoft.com/office/drawing/2014/main" id="{5477FC28-6B7C-094D-A253-5F5854DF74FC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 flipH="1" flipV="1">
            <a:off x="5924485" y="3062850"/>
            <a:ext cx="3131264" cy="1925912"/>
          </a:xfrm>
          <a:prstGeom prst="bentConnector3">
            <a:avLst>
              <a:gd name="adj1" fmla="val -7301"/>
            </a:avLst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4 14">
            <a:extLst>
              <a:ext uri="{FF2B5EF4-FFF2-40B4-BE49-F238E27FC236}">
                <a16:creationId xmlns:a16="http://schemas.microsoft.com/office/drawing/2014/main" id="{4F22A747-24C6-9148-B9BB-F44D58D89311}"/>
              </a:ext>
            </a:extLst>
          </p:cNvPr>
          <p:cNvCxnSpPr>
            <a:cxnSpLocks/>
          </p:cNvCxnSpPr>
          <p:nvPr/>
        </p:nvCxnSpPr>
        <p:spPr>
          <a:xfrm>
            <a:off x="8453073" y="2460171"/>
            <a:ext cx="2025052" cy="427683"/>
          </a:xfrm>
          <a:prstGeom prst="bentConnector3">
            <a:avLst>
              <a:gd name="adj1" fmla="val 100172"/>
            </a:avLst>
          </a:prstGeom>
          <a:ln w="412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>
            <a:extLst>
              <a:ext uri="{FF2B5EF4-FFF2-40B4-BE49-F238E27FC236}">
                <a16:creationId xmlns:a16="http://schemas.microsoft.com/office/drawing/2014/main" id="{30C539BC-F56A-9E4D-80AC-224444B892A2}"/>
              </a:ext>
            </a:extLst>
          </p:cNvPr>
          <p:cNvSpPr/>
          <p:nvPr/>
        </p:nvSpPr>
        <p:spPr>
          <a:xfrm>
            <a:off x="405260" y="849969"/>
            <a:ext cx="41959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15 </a:t>
            </a:r>
            <a:r>
              <a:rPr lang="it-IT" dirty="0" err="1"/>
              <a:t>lines</a:t>
            </a:r>
            <a:r>
              <a:rPr lang="it-IT" dirty="0"/>
              <a:t> to </a:t>
            </a:r>
            <a:r>
              <a:rPr lang="it-IT" dirty="0" err="1"/>
              <a:t>write</a:t>
            </a:r>
            <a:r>
              <a:rPr lang="it-IT" dirty="0"/>
              <a:t>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comment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might</a:t>
            </a:r>
            <a:r>
              <a:rPr lang="it-IT" dirty="0"/>
              <a:t> </a:t>
            </a:r>
            <a:r>
              <a:rPr lang="it-IT" dirty="0" err="1"/>
              <a:t>think</a:t>
            </a:r>
            <a:r>
              <a:rPr lang="it-IT" dirty="0"/>
              <a:t> </a:t>
            </a:r>
            <a:r>
              <a:rPr lang="it-IT" dirty="0" err="1"/>
              <a:t>useful</a:t>
            </a:r>
            <a:r>
              <a:rPr lang="it-IT" dirty="0"/>
              <a:t> to </a:t>
            </a:r>
            <a:r>
              <a:rPr lang="it-IT" dirty="0" err="1"/>
              <a:t>clarify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answers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something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feel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relevant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in the </a:t>
            </a:r>
            <a:r>
              <a:rPr lang="it-IT" dirty="0" err="1"/>
              <a:t>questions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679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A8A5FD-78B9-7C4D-B896-F702E4487A33}"/>
              </a:ext>
            </a:extLst>
          </p:cNvPr>
          <p:cNvSpPr txBox="1"/>
          <p:nvPr/>
        </p:nvSpPr>
        <p:spPr>
          <a:xfrm>
            <a:off x="3855393" y="302109"/>
            <a:ext cx="37737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/>
              <a:t>Conclusioni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8BF42D-5423-6047-A07B-10DB02FE8CFE}"/>
              </a:ext>
            </a:extLst>
          </p:cNvPr>
          <p:cNvSpPr txBox="1"/>
          <p:nvPr/>
        </p:nvSpPr>
        <p:spPr>
          <a:xfrm>
            <a:off x="1866900" y="1382150"/>
            <a:ext cx="88808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La complementazione di due ambienti di insegnamento (</a:t>
            </a:r>
            <a:r>
              <a:rPr lang="it-IT" sz="2800" dirty="0" err="1"/>
              <a:t>Moodle</a:t>
            </a:r>
            <a:r>
              <a:rPr lang="it-IT" sz="2800" dirty="0"/>
              <a:t> e </a:t>
            </a:r>
            <a:r>
              <a:rPr lang="it-IT" sz="2800" dirty="0" err="1"/>
              <a:t>Mahara</a:t>
            </a:r>
            <a:r>
              <a:rPr lang="it-IT" sz="2800" dirty="0"/>
              <a:t>) permette di migliorare diversi parametri della performance dei discenti, e precisamente aumento di: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989801-0E86-384B-B114-7EDFF5538D54}"/>
              </a:ext>
            </a:extLst>
          </p:cNvPr>
          <p:cNvSpPr txBox="1"/>
          <p:nvPr/>
        </p:nvSpPr>
        <p:spPr>
          <a:xfrm>
            <a:off x="2185302" y="3021496"/>
            <a:ext cx="8269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Efficacia del ruolo del feedback e della sua percezione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B9ED33-573E-594D-BFD4-25276A2CAF68}"/>
              </a:ext>
            </a:extLst>
          </p:cNvPr>
          <p:cNvSpPr txBox="1"/>
          <p:nvPr/>
        </p:nvSpPr>
        <p:spPr>
          <a:xfrm>
            <a:off x="2185302" y="3508704"/>
            <a:ext cx="7113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Percezione del vantaggio di un metodo alternativo sia formativo sia di valutazione (Portfolio)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4C93854-9D52-894C-A7BB-7891570521A4}"/>
              </a:ext>
            </a:extLst>
          </p:cNvPr>
          <p:cNvSpPr txBox="1"/>
          <p:nvPr/>
        </p:nvSpPr>
        <p:spPr>
          <a:xfrm>
            <a:off x="2185301" y="4417003"/>
            <a:ext cx="8269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Percezione di aumento dell’efficacia dell’intervento didattico (aumento interesse a aumento chiarezza delle lezioni)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4E24F67-FE2D-FF44-8FA6-C5228628FA3C}"/>
              </a:ext>
            </a:extLst>
          </p:cNvPr>
          <p:cNvSpPr txBox="1"/>
          <p:nvPr/>
        </p:nvSpPr>
        <p:spPr>
          <a:xfrm>
            <a:off x="2185301" y="5346123"/>
            <a:ext cx="6122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Coinvolgimento negli argomenti trattati</a:t>
            </a:r>
          </a:p>
        </p:txBody>
      </p:sp>
    </p:spTree>
    <p:extLst>
      <p:ext uri="{BB962C8B-B14F-4D97-AF65-F5344CB8AC3E}">
        <p14:creationId xmlns:p14="http://schemas.microsoft.com/office/powerpoint/2010/main" val="284938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E9811D-FA2D-2B4A-A3F1-134A2DEE35AB}"/>
              </a:ext>
            </a:extLst>
          </p:cNvPr>
          <p:cNvSpPr txBox="1"/>
          <p:nvPr/>
        </p:nvSpPr>
        <p:spPr>
          <a:xfrm>
            <a:off x="3733800" y="2398144"/>
            <a:ext cx="43797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dirty="0">
                <a:latin typeface="Gill Sans MT" panose="020B0502020104020203" pitchFamily="34" charset="77"/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7439490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</p:spTree>
    <p:extLst>
      <p:ext uri="{BB962C8B-B14F-4D97-AF65-F5344CB8AC3E}">
        <p14:creationId xmlns:p14="http://schemas.microsoft.com/office/powerpoint/2010/main" val="1420898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</p:spTree>
    <p:extLst>
      <p:ext uri="{BB962C8B-B14F-4D97-AF65-F5344CB8AC3E}">
        <p14:creationId xmlns:p14="http://schemas.microsoft.com/office/powerpoint/2010/main" val="2037794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</p:spTree>
    <p:extLst>
      <p:ext uri="{BB962C8B-B14F-4D97-AF65-F5344CB8AC3E}">
        <p14:creationId xmlns:p14="http://schemas.microsoft.com/office/powerpoint/2010/main" val="2877951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</p:spTree>
    <p:extLst>
      <p:ext uri="{BB962C8B-B14F-4D97-AF65-F5344CB8AC3E}">
        <p14:creationId xmlns:p14="http://schemas.microsoft.com/office/powerpoint/2010/main" val="4146008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</p:spTree>
    <p:extLst>
      <p:ext uri="{BB962C8B-B14F-4D97-AF65-F5344CB8AC3E}">
        <p14:creationId xmlns:p14="http://schemas.microsoft.com/office/powerpoint/2010/main" val="3175760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AC8AE226-24A5-6C42-95E2-35D23D8DA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25" y="1110824"/>
            <a:ext cx="6208950" cy="53023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03B1859-50C0-F24A-8B8B-A69C78F0690E}"/>
              </a:ext>
            </a:extLst>
          </p:cNvPr>
          <p:cNvSpPr txBox="1"/>
          <p:nvPr/>
        </p:nvSpPr>
        <p:spPr>
          <a:xfrm>
            <a:off x="4092150" y="106289"/>
            <a:ext cx="4007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Come si presenta?</a:t>
            </a:r>
          </a:p>
        </p:txBody>
      </p:sp>
    </p:spTree>
    <p:extLst>
      <p:ext uri="{BB962C8B-B14F-4D97-AF65-F5344CB8AC3E}">
        <p14:creationId xmlns:p14="http://schemas.microsoft.com/office/powerpoint/2010/main" val="4094870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Registrazione schermo 2021-12-01 alle 11.37.40" descr="Registrazione schermo 2021-12-01 alle 11.37.40">
            <a:hlinkClick r:id="" action="ppaction://media"/>
            <a:extLst>
              <a:ext uri="{FF2B5EF4-FFF2-40B4-BE49-F238E27FC236}">
                <a16:creationId xmlns:a16="http://schemas.microsoft.com/office/drawing/2014/main" id="{9E28C2CB-7826-974D-B4A3-7B7F75DB7B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393" y="895574"/>
            <a:ext cx="11495214" cy="535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E1040ED-C849-334B-956C-ED6497AC4482}"/>
              </a:ext>
            </a:extLst>
          </p:cNvPr>
          <p:cNvSpPr/>
          <p:nvPr/>
        </p:nvSpPr>
        <p:spPr>
          <a:xfrm>
            <a:off x="1213786" y="1407474"/>
            <a:ext cx="9364513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è un contenitore che viene creato su una piattaforma virtuale dove gli studenti possono aggiungere i prodotti del loro lavoro durante il corso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A4F4400-2973-4248-97AA-76BF5F302A1F}"/>
              </a:ext>
            </a:extLst>
          </p:cNvPr>
          <p:cNvSpPr/>
          <p:nvPr/>
        </p:nvSpPr>
        <p:spPr>
          <a:xfrm>
            <a:off x="1213786" y="1703642"/>
            <a:ext cx="107691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è mirato a dimostrare competenze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5CD9357-E206-6644-8852-91AD0C0069DE}"/>
              </a:ext>
            </a:extLst>
          </p:cNvPr>
          <p:cNvSpPr/>
          <p:nvPr/>
        </p:nvSpPr>
        <p:spPr>
          <a:xfrm>
            <a:off x="1213786" y="2001624"/>
            <a:ext cx="10809275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deve essere uno strumento attivante (coinvolgente e capace di suscitare apprendimento attivo)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DB9C887-5219-F341-9D61-F65BFC0E078A}"/>
              </a:ext>
            </a:extLst>
          </p:cNvPr>
          <p:cNvSpPr/>
          <p:nvPr/>
        </p:nvSpPr>
        <p:spPr>
          <a:xfrm>
            <a:off x="1213786" y="2297792"/>
            <a:ext cx="10572012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deve dimostrare un processo di crescita non solo una fotografia di una stato, quindi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68E4CC8-EC1B-224C-9C60-087179549666}"/>
              </a:ext>
            </a:extLst>
          </p:cNvPr>
          <p:cNvSpPr/>
          <p:nvPr/>
        </p:nvSpPr>
        <p:spPr>
          <a:xfrm>
            <a:off x="1213786" y="2593960"/>
            <a:ext cx="10572011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deve essere migliorabile fino a fine corso, secondo feedback e suggerimenti dei compagni + discussioni con docenti, gruppi o anche 1:1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C57AD30-00DD-2A4E-A9FC-4F5DE2763B90}"/>
              </a:ext>
            </a:extLst>
          </p:cNvPr>
          <p:cNvSpPr/>
          <p:nvPr/>
        </p:nvSpPr>
        <p:spPr>
          <a:xfrm>
            <a:off x="1234003" y="2890128"/>
            <a:ext cx="10809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le versioni intermedie dei prodotti devono restare disponibili, e le nuove versioni migliorate devono essere presentate insieme alla descrizione dell'intervento migliorativo e delle sue motivazioni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F3E7CA5-02F6-BB4A-B4B4-C6F08840C54B}"/>
              </a:ext>
            </a:extLst>
          </p:cNvPr>
          <p:cNvSpPr/>
          <p:nvPr/>
        </p:nvSpPr>
        <p:spPr>
          <a:xfrm>
            <a:off x="1213786" y="3372776"/>
            <a:ext cx="10789324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In questo tipo di valutazione gli studenti valutano criticamente le proprie prestazioni ed i propri risultati, migliorando in modo continuo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1BAC283-9304-A640-99A7-892B43318A4C}"/>
              </a:ext>
            </a:extLst>
          </p:cNvPr>
          <p:cNvSpPr/>
          <p:nvPr/>
        </p:nvSpPr>
        <p:spPr>
          <a:xfrm>
            <a:off x="1213786" y="3668944"/>
            <a:ext cx="107893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-contiene materiali di diverse tipologie: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it-IT" sz="1200" dirty="0"/>
              <a:t>saggi scritti, 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it-IT" sz="1200" dirty="0"/>
              <a:t>mappe concettuali, 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it-IT" sz="1200" dirty="0" err="1"/>
              <a:t>posters</a:t>
            </a:r>
            <a:r>
              <a:rPr lang="it-IT" sz="1200" dirty="0"/>
              <a:t>,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it-IT" sz="1200" dirty="0"/>
              <a:t>illustrazioni,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it-IT" sz="1200" dirty="0"/>
              <a:t>testo di tipo vario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C7F7192-F233-314E-9017-C96370F4C383}"/>
              </a:ext>
            </a:extLst>
          </p:cNvPr>
          <p:cNvSpPr/>
          <p:nvPr/>
        </p:nvSpPr>
        <p:spPr>
          <a:xfrm>
            <a:off x="1193572" y="4882394"/>
            <a:ext cx="10789323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contiene necessariamente documenti metacognitivi (riflessione sul proprio apprendimento e sulle sue tappe)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8AEB248-0DD2-3C4A-BAFA-905AE52E6125}"/>
              </a:ext>
            </a:extLst>
          </p:cNvPr>
          <p:cNvSpPr/>
          <p:nvPr/>
        </p:nvSpPr>
        <p:spPr>
          <a:xfrm>
            <a:off x="1213787" y="5178562"/>
            <a:ext cx="10829226" cy="45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è organizzato in 2 parti: 1 richiesta dal docente, 1 prodotta in modo autonomo dallo studente che ovviamente sceglierà i prodotti che ritiene migliori. Utile/richiesta una motivazione della scelta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FBD08B6-389E-414A-8F2F-3803CB7ADFF2}"/>
              </a:ext>
            </a:extLst>
          </p:cNvPr>
          <p:cNvSpPr/>
          <p:nvPr/>
        </p:nvSpPr>
        <p:spPr>
          <a:xfrm>
            <a:off x="1193572" y="5658186"/>
            <a:ext cx="10552059" cy="45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-termina con un documento di autovalutazione globale (sui contenuti e per competenze) in cui lo studente identifica debolezze e punti di forza, li giustifica e li spiega, e rilascia una valutazione finale sulle proprie competenze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7FCE7FB-FC10-1942-B90A-49D89DD5FEE5}"/>
              </a:ext>
            </a:extLst>
          </p:cNvPr>
          <p:cNvSpPr/>
          <p:nvPr/>
        </p:nvSpPr>
        <p:spPr>
          <a:xfrm>
            <a:off x="1193572" y="6137809"/>
            <a:ext cx="10789323" cy="2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1200" dirty="0"/>
              <a:t>-dovrebbe essere lasciato a disposizione dei compagni sia per ricevere commenti e aiuto sia per essere usato come esempio se ritenuto utile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6014A6B-47BA-AB4C-9823-DCE91D40721B}"/>
              </a:ext>
            </a:extLst>
          </p:cNvPr>
          <p:cNvSpPr txBox="1"/>
          <p:nvPr/>
        </p:nvSpPr>
        <p:spPr>
          <a:xfrm>
            <a:off x="4566187" y="451356"/>
            <a:ext cx="24457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err="1"/>
              <a:t>ePortfolio</a:t>
            </a:r>
            <a:endParaRPr lang="it-IT" sz="4400" dirty="0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FE255BB-BAE9-4D4C-A70F-ADC24EF21ADB}"/>
              </a:ext>
            </a:extLst>
          </p:cNvPr>
          <p:cNvGrpSpPr/>
          <p:nvPr/>
        </p:nvGrpSpPr>
        <p:grpSpPr>
          <a:xfrm>
            <a:off x="1648278" y="702572"/>
            <a:ext cx="9415359" cy="1480239"/>
            <a:chOff x="1613701" y="1080411"/>
            <a:chExt cx="9415359" cy="1480239"/>
          </a:xfrm>
        </p:grpSpPr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EA29B759-CA33-0A41-942E-5DF28603C4FE}"/>
                </a:ext>
              </a:extLst>
            </p:cNvPr>
            <p:cNvSpPr/>
            <p:nvPr/>
          </p:nvSpPr>
          <p:spPr>
            <a:xfrm>
              <a:off x="1613701" y="1080411"/>
              <a:ext cx="9204553" cy="1445223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A490D438-0C66-3D45-9739-F500817A50AB}"/>
                </a:ext>
              </a:extLst>
            </p:cNvPr>
            <p:cNvSpPr/>
            <p:nvPr/>
          </p:nvSpPr>
          <p:spPr>
            <a:xfrm>
              <a:off x="1664547" y="1175655"/>
              <a:ext cx="936451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è un contenitore che viene creato su una piattaforma virtuale dove gli studenti possono aggiungere i prodotti del loro lavoro durante il corso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5C7442BA-B37C-6B49-A466-A03C6CB67728}"/>
              </a:ext>
            </a:extLst>
          </p:cNvPr>
          <p:cNvGrpSpPr/>
          <p:nvPr/>
        </p:nvGrpSpPr>
        <p:grpSpPr>
          <a:xfrm>
            <a:off x="1849557" y="1243245"/>
            <a:ext cx="10931216" cy="760497"/>
            <a:chOff x="1664547" y="2632415"/>
            <a:chExt cx="10931216" cy="760497"/>
          </a:xfrm>
        </p:grpSpPr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959C1A5B-84C3-0345-BC4A-701FF711C677}"/>
                </a:ext>
              </a:extLst>
            </p:cNvPr>
            <p:cNvSpPr/>
            <p:nvPr/>
          </p:nvSpPr>
          <p:spPr>
            <a:xfrm>
              <a:off x="1664547" y="2632415"/>
              <a:ext cx="9153707" cy="760497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425FAC91-EE94-F94F-AABF-D83EAED6A957}"/>
                </a:ext>
              </a:extLst>
            </p:cNvPr>
            <p:cNvSpPr/>
            <p:nvPr/>
          </p:nvSpPr>
          <p:spPr>
            <a:xfrm>
              <a:off x="1826654" y="2712311"/>
              <a:ext cx="1076910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è mirato a dimostrare competenze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AE1E991B-EF61-6C44-A575-9D447851A486}"/>
              </a:ext>
            </a:extLst>
          </p:cNvPr>
          <p:cNvGrpSpPr/>
          <p:nvPr/>
        </p:nvGrpSpPr>
        <p:grpSpPr>
          <a:xfrm>
            <a:off x="2059498" y="1519494"/>
            <a:ext cx="8643763" cy="1009573"/>
            <a:chOff x="247766" y="-2042273"/>
            <a:chExt cx="8643763" cy="1009573"/>
          </a:xfrm>
        </p:grpSpPr>
        <p:sp>
          <p:nvSpPr>
            <p:cNvPr id="29" name="Rettangolo con angoli arrotondati 28">
              <a:extLst>
                <a:ext uri="{FF2B5EF4-FFF2-40B4-BE49-F238E27FC236}">
                  <a16:creationId xmlns:a16="http://schemas.microsoft.com/office/drawing/2014/main" id="{4728AE3E-6FDD-0647-AA90-3D78A0B3E934}"/>
                </a:ext>
              </a:extLst>
            </p:cNvPr>
            <p:cNvSpPr/>
            <p:nvPr/>
          </p:nvSpPr>
          <p:spPr>
            <a:xfrm>
              <a:off x="247766" y="-2042273"/>
              <a:ext cx="8208027" cy="1009573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A8252932-C499-5C41-A453-14916849D655}"/>
                </a:ext>
              </a:extLst>
            </p:cNvPr>
            <p:cNvSpPr/>
            <p:nvPr/>
          </p:nvSpPr>
          <p:spPr>
            <a:xfrm>
              <a:off x="440800" y="-2028465"/>
              <a:ext cx="845072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deve essere uno strumento attivante (coinvolgente e capace di suscitare apprendimento attivo)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4B7337D5-D4D9-B241-BB96-1C157BBEBA71}"/>
              </a:ext>
            </a:extLst>
          </p:cNvPr>
          <p:cNvGrpSpPr/>
          <p:nvPr/>
        </p:nvGrpSpPr>
        <p:grpSpPr>
          <a:xfrm>
            <a:off x="2372082" y="1754780"/>
            <a:ext cx="7760420" cy="1196742"/>
            <a:chOff x="-1664420" y="7780396"/>
            <a:chExt cx="7760420" cy="1196742"/>
          </a:xfrm>
        </p:grpSpPr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72BFA125-652A-D648-929D-66DE8AF11DF5}"/>
                </a:ext>
              </a:extLst>
            </p:cNvPr>
            <p:cNvSpPr/>
            <p:nvPr/>
          </p:nvSpPr>
          <p:spPr>
            <a:xfrm flipV="1">
              <a:off x="-1664420" y="7780396"/>
              <a:ext cx="7551292" cy="1196742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50D127EC-8B04-C140-91CC-5B6F4B6D2E4A}"/>
                </a:ext>
              </a:extLst>
            </p:cNvPr>
            <p:cNvSpPr/>
            <p:nvPr/>
          </p:nvSpPr>
          <p:spPr>
            <a:xfrm>
              <a:off x="-1639310" y="7847787"/>
              <a:ext cx="773531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deve dimostrare un processo di crescita non solo una fotografia di uno stato, quindi….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DB191BDD-1858-A148-B4A8-3A41BAC7E0CA}"/>
              </a:ext>
            </a:extLst>
          </p:cNvPr>
          <p:cNvGrpSpPr/>
          <p:nvPr/>
        </p:nvGrpSpPr>
        <p:grpSpPr>
          <a:xfrm>
            <a:off x="2657248" y="1972189"/>
            <a:ext cx="8300147" cy="1521132"/>
            <a:chOff x="3827963" y="-4168218"/>
            <a:chExt cx="8300147" cy="1521132"/>
          </a:xfrm>
        </p:grpSpPr>
        <p:sp>
          <p:nvSpPr>
            <p:cNvPr id="35" name="Rettangolo con angoli arrotondati 34">
              <a:extLst>
                <a:ext uri="{FF2B5EF4-FFF2-40B4-BE49-F238E27FC236}">
                  <a16:creationId xmlns:a16="http://schemas.microsoft.com/office/drawing/2014/main" id="{F044A477-4816-F042-98C0-0B7D78636B47}"/>
                </a:ext>
              </a:extLst>
            </p:cNvPr>
            <p:cNvSpPr/>
            <p:nvPr/>
          </p:nvSpPr>
          <p:spPr>
            <a:xfrm flipV="1">
              <a:off x="3827963" y="-4168218"/>
              <a:ext cx="8300147" cy="1521132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FDE0502E-D9B8-3141-8BA1-80ADE6F308DC}"/>
                </a:ext>
              </a:extLst>
            </p:cNvPr>
            <p:cNvSpPr/>
            <p:nvPr/>
          </p:nvSpPr>
          <p:spPr>
            <a:xfrm>
              <a:off x="4020614" y="-4139721"/>
              <a:ext cx="798249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deve essere migliorabile fino a fine corso, secondo feedback e suggerimenti dei compagni + discussioni con docenti, gruppi o anche 1:1</a:t>
              </a:r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F934FA96-9023-BD41-90F8-B7EFD442068C}"/>
              </a:ext>
            </a:extLst>
          </p:cNvPr>
          <p:cNvGrpSpPr/>
          <p:nvPr/>
        </p:nvGrpSpPr>
        <p:grpSpPr>
          <a:xfrm>
            <a:off x="2151928" y="2500164"/>
            <a:ext cx="9941875" cy="1673301"/>
            <a:chOff x="-1722381" y="8138867"/>
            <a:chExt cx="9941875" cy="1673301"/>
          </a:xfrm>
        </p:grpSpPr>
        <p:sp>
          <p:nvSpPr>
            <p:cNvPr id="38" name="Rettangolo con angoli arrotondati 37">
              <a:extLst>
                <a:ext uri="{FF2B5EF4-FFF2-40B4-BE49-F238E27FC236}">
                  <a16:creationId xmlns:a16="http://schemas.microsoft.com/office/drawing/2014/main" id="{2DB72070-F52C-274B-B035-90C37FD70E69}"/>
                </a:ext>
              </a:extLst>
            </p:cNvPr>
            <p:cNvSpPr/>
            <p:nvPr/>
          </p:nvSpPr>
          <p:spPr>
            <a:xfrm flipH="1">
              <a:off x="-1722381" y="8138867"/>
              <a:ext cx="9941874" cy="1673301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D14ECBD0-E0BE-F24C-95BE-CD617E0FAE00}"/>
                </a:ext>
              </a:extLst>
            </p:cNvPr>
            <p:cNvSpPr/>
            <p:nvPr/>
          </p:nvSpPr>
          <p:spPr>
            <a:xfrm>
              <a:off x="-1576674" y="8252937"/>
              <a:ext cx="979616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le versioni intermedie dei prodotti devono restare disponibili, e le nuove versioni migliorate devono essere presentate insieme alla descrizione dell'intervento migliorativo e delle sue motivazioni</a:t>
              </a: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F9345A3C-4CF8-D840-88CF-9A50F3461949}"/>
              </a:ext>
            </a:extLst>
          </p:cNvPr>
          <p:cNvGrpSpPr/>
          <p:nvPr/>
        </p:nvGrpSpPr>
        <p:grpSpPr>
          <a:xfrm>
            <a:off x="2943899" y="2971094"/>
            <a:ext cx="7391100" cy="1494612"/>
            <a:chOff x="3231904" y="3107147"/>
            <a:chExt cx="7391100" cy="1494612"/>
          </a:xfrm>
        </p:grpSpPr>
        <p:sp>
          <p:nvSpPr>
            <p:cNvPr id="41" name="Rettangolo con angoli arrotondati 40">
              <a:extLst>
                <a:ext uri="{FF2B5EF4-FFF2-40B4-BE49-F238E27FC236}">
                  <a16:creationId xmlns:a16="http://schemas.microsoft.com/office/drawing/2014/main" id="{A00ED321-027E-5749-B245-2EFC498D2C8A}"/>
                </a:ext>
              </a:extLst>
            </p:cNvPr>
            <p:cNvSpPr/>
            <p:nvPr/>
          </p:nvSpPr>
          <p:spPr>
            <a:xfrm flipV="1">
              <a:off x="3231904" y="3107147"/>
              <a:ext cx="7365540" cy="1494612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79ACCD57-CF03-F14E-8D0F-A5F5F0412762}"/>
                </a:ext>
              </a:extLst>
            </p:cNvPr>
            <p:cNvSpPr/>
            <p:nvPr/>
          </p:nvSpPr>
          <p:spPr>
            <a:xfrm>
              <a:off x="3344804" y="3145758"/>
              <a:ext cx="72782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In questo tipo di valutazione gli studenti valutano criticamente le proprie prestazioni ed i propri risultati, migliorando in modo continuo</a:t>
              </a: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01286D3D-AFAD-7C48-9CE4-20FB86ED461F}"/>
              </a:ext>
            </a:extLst>
          </p:cNvPr>
          <p:cNvGrpSpPr/>
          <p:nvPr/>
        </p:nvGrpSpPr>
        <p:grpSpPr>
          <a:xfrm>
            <a:off x="3139847" y="3018913"/>
            <a:ext cx="5965675" cy="2735516"/>
            <a:chOff x="421314" y="2259226"/>
            <a:chExt cx="5965675" cy="2735516"/>
          </a:xfrm>
        </p:grpSpPr>
        <p:sp>
          <p:nvSpPr>
            <p:cNvPr id="44" name="Rettangolo con angoli arrotondati 43">
              <a:extLst>
                <a:ext uri="{FF2B5EF4-FFF2-40B4-BE49-F238E27FC236}">
                  <a16:creationId xmlns:a16="http://schemas.microsoft.com/office/drawing/2014/main" id="{BEDCF855-0F13-1F42-8D10-58E67E7E0BE8}"/>
                </a:ext>
              </a:extLst>
            </p:cNvPr>
            <p:cNvSpPr/>
            <p:nvPr/>
          </p:nvSpPr>
          <p:spPr>
            <a:xfrm flipV="1">
              <a:off x="421314" y="2259226"/>
              <a:ext cx="5952702" cy="2724527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E80289E6-046A-9749-9EB3-377AB8998B08}"/>
                </a:ext>
              </a:extLst>
            </p:cNvPr>
            <p:cNvSpPr/>
            <p:nvPr/>
          </p:nvSpPr>
          <p:spPr>
            <a:xfrm>
              <a:off x="505183" y="2317086"/>
              <a:ext cx="5881806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-contiene materiali di diverse tipologie: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/>
                <a:t>saggi scritti, 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/>
                <a:t>mappe concettuali, 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 err="1"/>
                <a:t>posters</a:t>
              </a:r>
              <a:r>
                <a:rPr lang="it-IT" sz="2800" dirty="0"/>
                <a:t>,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/>
                <a:t>illustrazioni,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/>
                <a:t>testo di tipo vario</a:t>
              </a: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67DDB44E-5EB0-3C49-99D8-F17A15365199}"/>
              </a:ext>
            </a:extLst>
          </p:cNvPr>
          <p:cNvGrpSpPr/>
          <p:nvPr/>
        </p:nvGrpSpPr>
        <p:grpSpPr>
          <a:xfrm>
            <a:off x="3056799" y="3598026"/>
            <a:ext cx="8539840" cy="1073837"/>
            <a:chOff x="1028700" y="2127439"/>
            <a:chExt cx="8539840" cy="1073837"/>
          </a:xfrm>
        </p:grpSpPr>
        <p:sp>
          <p:nvSpPr>
            <p:cNvPr id="47" name="Rettangolo con angoli arrotondati 46">
              <a:extLst>
                <a:ext uri="{FF2B5EF4-FFF2-40B4-BE49-F238E27FC236}">
                  <a16:creationId xmlns:a16="http://schemas.microsoft.com/office/drawing/2014/main" id="{E14D5271-E158-EE4F-8932-7F5B338C3B5B}"/>
                </a:ext>
              </a:extLst>
            </p:cNvPr>
            <p:cNvSpPr/>
            <p:nvPr/>
          </p:nvSpPr>
          <p:spPr>
            <a:xfrm flipV="1">
              <a:off x="1028700" y="2127439"/>
              <a:ext cx="8539840" cy="1073837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CFC281DD-D0E7-A844-8125-70D9F6345887}"/>
                </a:ext>
              </a:extLst>
            </p:cNvPr>
            <p:cNvSpPr/>
            <p:nvPr/>
          </p:nvSpPr>
          <p:spPr>
            <a:xfrm>
              <a:off x="1056386" y="2154403"/>
              <a:ext cx="842681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contiene necessariamente documenti metacognitivi (riflessione sul proprio apprendimento e sulle sue tappe)</a:t>
              </a: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DF14D7AB-0743-8844-B879-9C200341D0EC}"/>
              </a:ext>
            </a:extLst>
          </p:cNvPr>
          <p:cNvGrpSpPr/>
          <p:nvPr/>
        </p:nvGrpSpPr>
        <p:grpSpPr>
          <a:xfrm>
            <a:off x="2832336" y="3895770"/>
            <a:ext cx="8953461" cy="1862996"/>
            <a:chOff x="697794" y="2247144"/>
            <a:chExt cx="8953461" cy="1862996"/>
          </a:xfrm>
        </p:grpSpPr>
        <p:sp>
          <p:nvSpPr>
            <p:cNvPr id="50" name="Rettangolo con angoli arrotondati 49">
              <a:extLst>
                <a:ext uri="{FF2B5EF4-FFF2-40B4-BE49-F238E27FC236}">
                  <a16:creationId xmlns:a16="http://schemas.microsoft.com/office/drawing/2014/main" id="{7D78F003-C98F-3D4A-B969-B902AA38F6F3}"/>
                </a:ext>
              </a:extLst>
            </p:cNvPr>
            <p:cNvSpPr/>
            <p:nvPr/>
          </p:nvSpPr>
          <p:spPr>
            <a:xfrm flipV="1">
              <a:off x="697794" y="2248017"/>
              <a:ext cx="8953461" cy="1862123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52A70329-E44F-8D46-8CCC-87D94A2E8426}"/>
                </a:ext>
              </a:extLst>
            </p:cNvPr>
            <p:cNvSpPr/>
            <p:nvPr/>
          </p:nvSpPr>
          <p:spPr>
            <a:xfrm>
              <a:off x="787786" y="2247144"/>
              <a:ext cx="8863469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è organizzato in 2 parti: 1 richiesta dal docente, 1 prodotta in modo autonomo dallo studente che ovviamente sceglierà i prodotti che ritiene migliori. Utile/richiesta una motivazione della scelta</a:t>
              </a: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068CE1A2-C46E-4246-9611-A25505EB073D}"/>
              </a:ext>
            </a:extLst>
          </p:cNvPr>
          <p:cNvGrpSpPr/>
          <p:nvPr/>
        </p:nvGrpSpPr>
        <p:grpSpPr>
          <a:xfrm>
            <a:off x="2705015" y="4173465"/>
            <a:ext cx="8717000" cy="2014255"/>
            <a:chOff x="2057399" y="4213787"/>
            <a:chExt cx="8717000" cy="2014255"/>
          </a:xfrm>
        </p:grpSpPr>
        <p:sp>
          <p:nvSpPr>
            <p:cNvPr id="53" name="Rettangolo con angoli arrotondati 52">
              <a:extLst>
                <a:ext uri="{FF2B5EF4-FFF2-40B4-BE49-F238E27FC236}">
                  <a16:creationId xmlns:a16="http://schemas.microsoft.com/office/drawing/2014/main" id="{DA083ADA-1F39-084C-8F5E-D8BACFA9AA92}"/>
                </a:ext>
              </a:extLst>
            </p:cNvPr>
            <p:cNvSpPr/>
            <p:nvPr/>
          </p:nvSpPr>
          <p:spPr>
            <a:xfrm flipV="1">
              <a:off x="2057399" y="4213787"/>
              <a:ext cx="8716999" cy="2014255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93683941-9FA2-E646-BDEF-CD6DA831A1CD}"/>
                </a:ext>
              </a:extLst>
            </p:cNvPr>
            <p:cNvSpPr/>
            <p:nvPr/>
          </p:nvSpPr>
          <p:spPr>
            <a:xfrm>
              <a:off x="2184026" y="4237439"/>
              <a:ext cx="859037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-termina con un documento di autovalutazione globale (sui contenuti e per competenze) in cui lo studente identifica debolezze e punti di forza, li giustifica e li spiega, e rilascia una valutazione finale sulle proprie competenze</a:t>
              </a:r>
            </a:p>
          </p:txBody>
        </p:sp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0C7A9F24-BD59-DF42-A3CD-B5B5204513DD}"/>
              </a:ext>
            </a:extLst>
          </p:cNvPr>
          <p:cNvGrpSpPr/>
          <p:nvPr/>
        </p:nvGrpSpPr>
        <p:grpSpPr>
          <a:xfrm>
            <a:off x="1453876" y="5416308"/>
            <a:ext cx="10484045" cy="985532"/>
            <a:chOff x="792128" y="4044194"/>
            <a:chExt cx="10484045" cy="985532"/>
          </a:xfrm>
        </p:grpSpPr>
        <p:sp>
          <p:nvSpPr>
            <p:cNvPr id="56" name="Rettangolo con angoli arrotondati 55">
              <a:extLst>
                <a:ext uri="{FF2B5EF4-FFF2-40B4-BE49-F238E27FC236}">
                  <a16:creationId xmlns:a16="http://schemas.microsoft.com/office/drawing/2014/main" id="{77E5BF7C-D2BC-9A43-8E4D-19D83C6EE842}"/>
                </a:ext>
              </a:extLst>
            </p:cNvPr>
            <p:cNvSpPr/>
            <p:nvPr/>
          </p:nvSpPr>
          <p:spPr>
            <a:xfrm flipV="1">
              <a:off x="792128" y="4044194"/>
              <a:ext cx="10326738" cy="985532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C5E121E3-5AA5-6146-BB10-2913A5A386DB}"/>
                </a:ext>
              </a:extLst>
            </p:cNvPr>
            <p:cNvSpPr/>
            <p:nvPr/>
          </p:nvSpPr>
          <p:spPr>
            <a:xfrm>
              <a:off x="792128" y="4051212"/>
              <a:ext cx="1048404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-dovrebbe essere lasciato a disposizione dei compagni sia per ricevere commenti e aiuto sia per essere usato come esempio se ritenuto utile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415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268FDD4-A6B3-B844-B919-92CC1E881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1174750"/>
            <a:ext cx="49530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945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964AEB06-0FF3-364B-A8DD-CF633F564E11}"/>
              </a:ext>
            </a:extLst>
          </p:cNvPr>
          <p:cNvGrpSpPr/>
          <p:nvPr/>
        </p:nvGrpSpPr>
        <p:grpSpPr>
          <a:xfrm>
            <a:off x="247766" y="-2042273"/>
            <a:ext cx="8643763" cy="1009573"/>
            <a:chOff x="247766" y="-2042273"/>
            <a:chExt cx="8643763" cy="1009573"/>
          </a:xfrm>
        </p:grpSpPr>
        <p:sp>
          <p:nvSpPr>
            <p:cNvPr id="31" name="Rettangolo con angoli arrotondati 30">
              <a:extLst>
                <a:ext uri="{FF2B5EF4-FFF2-40B4-BE49-F238E27FC236}">
                  <a16:creationId xmlns:a16="http://schemas.microsoft.com/office/drawing/2014/main" id="{06148984-1900-314A-BF55-AD1E6B6FEE4E}"/>
                </a:ext>
              </a:extLst>
            </p:cNvPr>
            <p:cNvSpPr/>
            <p:nvPr/>
          </p:nvSpPr>
          <p:spPr>
            <a:xfrm>
              <a:off x="247766" y="-2042273"/>
              <a:ext cx="8208027" cy="1009573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5CD9357-E206-6644-8852-91AD0C0069DE}"/>
                </a:ext>
              </a:extLst>
            </p:cNvPr>
            <p:cNvSpPr/>
            <p:nvPr/>
          </p:nvSpPr>
          <p:spPr>
            <a:xfrm>
              <a:off x="440800" y="-2028465"/>
              <a:ext cx="845072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deve essere uno strumento attivante (coinvolgente e capace di suscitare apprendimento attivo)</a:t>
              </a: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01A732E5-D888-6145-9A5D-04E841BF5806}"/>
              </a:ext>
            </a:extLst>
          </p:cNvPr>
          <p:cNvGrpSpPr/>
          <p:nvPr/>
        </p:nvGrpSpPr>
        <p:grpSpPr>
          <a:xfrm>
            <a:off x="3827963" y="-4168218"/>
            <a:ext cx="8300147" cy="1521132"/>
            <a:chOff x="3827963" y="-4168218"/>
            <a:chExt cx="8300147" cy="1521132"/>
          </a:xfrm>
        </p:grpSpPr>
        <p:sp>
          <p:nvSpPr>
            <p:cNvPr id="36" name="Rettangolo con angoli arrotondati 35">
              <a:extLst>
                <a:ext uri="{FF2B5EF4-FFF2-40B4-BE49-F238E27FC236}">
                  <a16:creationId xmlns:a16="http://schemas.microsoft.com/office/drawing/2014/main" id="{F49C5E5A-C73E-7846-AC29-93A86016FBA9}"/>
                </a:ext>
              </a:extLst>
            </p:cNvPr>
            <p:cNvSpPr/>
            <p:nvPr/>
          </p:nvSpPr>
          <p:spPr>
            <a:xfrm flipV="1">
              <a:off x="3827963" y="-4168218"/>
              <a:ext cx="8300147" cy="1521132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F68E4CC8-EC1B-224C-9C60-087179549666}"/>
                </a:ext>
              </a:extLst>
            </p:cNvPr>
            <p:cNvSpPr/>
            <p:nvPr/>
          </p:nvSpPr>
          <p:spPr>
            <a:xfrm>
              <a:off x="4020614" y="-4139721"/>
              <a:ext cx="798249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deve essere migliorabile fino a fine corso, secondo feedback e suggerimenti dei compagni + discussioni con docenti, gruppi o anche 1:1</a:t>
              </a:r>
            </a:p>
          </p:txBody>
        </p: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5A6A5C47-EDD7-DC48-9B2F-0468D09FBF55}"/>
              </a:ext>
            </a:extLst>
          </p:cNvPr>
          <p:cNvGrpSpPr/>
          <p:nvPr/>
        </p:nvGrpSpPr>
        <p:grpSpPr>
          <a:xfrm>
            <a:off x="-1664420" y="7780396"/>
            <a:ext cx="7760420" cy="1196742"/>
            <a:chOff x="-1664420" y="7780396"/>
            <a:chExt cx="7760420" cy="1196742"/>
          </a:xfrm>
        </p:grpSpPr>
        <p:sp>
          <p:nvSpPr>
            <p:cNvPr id="44" name="Rettangolo con angoli arrotondati 43">
              <a:extLst>
                <a:ext uri="{FF2B5EF4-FFF2-40B4-BE49-F238E27FC236}">
                  <a16:creationId xmlns:a16="http://schemas.microsoft.com/office/drawing/2014/main" id="{CB0EEEAC-C5A3-E443-83C6-DE8E51C127B8}"/>
                </a:ext>
              </a:extLst>
            </p:cNvPr>
            <p:cNvSpPr/>
            <p:nvPr/>
          </p:nvSpPr>
          <p:spPr>
            <a:xfrm flipV="1">
              <a:off x="-1664420" y="7780396"/>
              <a:ext cx="7551292" cy="1196742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6DB9C887-5219-F341-9D61-F65BFC0E078A}"/>
                </a:ext>
              </a:extLst>
            </p:cNvPr>
            <p:cNvSpPr/>
            <p:nvPr/>
          </p:nvSpPr>
          <p:spPr>
            <a:xfrm>
              <a:off x="-1639310" y="7847787"/>
              <a:ext cx="773531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deve dimostrare un processo di crescita non solo una fotografia di uno stato, quindi….</a:t>
              </a:r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B3655AEE-1B2F-EB4A-9F43-927F674FA2B2}"/>
              </a:ext>
            </a:extLst>
          </p:cNvPr>
          <p:cNvGrpSpPr/>
          <p:nvPr/>
        </p:nvGrpSpPr>
        <p:grpSpPr>
          <a:xfrm>
            <a:off x="5644322" y="5720594"/>
            <a:ext cx="9941875" cy="1673301"/>
            <a:chOff x="-1722381" y="8138867"/>
            <a:chExt cx="9941875" cy="1673301"/>
          </a:xfrm>
        </p:grpSpPr>
        <p:sp>
          <p:nvSpPr>
            <p:cNvPr id="46" name="Rettangolo con angoli arrotondati 45">
              <a:extLst>
                <a:ext uri="{FF2B5EF4-FFF2-40B4-BE49-F238E27FC236}">
                  <a16:creationId xmlns:a16="http://schemas.microsoft.com/office/drawing/2014/main" id="{4DC91C27-5CA2-484A-993D-8FB4E09B048F}"/>
                </a:ext>
              </a:extLst>
            </p:cNvPr>
            <p:cNvSpPr/>
            <p:nvPr/>
          </p:nvSpPr>
          <p:spPr>
            <a:xfrm flipH="1">
              <a:off x="-1722381" y="8138867"/>
              <a:ext cx="9941874" cy="1673301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C57AD30-00DD-2A4E-A9FC-4F5DE2763B90}"/>
                </a:ext>
              </a:extLst>
            </p:cNvPr>
            <p:cNvSpPr/>
            <p:nvPr/>
          </p:nvSpPr>
          <p:spPr>
            <a:xfrm>
              <a:off x="-1576674" y="8252937"/>
              <a:ext cx="979616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le versioni intermedie dei prodotti devono restare disponibili, e le nuove versioni migliorate devono essere presentate insieme alla descrizione dell'intervento migliorativo e delle sue motivazioni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EBF71937-A686-734A-8CE0-BF3F10DCA2FB}"/>
              </a:ext>
            </a:extLst>
          </p:cNvPr>
          <p:cNvGrpSpPr/>
          <p:nvPr/>
        </p:nvGrpSpPr>
        <p:grpSpPr>
          <a:xfrm>
            <a:off x="2234066" y="2054853"/>
            <a:ext cx="7391100" cy="1494612"/>
            <a:chOff x="3231904" y="3107147"/>
            <a:chExt cx="7391100" cy="1494612"/>
          </a:xfrm>
        </p:grpSpPr>
        <p:sp>
          <p:nvSpPr>
            <p:cNvPr id="43" name="Rettangolo con angoli arrotondati 42">
              <a:extLst>
                <a:ext uri="{FF2B5EF4-FFF2-40B4-BE49-F238E27FC236}">
                  <a16:creationId xmlns:a16="http://schemas.microsoft.com/office/drawing/2014/main" id="{6B5BA770-1D94-C840-A5D7-BCC487F41A55}"/>
                </a:ext>
              </a:extLst>
            </p:cNvPr>
            <p:cNvSpPr/>
            <p:nvPr/>
          </p:nvSpPr>
          <p:spPr>
            <a:xfrm flipV="1">
              <a:off x="3231904" y="3107147"/>
              <a:ext cx="7365540" cy="1494612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6F3E7CA5-02F6-BB4A-B4B4-C6F08840C54B}"/>
                </a:ext>
              </a:extLst>
            </p:cNvPr>
            <p:cNvSpPr/>
            <p:nvPr/>
          </p:nvSpPr>
          <p:spPr>
            <a:xfrm>
              <a:off x="3344804" y="3145758"/>
              <a:ext cx="72782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In questo tipo di valutazione gli studenti valutano criticamente le proprie prestazioni ed i propri risultati, migliorando in modo continuo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116E9112-A6CA-194B-9FE5-821C0537D6B5}"/>
              </a:ext>
            </a:extLst>
          </p:cNvPr>
          <p:cNvGrpSpPr/>
          <p:nvPr/>
        </p:nvGrpSpPr>
        <p:grpSpPr>
          <a:xfrm>
            <a:off x="10196575" y="572097"/>
            <a:ext cx="5965675" cy="2735516"/>
            <a:chOff x="421314" y="2259226"/>
            <a:chExt cx="5965675" cy="2735516"/>
          </a:xfrm>
        </p:grpSpPr>
        <p:sp>
          <p:nvSpPr>
            <p:cNvPr id="49" name="Rettangolo con angoli arrotondati 48">
              <a:extLst>
                <a:ext uri="{FF2B5EF4-FFF2-40B4-BE49-F238E27FC236}">
                  <a16:creationId xmlns:a16="http://schemas.microsoft.com/office/drawing/2014/main" id="{35E513EE-ABAB-3549-BAA0-3051E4FF4B2A}"/>
                </a:ext>
              </a:extLst>
            </p:cNvPr>
            <p:cNvSpPr/>
            <p:nvPr/>
          </p:nvSpPr>
          <p:spPr>
            <a:xfrm flipV="1">
              <a:off x="421314" y="2259226"/>
              <a:ext cx="5952702" cy="2724527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A1BAC283-9304-A640-99A7-892B43318A4C}"/>
                </a:ext>
              </a:extLst>
            </p:cNvPr>
            <p:cNvSpPr/>
            <p:nvPr/>
          </p:nvSpPr>
          <p:spPr>
            <a:xfrm>
              <a:off x="505183" y="2317086"/>
              <a:ext cx="5881806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-contiene materiali di diverse tipologie: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/>
                <a:t>saggi scritti, 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/>
                <a:t>mappe concettuali, 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 err="1"/>
                <a:t>posters</a:t>
              </a:r>
              <a:r>
                <a:rPr lang="it-IT" sz="2800" dirty="0"/>
                <a:t>,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/>
                <a:t>illustrazioni,</a:t>
              </a:r>
            </a:p>
            <a:p>
              <a:pPr marL="171450" indent="-171450" fontAlgn="b">
                <a:buFont typeface="Arial" panose="020B0604020202020204" pitchFamily="34" charset="0"/>
                <a:buChar char="•"/>
              </a:pPr>
              <a:r>
                <a:rPr lang="it-IT" sz="2800" dirty="0"/>
                <a:t>testo di tipo vario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9C5980F-AF8A-2141-A473-8AE6108F9330}"/>
              </a:ext>
            </a:extLst>
          </p:cNvPr>
          <p:cNvGrpSpPr/>
          <p:nvPr/>
        </p:nvGrpSpPr>
        <p:grpSpPr>
          <a:xfrm>
            <a:off x="-647317" y="-874604"/>
            <a:ext cx="8539840" cy="1073837"/>
            <a:chOff x="1028700" y="2127439"/>
            <a:chExt cx="8539840" cy="1073837"/>
          </a:xfrm>
        </p:grpSpPr>
        <p:sp>
          <p:nvSpPr>
            <p:cNvPr id="48" name="Rettangolo con angoli arrotondati 47">
              <a:extLst>
                <a:ext uri="{FF2B5EF4-FFF2-40B4-BE49-F238E27FC236}">
                  <a16:creationId xmlns:a16="http://schemas.microsoft.com/office/drawing/2014/main" id="{D71954FF-6F11-1348-84BF-F2D2490250D6}"/>
                </a:ext>
              </a:extLst>
            </p:cNvPr>
            <p:cNvSpPr/>
            <p:nvPr/>
          </p:nvSpPr>
          <p:spPr>
            <a:xfrm flipV="1">
              <a:off x="1028700" y="2127439"/>
              <a:ext cx="8539840" cy="1073837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7C7F7192-F233-314E-9017-C96370F4C383}"/>
                </a:ext>
              </a:extLst>
            </p:cNvPr>
            <p:cNvSpPr/>
            <p:nvPr/>
          </p:nvSpPr>
          <p:spPr>
            <a:xfrm>
              <a:off x="1056386" y="2154403"/>
              <a:ext cx="842681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contiene necessariamente documenti metacognitivi (riflessione sul proprio apprendimento e sulle sue tappe)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C5F757B5-0681-5740-BBCA-F2A3C918B70E}"/>
              </a:ext>
            </a:extLst>
          </p:cNvPr>
          <p:cNvGrpSpPr/>
          <p:nvPr/>
        </p:nvGrpSpPr>
        <p:grpSpPr>
          <a:xfrm>
            <a:off x="5269794" y="-2623633"/>
            <a:ext cx="10919218" cy="1502498"/>
            <a:chOff x="697794" y="2247144"/>
            <a:chExt cx="10919218" cy="1502498"/>
          </a:xfrm>
        </p:grpSpPr>
        <p:sp>
          <p:nvSpPr>
            <p:cNvPr id="42" name="Rettangolo con angoli arrotondati 41">
              <a:extLst>
                <a:ext uri="{FF2B5EF4-FFF2-40B4-BE49-F238E27FC236}">
                  <a16:creationId xmlns:a16="http://schemas.microsoft.com/office/drawing/2014/main" id="{C8F02C7F-E8AC-7648-827A-1C0C9E2D018C}"/>
                </a:ext>
              </a:extLst>
            </p:cNvPr>
            <p:cNvSpPr/>
            <p:nvPr/>
          </p:nvSpPr>
          <p:spPr>
            <a:xfrm flipV="1">
              <a:off x="697794" y="2248019"/>
              <a:ext cx="10706420" cy="1501623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28AEB248-0DD2-3C4A-BAFA-905AE52E6125}"/>
                </a:ext>
              </a:extLst>
            </p:cNvPr>
            <p:cNvSpPr/>
            <p:nvPr/>
          </p:nvSpPr>
          <p:spPr>
            <a:xfrm>
              <a:off x="787786" y="2247144"/>
              <a:ext cx="1082922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è organizzato in 2 parti: 1 richiesta dal docente, 1 prodotta in modo autonomo dallo studente che ovviamente sceglierà i prodotti che ritiene migliori. Utile/richiesta una motivazione della scelta</a:t>
              </a: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D297C6AE-A0ED-1647-94C2-0F27B27190A8}"/>
              </a:ext>
            </a:extLst>
          </p:cNvPr>
          <p:cNvGrpSpPr/>
          <p:nvPr/>
        </p:nvGrpSpPr>
        <p:grpSpPr>
          <a:xfrm>
            <a:off x="2057399" y="4213787"/>
            <a:ext cx="8717000" cy="2014255"/>
            <a:chOff x="2057399" y="4213787"/>
            <a:chExt cx="8717000" cy="2014255"/>
          </a:xfrm>
        </p:grpSpPr>
        <p:sp>
          <p:nvSpPr>
            <p:cNvPr id="41" name="Rettangolo con angoli arrotondati 40">
              <a:extLst>
                <a:ext uri="{FF2B5EF4-FFF2-40B4-BE49-F238E27FC236}">
                  <a16:creationId xmlns:a16="http://schemas.microsoft.com/office/drawing/2014/main" id="{8019A134-A8B6-B94A-9C9F-B0C007C256A2}"/>
                </a:ext>
              </a:extLst>
            </p:cNvPr>
            <p:cNvSpPr/>
            <p:nvPr/>
          </p:nvSpPr>
          <p:spPr>
            <a:xfrm flipV="1">
              <a:off x="2057399" y="4213787"/>
              <a:ext cx="8716999" cy="2014255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BFBD08B6-389E-414A-8F2F-3803CB7ADFF2}"/>
                </a:ext>
              </a:extLst>
            </p:cNvPr>
            <p:cNvSpPr/>
            <p:nvPr/>
          </p:nvSpPr>
          <p:spPr>
            <a:xfrm>
              <a:off x="2184026" y="4237439"/>
              <a:ext cx="859037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-termina con un documento di autovalutazione globale (sui contenuti e per competenze) in cui lo studente identifica debolezze e punti di forza, li giustifica e li spiega, e rilascia una valutazione finale sulle proprie competenze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E6E8714F-8A6B-AA4E-9DC8-69C06279E90B}"/>
              </a:ext>
            </a:extLst>
          </p:cNvPr>
          <p:cNvGrpSpPr/>
          <p:nvPr/>
        </p:nvGrpSpPr>
        <p:grpSpPr>
          <a:xfrm>
            <a:off x="3213770" y="3607377"/>
            <a:ext cx="10484045" cy="985532"/>
            <a:chOff x="792128" y="4044194"/>
            <a:chExt cx="10484045" cy="985532"/>
          </a:xfrm>
        </p:grpSpPr>
        <p:sp>
          <p:nvSpPr>
            <p:cNvPr id="45" name="Rettangolo con angoli arrotondati 44">
              <a:extLst>
                <a:ext uri="{FF2B5EF4-FFF2-40B4-BE49-F238E27FC236}">
                  <a16:creationId xmlns:a16="http://schemas.microsoft.com/office/drawing/2014/main" id="{E4B1A1A7-773D-B645-9850-F4F5FB20EA21}"/>
                </a:ext>
              </a:extLst>
            </p:cNvPr>
            <p:cNvSpPr/>
            <p:nvPr/>
          </p:nvSpPr>
          <p:spPr>
            <a:xfrm flipV="1">
              <a:off x="792128" y="4044194"/>
              <a:ext cx="10326738" cy="985532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C7FCE7FB-FC10-1942-B90A-49D89DD5FEE5}"/>
                </a:ext>
              </a:extLst>
            </p:cNvPr>
            <p:cNvSpPr/>
            <p:nvPr/>
          </p:nvSpPr>
          <p:spPr>
            <a:xfrm>
              <a:off x="792128" y="4051212"/>
              <a:ext cx="1048404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-dovrebbe essere lasciato a disposizione dei compagni sia per ricevere commenti e aiuto sia per essere usato come esempio se ritenuto utile</a:t>
              </a: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6014A6B-47BA-AB4C-9823-DCE91D40721B}"/>
              </a:ext>
            </a:extLst>
          </p:cNvPr>
          <p:cNvSpPr txBox="1"/>
          <p:nvPr/>
        </p:nvSpPr>
        <p:spPr>
          <a:xfrm>
            <a:off x="4566187" y="451356"/>
            <a:ext cx="24457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err="1"/>
              <a:t>ePortfolio</a:t>
            </a:r>
            <a:endParaRPr lang="it-IT" sz="4400" dirty="0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FE255BB-BAE9-4D4C-A70F-ADC24EF21ADB}"/>
              </a:ext>
            </a:extLst>
          </p:cNvPr>
          <p:cNvGrpSpPr/>
          <p:nvPr/>
        </p:nvGrpSpPr>
        <p:grpSpPr>
          <a:xfrm>
            <a:off x="7502608" y="143785"/>
            <a:ext cx="9476195" cy="1445223"/>
            <a:chOff x="1613701" y="1080411"/>
            <a:chExt cx="9476195" cy="1445223"/>
          </a:xfrm>
        </p:grpSpPr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EA29B759-CA33-0A41-942E-5DF28603C4FE}"/>
                </a:ext>
              </a:extLst>
            </p:cNvPr>
            <p:cNvSpPr/>
            <p:nvPr/>
          </p:nvSpPr>
          <p:spPr>
            <a:xfrm>
              <a:off x="1613701" y="1080411"/>
              <a:ext cx="9204553" cy="1445223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A490D438-0C66-3D45-9739-F500817A50AB}"/>
                </a:ext>
              </a:extLst>
            </p:cNvPr>
            <p:cNvSpPr/>
            <p:nvPr/>
          </p:nvSpPr>
          <p:spPr>
            <a:xfrm>
              <a:off x="1725383" y="1133052"/>
              <a:ext cx="936451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è un contenitore che viene creato su una piattaforma virtuale dove gli studenti possono aggiunger i prodotti del loro lavoro durante il corso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5C7442BA-B37C-6B49-A466-A03C6CB67728}"/>
              </a:ext>
            </a:extLst>
          </p:cNvPr>
          <p:cNvGrpSpPr/>
          <p:nvPr/>
        </p:nvGrpSpPr>
        <p:grpSpPr>
          <a:xfrm>
            <a:off x="1516639" y="1325380"/>
            <a:ext cx="7023962" cy="760497"/>
            <a:chOff x="1664547" y="2632415"/>
            <a:chExt cx="10931216" cy="760497"/>
          </a:xfrm>
        </p:grpSpPr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959C1A5B-84C3-0345-BC4A-701FF711C677}"/>
                </a:ext>
              </a:extLst>
            </p:cNvPr>
            <p:cNvSpPr/>
            <p:nvPr/>
          </p:nvSpPr>
          <p:spPr>
            <a:xfrm>
              <a:off x="1664547" y="2632415"/>
              <a:ext cx="9153707" cy="760497"/>
            </a:xfrm>
            <a:prstGeom prst="roundRect">
              <a:avLst/>
            </a:prstGeom>
            <a:solidFill>
              <a:srgbClr val="42B5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425FAC91-EE94-F94F-AABF-D83EAED6A957}"/>
                </a:ext>
              </a:extLst>
            </p:cNvPr>
            <p:cNvSpPr/>
            <p:nvPr/>
          </p:nvSpPr>
          <p:spPr>
            <a:xfrm>
              <a:off x="1826654" y="2712311"/>
              <a:ext cx="1076910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it-IT" sz="2800" dirty="0"/>
                <a:t>deve dimostrare competenze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1B631826-47AA-FF45-9547-981E7A863D30}"/>
              </a:ext>
            </a:extLst>
          </p:cNvPr>
          <p:cNvGrpSpPr/>
          <p:nvPr/>
        </p:nvGrpSpPr>
        <p:grpSpPr>
          <a:xfrm>
            <a:off x="4232980" y="1605293"/>
            <a:ext cx="118800" cy="243360"/>
            <a:chOff x="4232980" y="1605293"/>
            <a:chExt cx="118800" cy="24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4AE885F2-F1E9-F04A-B8C6-4F89DAE1F2E9}"/>
                    </a:ext>
                  </a:extLst>
                </p14:cNvPr>
                <p14:cNvContentPartPr/>
                <p14:nvPr/>
              </p14:nvContentPartPr>
              <p14:xfrm>
                <a:off x="4232980" y="1729853"/>
                <a:ext cx="50040" cy="11880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4AE885F2-F1E9-F04A-B8C6-4F89DAE1F2E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17860" y="1714373"/>
                  <a:ext cx="806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29F9B465-BA0B-1446-82B9-A3EFB86DAC7C}"/>
                    </a:ext>
                  </a:extLst>
                </p14:cNvPr>
                <p14:cNvContentPartPr/>
                <p14:nvPr/>
              </p14:nvContentPartPr>
              <p14:xfrm>
                <a:off x="4265020" y="1605293"/>
                <a:ext cx="86760" cy="626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29F9B465-BA0B-1446-82B9-A3EFB86DAC7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49900" y="1590173"/>
                  <a:ext cx="117360" cy="9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B2B634B7-3A8C-A848-97BD-E7ED4CBE899F}"/>
                  </a:ext>
                </a:extLst>
              </p14:cNvPr>
              <p14:cNvContentPartPr/>
              <p14:nvPr/>
            </p14:nvContentPartPr>
            <p14:xfrm>
              <a:off x="9568540" y="904013"/>
              <a:ext cx="19080" cy="7308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B2B634B7-3A8C-A848-97BD-E7ED4CBE89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53060" y="888533"/>
                <a:ext cx="4968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34975EAA-924C-9741-989B-CF00DF547C9C}"/>
                  </a:ext>
                </a:extLst>
              </p14:cNvPr>
              <p14:cNvContentPartPr/>
              <p14:nvPr/>
            </p14:nvContentPartPr>
            <p14:xfrm>
              <a:off x="9935740" y="1088693"/>
              <a:ext cx="6480" cy="5652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34975EAA-924C-9741-989B-CF00DF547C9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21075" y="1073213"/>
                <a:ext cx="35469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640BA303-E7D0-3042-9BE2-A00A8852BEC3}"/>
                  </a:ext>
                </a:extLst>
              </p14:cNvPr>
              <p14:cNvContentPartPr/>
              <p14:nvPr/>
            </p14:nvContentPartPr>
            <p14:xfrm>
              <a:off x="5028620" y="-3573884"/>
              <a:ext cx="25200" cy="5004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640BA303-E7D0-3042-9BE2-A00A8852BEC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3140" y="-3589364"/>
                <a:ext cx="55800" cy="8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240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</p:spTree>
    <p:extLst>
      <p:ext uri="{BB962C8B-B14F-4D97-AF65-F5344CB8AC3E}">
        <p14:creationId xmlns:p14="http://schemas.microsoft.com/office/powerpoint/2010/main" val="26674564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</p:spTree>
    <p:extLst>
      <p:ext uri="{BB962C8B-B14F-4D97-AF65-F5344CB8AC3E}">
        <p14:creationId xmlns:p14="http://schemas.microsoft.com/office/powerpoint/2010/main" val="4557858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E2AF9A-9D36-1648-8BE9-1B9AF9DEADBB}"/>
              </a:ext>
            </a:extLst>
          </p:cNvPr>
          <p:cNvSpPr txBox="1"/>
          <p:nvPr/>
        </p:nvSpPr>
        <p:spPr>
          <a:xfrm>
            <a:off x="932329" y="1810870"/>
            <a:ext cx="3620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disponibilità di entry/</a:t>
            </a:r>
            <a:r>
              <a:rPr lang="it-IT" dirty="0" err="1"/>
              <a:t>practising</a:t>
            </a:r>
            <a:r>
              <a:rPr lang="it-IT" dirty="0"/>
              <a:t> test per favorire la autovalutazione e dare allo studente il controllo della situazione</a:t>
            </a: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202AEC23-EB1A-154E-ADD3-A73989B41E3F}"/>
              </a:ext>
            </a:extLst>
          </p:cNvPr>
          <p:cNvSpPr txBox="1"/>
          <p:nvPr/>
        </p:nvSpPr>
        <p:spPr>
          <a:xfrm>
            <a:off x="6433986" y="947105"/>
            <a:ext cx="973536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dirty="0"/>
              <a:t>vantaggi</a:t>
            </a:r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3754AA5D-2EC1-8841-8992-3DE541701678}"/>
              </a:ext>
            </a:extLst>
          </p:cNvPr>
          <p:cNvSpPr txBox="1"/>
          <p:nvPr/>
        </p:nvSpPr>
        <p:spPr>
          <a:xfrm>
            <a:off x="9688301" y="912823"/>
            <a:ext cx="1059842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dirty="0"/>
              <a:t>svantaggi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557439-752F-2441-9306-EA603A974F2F}"/>
              </a:ext>
            </a:extLst>
          </p:cNvPr>
          <p:cNvSpPr txBox="1"/>
          <p:nvPr/>
        </p:nvSpPr>
        <p:spPr>
          <a:xfrm>
            <a:off x="932329" y="3343865"/>
            <a:ext cx="2993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Valutazione</a:t>
            </a:r>
          </a:p>
          <a:p>
            <a:r>
              <a:rPr lang="it-IT" dirty="0"/>
              <a:t>Test strutturato  fine unità</a:t>
            </a:r>
          </a:p>
          <a:p>
            <a:r>
              <a:rPr lang="it-IT" dirty="0"/>
              <a:t>Test non strutturato fine unità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7CBC5A-80D3-A649-8290-16E6E79D0C88}"/>
              </a:ext>
            </a:extLst>
          </p:cNvPr>
          <p:cNvSpPr txBox="1"/>
          <p:nvPr/>
        </p:nvSpPr>
        <p:spPr>
          <a:xfrm>
            <a:off x="5201004" y="1395371"/>
            <a:ext cx="3620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controllo sul processo di apprendimento (almeno conoscenza fattuale) è trasferito allo studente</a:t>
            </a:r>
          </a:p>
          <a:p>
            <a:r>
              <a:rPr lang="it-IT" dirty="0"/>
              <a:t>tempo-docente speso in valutazione formativa si riduce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C5BDB2-14DF-244D-93F6-1EFCB02E987C}"/>
              </a:ext>
            </a:extLst>
          </p:cNvPr>
          <p:cNvSpPr txBox="1"/>
          <p:nvPr/>
        </p:nvSpPr>
        <p:spPr>
          <a:xfrm>
            <a:off x="9466729" y="1395371"/>
            <a:ext cx="218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pannello di quiz non è usato a scopo formativo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A9419E7-52A9-1049-8B37-43051C5EDD6E}"/>
              </a:ext>
            </a:extLst>
          </p:cNvPr>
          <p:cNvSpPr txBox="1"/>
          <p:nvPr/>
        </p:nvSpPr>
        <p:spPr>
          <a:xfrm>
            <a:off x="5253319" y="3334870"/>
            <a:ext cx="33348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Maggiore controllo su apprendimento nozioni di base. Possibilità di variare il peso di ciascuna parte sulla base di altri coefficienti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C62C75-A0C9-8348-AFF3-9F4E2ABC5990}"/>
              </a:ext>
            </a:extLst>
          </p:cNvPr>
          <p:cNvSpPr txBox="1"/>
          <p:nvPr/>
        </p:nvSpPr>
        <p:spPr>
          <a:xfrm>
            <a:off x="9465186" y="3625346"/>
            <a:ext cx="218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Possibilità di falsare il risultato in più modi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8F01EF6-4003-CC46-AFE3-3D988A1AC012}"/>
              </a:ext>
            </a:extLst>
          </p:cNvPr>
          <p:cNvSpPr txBox="1"/>
          <p:nvPr/>
        </p:nvSpPr>
        <p:spPr>
          <a:xfrm>
            <a:off x="-4363253" y="5103181"/>
            <a:ext cx="47997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….COVID…..</a:t>
            </a:r>
          </a:p>
        </p:txBody>
      </p:sp>
    </p:spTree>
    <p:extLst>
      <p:ext uri="{BB962C8B-B14F-4D97-AF65-F5344CB8AC3E}">
        <p14:creationId xmlns:p14="http://schemas.microsoft.com/office/powerpoint/2010/main" val="37221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76855" y="7480168"/>
            <a:ext cx="3733800" cy="264480"/>
          </a:xfrm>
        </p:spPr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E0E94B00-9F7A-0742-A855-707EBAEDED77}"/>
              </a:ext>
            </a:extLst>
          </p:cNvPr>
          <p:cNvSpPr txBox="1"/>
          <p:nvPr/>
        </p:nvSpPr>
        <p:spPr>
          <a:xfrm>
            <a:off x="376359" y="1412740"/>
            <a:ext cx="4369657" cy="286232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dirty="0">
                <a:latin typeface="Gill Sans MT" panose="020B0502020104020203" pitchFamily="34" charset="77"/>
              </a:rPr>
              <a:t>contenuti di tipo digitale di tipo sito web</a:t>
            </a:r>
          </a:p>
          <a:p>
            <a:r>
              <a:rPr lang="it-IT" dirty="0">
                <a:latin typeface="Gill Sans MT" panose="020B0502020104020203" pitchFamily="34" charset="77"/>
              </a:rPr>
              <a:t>    Usati a lezione</a:t>
            </a:r>
          </a:p>
          <a:p>
            <a:r>
              <a:rPr lang="it-IT" dirty="0">
                <a:latin typeface="Gill Sans MT" panose="020B0502020104020203" pitchFamily="34" charset="77"/>
              </a:rPr>
              <a:t>    Forniti come materiale di studio</a:t>
            </a:r>
          </a:p>
          <a:p>
            <a:endParaRPr lang="it-IT" dirty="0">
              <a:latin typeface="Gill Sans MT" panose="020B0502020104020203" pitchFamily="34" charset="77"/>
            </a:endParaRPr>
          </a:p>
          <a:p>
            <a:endParaRPr lang="it-IT" dirty="0">
              <a:latin typeface="Gill Sans MT" panose="020B0502020104020203" pitchFamily="34" charset="77"/>
            </a:endParaRPr>
          </a:p>
          <a:p>
            <a:r>
              <a:rPr lang="it-IT" dirty="0">
                <a:latin typeface="Gill Sans MT" panose="020B0502020104020203" pitchFamily="34" charset="77"/>
              </a:rPr>
              <a:t>valutazione </a:t>
            </a:r>
          </a:p>
          <a:p>
            <a:r>
              <a:rPr lang="it-IT" dirty="0">
                <a:latin typeface="Gill Sans MT" panose="020B0502020104020203" pitchFamily="34" charset="77"/>
              </a:rPr>
              <a:t>    test intermedio e finale non strutturato </a:t>
            </a:r>
          </a:p>
          <a:p>
            <a:r>
              <a:rPr lang="it-IT" dirty="0">
                <a:latin typeface="Gill Sans MT" panose="020B0502020104020203" pitchFamily="34" charset="77"/>
              </a:rPr>
              <a:t>    quiz strutturati a fine corso</a:t>
            </a:r>
          </a:p>
          <a:p>
            <a:r>
              <a:rPr lang="it-IT" dirty="0">
                <a:latin typeface="Gill Sans MT" panose="020B0502020104020203" pitchFamily="34" charset="77"/>
              </a:rPr>
              <a:t>	</a:t>
            </a:r>
          </a:p>
          <a:p>
            <a:endParaRPr lang="it-IT" dirty="0">
              <a:latin typeface="Gill Sans MT" panose="020B0502020104020203" pitchFamily="34" charset="77"/>
            </a:endParaRP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B5D5859E-1171-034A-BFE0-52D10B7FAE1F}"/>
              </a:ext>
            </a:extLst>
          </p:cNvPr>
          <p:cNvSpPr txBox="1"/>
          <p:nvPr/>
        </p:nvSpPr>
        <p:spPr>
          <a:xfrm>
            <a:off x="6025891" y="806912"/>
            <a:ext cx="920445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dirty="0">
                <a:latin typeface="Gill Sans MT" panose="020B0502020104020203" pitchFamily="34" charset="77"/>
              </a:rPr>
              <a:t>vantaggi</a:t>
            </a:r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103719AC-296B-4F48-94EE-6DCD965E3187}"/>
              </a:ext>
            </a:extLst>
          </p:cNvPr>
          <p:cNvSpPr txBox="1"/>
          <p:nvPr/>
        </p:nvSpPr>
        <p:spPr>
          <a:xfrm>
            <a:off x="9265781" y="806912"/>
            <a:ext cx="1008609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dirty="0">
                <a:latin typeface="Gill Sans MT" panose="020B0502020104020203" pitchFamily="34" charset="77"/>
              </a:rPr>
              <a:t>svantaggi</a:t>
            </a:r>
          </a:p>
        </p:txBody>
      </p:sp>
      <p:sp>
        <p:nvSpPr>
          <p:cNvPr id="7" name="CasellaDiTesto 4">
            <a:extLst>
              <a:ext uri="{FF2B5EF4-FFF2-40B4-BE49-F238E27FC236}">
                <a16:creationId xmlns:a16="http://schemas.microsoft.com/office/drawing/2014/main" id="{7FD7282F-224C-2C4B-BF1E-8C62922644D8}"/>
              </a:ext>
            </a:extLst>
          </p:cNvPr>
          <p:cNvSpPr txBox="1"/>
          <p:nvPr/>
        </p:nvSpPr>
        <p:spPr>
          <a:xfrm>
            <a:off x="5210236" y="1482915"/>
            <a:ext cx="2604846" cy="923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it-IT" dirty="0">
                <a:latin typeface="Gill Sans MT" panose="020B0502020104020203" pitchFamily="34" charset="77"/>
              </a:rPr>
              <a:t>upgrade continuo </a:t>
            </a:r>
          </a:p>
          <a:p>
            <a:pPr algn="ctr"/>
            <a:r>
              <a:rPr lang="it-IT" dirty="0">
                <a:latin typeface="Gill Sans MT" panose="020B0502020104020203" pitchFamily="34" charset="77"/>
              </a:rPr>
              <a:t>fruibile da vari tipi di dispositivi</a:t>
            </a:r>
          </a:p>
        </p:txBody>
      </p:sp>
      <p:sp>
        <p:nvSpPr>
          <p:cNvPr id="8" name="CasellaDiTesto 5">
            <a:extLst>
              <a:ext uri="{FF2B5EF4-FFF2-40B4-BE49-F238E27FC236}">
                <a16:creationId xmlns:a16="http://schemas.microsoft.com/office/drawing/2014/main" id="{37BD30D5-737F-454E-9CFA-614CD414D98C}"/>
              </a:ext>
            </a:extLst>
          </p:cNvPr>
          <p:cNvSpPr txBox="1"/>
          <p:nvPr/>
        </p:nvSpPr>
        <p:spPr>
          <a:xfrm>
            <a:off x="8233622" y="1412740"/>
            <a:ext cx="3072926" cy="923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it-IT" dirty="0">
                <a:latin typeface="Gill Sans MT" panose="020B0502020104020203" pitchFamily="34" charset="77"/>
              </a:rPr>
              <a:t>coincidenza di contenuti (lezioni/materiali online) disincentivante</a:t>
            </a: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17A2044C-2E33-CB47-A05F-848053836E23}"/>
              </a:ext>
            </a:extLst>
          </p:cNvPr>
          <p:cNvSpPr txBox="1"/>
          <p:nvPr/>
        </p:nvSpPr>
        <p:spPr>
          <a:xfrm>
            <a:off x="5210237" y="2897582"/>
            <a:ext cx="2604846" cy="923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it-IT" dirty="0">
                <a:latin typeface="Gill Sans MT" panose="020B0502020104020203" pitchFamily="34" charset="77"/>
              </a:rPr>
              <a:t>buona rilevazione di performances di tipo non nozionistico</a:t>
            </a:r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6FC7D77C-C19F-384E-91AF-24B3B41D59F1}"/>
              </a:ext>
            </a:extLst>
          </p:cNvPr>
          <p:cNvSpPr txBox="1"/>
          <p:nvPr/>
        </p:nvSpPr>
        <p:spPr>
          <a:xfrm>
            <a:off x="8259239" y="2601430"/>
            <a:ext cx="3072927" cy="175432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it-IT" dirty="0">
                <a:latin typeface="Gill Sans MT" panose="020B0502020104020203" pitchFamily="34" charset="77"/>
              </a:rPr>
              <a:t>tempo-docente per correzione test non strutturati eccessivo (30’/studente/elaborato)</a:t>
            </a:r>
          </a:p>
          <a:p>
            <a:pPr algn="ctr"/>
            <a:r>
              <a:rPr lang="it-IT" dirty="0">
                <a:latin typeface="Gill Sans MT" panose="020B0502020104020203" pitchFamily="34" charset="77"/>
              </a:rPr>
              <a:t>questo formato di corso non prevede tempo per esercizi su quiz finale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84D7222-9784-C545-BAAE-1AFDCED025BA}"/>
              </a:ext>
            </a:extLst>
          </p:cNvPr>
          <p:cNvSpPr/>
          <p:nvPr/>
        </p:nvSpPr>
        <p:spPr>
          <a:xfrm>
            <a:off x="2718924" y="5725842"/>
            <a:ext cx="5771965" cy="5232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sz="2800" dirty="0">
                <a:latin typeface="Gill Sans MT" panose="020B0502020104020203" pitchFamily="34" charset="77"/>
              </a:rPr>
              <a:t>Uso di </a:t>
            </a:r>
            <a:r>
              <a:rPr lang="it-IT" sz="2800" dirty="0" err="1">
                <a:latin typeface="Gill Sans MT" panose="020B0502020104020203" pitchFamily="34" charset="77"/>
              </a:rPr>
              <a:t>moodle</a:t>
            </a:r>
            <a:r>
              <a:rPr lang="it-IT" sz="2800" dirty="0">
                <a:latin typeface="Gill Sans MT" panose="020B0502020104020203" pitchFamily="34" charset="77"/>
              </a:rPr>
              <a:t> solo a scopo valutativo</a:t>
            </a:r>
          </a:p>
        </p:txBody>
      </p:sp>
      <p:sp>
        <p:nvSpPr>
          <p:cNvPr id="12" name="CasellaDiTesto 9">
            <a:extLst>
              <a:ext uri="{FF2B5EF4-FFF2-40B4-BE49-F238E27FC236}">
                <a16:creationId xmlns:a16="http://schemas.microsoft.com/office/drawing/2014/main" id="{C21B9C3E-FBCA-2848-BFF9-F7C9B5A56A41}"/>
              </a:ext>
            </a:extLst>
          </p:cNvPr>
          <p:cNvSpPr txBox="1"/>
          <p:nvPr/>
        </p:nvSpPr>
        <p:spPr>
          <a:xfrm>
            <a:off x="1513854" y="5017956"/>
            <a:ext cx="9024073" cy="5232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sz="2800" dirty="0">
                <a:latin typeface="Gill Sans MT" panose="020B0502020104020203" pitchFamily="34" charset="77"/>
              </a:rPr>
              <a:t>Studenti poco motivati e concentrati sugli aspetti nozionistici</a:t>
            </a:r>
          </a:p>
        </p:txBody>
      </p:sp>
      <p:graphicFrame>
        <p:nvGraphicFramePr>
          <p:cNvPr id="2" name="Tabella 12">
            <a:extLst>
              <a:ext uri="{FF2B5EF4-FFF2-40B4-BE49-F238E27FC236}">
                <a16:creationId xmlns:a16="http://schemas.microsoft.com/office/drawing/2014/main" id="{DB92DBFD-107A-AE4F-91E8-C658276FF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505268"/>
              </p:ext>
            </p:extLst>
          </p:nvPr>
        </p:nvGraphicFramePr>
        <p:xfrm>
          <a:off x="3204167" y="417869"/>
          <a:ext cx="8127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85971255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033779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46150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05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67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799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1194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5F2AA69E-0302-384A-BE7B-767F564D5FA9}"/>
              </a:ext>
            </a:extLst>
          </p:cNvPr>
          <p:cNvSpPr txBox="1"/>
          <p:nvPr/>
        </p:nvSpPr>
        <p:spPr>
          <a:xfrm>
            <a:off x="509035" y="1486556"/>
            <a:ext cx="3928860" cy="258532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dirty="0"/>
              <a:t>Materiali precedentemente realizzati come sito ora usati per realizzare </a:t>
            </a:r>
            <a:r>
              <a:rPr lang="it-IT" dirty="0" err="1"/>
              <a:t>videolezioni</a:t>
            </a:r>
            <a:r>
              <a:rPr lang="it-IT" dirty="0"/>
              <a:t> con quiz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Valutazione</a:t>
            </a:r>
          </a:p>
          <a:p>
            <a:r>
              <a:rPr lang="it-IT" dirty="0"/>
              <a:t>Test finali non strutturati basati su svolgimento attività indicate nei materiali online</a:t>
            </a: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1CCD5E27-A3D5-0D40-941A-B4CEF19CD45D}"/>
              </a:ext>
            </a:extLst>
          </p:cNvPr>
          <p:cNvSpPr txBox="1"/>
          <p:nvPr/>
        </p:nvSpPr>
        <p:spPr>
          <a:xfrm>
            <a:off x="6316121" y="589672"/>
            <a:ext cx="973536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dirty="0"/>
              <a:t>vantaggi</a:t>
            </a:r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1054219F-3B3E-5D49-AEB5-E3C62AC58560}"/>
              </a:ext>
            </a:extLst>
          </p:cNvPr>
          <p:cNvSpPr txBox="1"/>
          <p:nvPr/>
        </p:nvSpPr>
        <p:spPr>
          <a:xfrm>
            <a:off x="9688302" y="626741"/>
            <a:ext cx="1059842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dirty="0"/>
              <a:t>svantaggi</a:t>
            </a:r>
          </a:p>
        </p:txBody>
      </p:sp>
      <p:sp>
        <p:nvSpPr>
          <p:cNvPr id="7" name="CasellaDiTesto 4">
            <a:extLst>
              <a:ext uri="{FF2B5EF4-FFF2-40B4-BE49-F238E27FC236}">
                <a16:creationId xmlns:a16="http://schemas.microsoft.com/office/drawing/2014/main" id="{A5EBB06B-7645-8542-9730-59FFE97B874A}"/>
              </a:ext>
            </a:extLst>
          </p:cNvPr>
          <p:cNvSpPr txBox="1"/>
          <p:nvPr/>
        </p:nvSpPr>
        <p:spPr>
          <a:xfrm>
            <a:off x="5216443" y="1120180"/>
            <a:ext cx="3472176" cy="147732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dirty="0"/>
              <a:t>Recupero parziale  lavoro già svolto</a:t>
            </a:r>
          </a:p>
          <a:p>
            <a:r>
              <a:rPr lang="it-IT" dirty="0"/>
              <a:t>I quiz rendono le </a:t>
            </a:r>
            <a:r>
              <a:rPr lang="it-IT" dirty="0" err="1"/>
              <a:t>videolezioni</a:t>
            </a:r>
            <a:r>
              <a:rPr lang="it-IT" dirty="0"/>
              <a:t> interattive</a:t>
            </a:r>
          </a:p>
          <a:p>
            <a:r>
              <a:rPr lang="it-IT" dirty="0"/>
              <a:t>Autonomia dello studente nella somministrazione</a:t>
            </a:r>
          </a:p>
        </p:txBody>
      </p:sp>
      <p:sp>
        <p:nvSpPr>
          <p:cNvPr id="8" name="CasellaDiTesto 5">
            <a:extLst>
              <a:ext uri="{FF2B5EF4-FFF2-40B4-BE49-F238E27FC236}">
                <a16:creationId xmlns:a16="http://schemas.microsoft.com/office/drawing/2014/main" id="{C9BB99C9-96BA-7847-95EE-D944CC53CE99}"/>
              </a:ext>
            </a:extLst>
          </p:cNvPr>
          <p:cNvSpPr txBox="1"/>
          <p:nvPr/>
        </p:nvSpPr>
        <p:spPr>
          <a:xfrm>
            <a:off x="8867622" y="1278810"/>
            <a:ext cx="2763059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dirty="0"/>
              <a:t>Autonomia dello studente nella somministrazione</a:t>
            </a: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AB09C0FC-8B3C-644B-B270-91698427EAE6}"/>
              </a:ext>
            </a:extLst>
          </p:cNvPr>
          <p:cNvSpPr txBox="1"/>
          <p:nvPr/>
        </p:nvSpPr>
        <p:spPr>
          <a:xfrm>
            <a:off x="5216443" y="2963884"/>
            <a:ext cx="3373322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dirty="0"/>
              <a:t>Buona analisi della performance di tipo non nozionistico</a:t>
            </a:r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971C549E-28FA-824B-B8C6-1ECA0920EC93}"/>
              </a:ext>
            </a:extLst>
          </p:cNvPr>
          <p:cNvSpPr txBox="1"/>
          <p:nvPr/>
        </p:nvSpPr>
        <p:spPr>
          <a:xfrm>
            <a:off x="8834959" y="2317553"/>
            <a:ext cx="2701203" cy="175432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dirty="0"/>
              <a:t>Possesso di nozioni di solo inferito. </a:t>
            </a:r>
          </a:p>
          <a:p>
            <a:r>
              <a:rPr lang="it-IT" dirty="0"/>
              <a:t>Non tutti i test riescono a porre una relazione di dipendenza</a:t>
            </a:r>
          </a:p>
          <a:p>
            <a:r>
              <a:rPr lang="it-IT" dirty="0"/>
              <a:t>Tempo/docente eccessivo</a:t>
            </a:r>
          </a:p>
        </p:txBody>
      </p:sp>
      <p:sp>
        <p:nvSpPr>
          <p:cNvPr id="11" name="CasellaDiTesto 8">
            <a:extLst>
              <a:ext uri="{FF2B5EF4-FFF2-40B4-BE49-F238E27FC236}">
                <a16:creationId xmlns:a16="http://schemas.microsoft.com/office/drawing/2014/main" id="{A0724486-E3F7-BD4B-A2E5-734991E281FA}"/>
              </a:ext>
            </a:extLst>
          </p:cNvPr>
          <p:cNvSpPr txBox="1"/>
          <p:nvPr/>
        </p:nvSpPr>
        <p:spPr>
          <a:xfrm>
            <a:off x="1866900" y="4441898"/>
            <a:ext cx="8179122" cy="95410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it-IT" sz="2800" dirty="0"/>
              <a:t>Studenti poco inclini a atteggiamento critico nei confronti del proprio apprendimento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749AE5F-469D-384A-BBD9-8386C7C60393}"/>
              </a:ext>
            </a:extLst>
          </p:cNvPr>
          <p:cNvSpPr/>
          <p:nvPr/>
        </p:nvSpPr>
        <p:spPr>
          <a:xfrm>
            <a:off x="2006439" y="5483797"/>
            <a:ext cx="8179122" cy="9541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it-IT" sz="2800" dirty="0"/>
              <a:t>Concetti di base non sempre acquisiti nonostante la performance finale fosse positiva (livello minimo)</a:t>
            </a:r>
          </a:p>
        </p:txBody>
      </p:sp>
      <p:sp>
        <p:nvSpPr>
          <p:cNvPr id="13" name="CasellaDiTesto 10">
            <a:extLst>
              <a:ext uri="{FF2B5EF4-FFF2-40B4-BE49-F238E27FC236}">
                <a16:creationId xmlns:a16="http://schemas.microsoft.com/office/drawing/2014/main" id="{2AAC7E4D-D307-D944-BD6E-6F6CB94372B7}"/>
              </a:ext>
            </a:extLst>
          </p:cNvPr>
          <p:cNvSpPr txBox="1"/>
          <p:nvPr/>
        </p:nvSpPr>
        <p:spPr>
          <a:xfrm>
            <a:off x="1661400" y="1095615"/>
            <a:ext cx="184731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77544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6AEF1C-EFCE-AE41-B2A6-CF24AA6684E9}"/>
              </a:ext>
            </a:extLst>
          </p:cNvPr>
          <p:cNvSpPr txBox="1"/>
          <p:nvPr/>
        </p:nvSpPr>
        <p:spPr>
          <a:xfrm>
            <a:off x="466165" y="1685036"/>
            <a:ext cx="4315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Gill Sans MT" panose="020B0502020104020203" pitchFamily="34" charset="77"/>
              </a:rPr>
              <a:t>entry test</a:t>
            </a:r>
          </a:p>
          <a:p>
            <a:r>
              <a:rPr lang="it-IT" sz="2400" dirty="0">
                <a:latin typeface="Gill Sans MT" panose="020B0502020104020203" pitchFamily="34" charset="77"/>
              </a:rPr>
              <a:t>lo studente verifica la propria conoscenza in un pannello di quiz che esplorano l’intera unità. 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83DC58AC-93E8-4C4A-8593-EF4343044E95}"/>
              </a:ext>
            </a:extLst>
          </p:cNvPr>
          <p:cNvGrpSpPr/>
          <p:nvPr/>
        </p:nvGrpSpPr>
        <p:grpSpPr>
          <a:xfrm>
            <a:off x="1666044" y="3320153"/>
            <a:ext cx="4680968" cy="1308847"/>
            <a:chOff x="1666044" y="3320153"/>
            <a:chExt cx="4680968" cy="1308847"/>
          </a:xfrm>
        </p:grpSpPr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12F37E18-FE82-0744-9862-F503359BAAE6}"/>
                </a:ext>
              </a:extLst>
            </p:cNvPr>
            <p:cNvSpPr/>
            <p:nvPr/>
          </p:nvSpPr>
          <p:spPr>
            <a:xfrm>
              <a:off x="1666044" y="3320153"/>
              <a:ext cx="4680968" cy="130884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550E3351-44EC-F84B-8681-E73D4881DAAD}"/>
                </a:ext>
              </a:extLst>
            </p:cNvPr>
            <p:cNvSpPr txBox="1"/>
            <p:nvPr/>
          </p:nvSpPr>
          <p:spPr>
            <a:xfrm>
              <a:off x="1972413" y="3544638"/>
              <a:ext cx="40682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Gill Sans MT" panose="020B0502020104020203" pitchFamily="34" charset="77"/>
                </a:rPr>
                <a:t>lo studente verifica di avere colmato le lacune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C2971CA-E4F6-D047-8985-B140D7A251FF}"/>
              </a:ext>
            </a:extLst>
          </p:cNvPr>
          <p:cNvGrpSpPr/>
          <p:nvPr/>
        </p:nvGrpSpPr>
        <p:grpSpPr>
          <a:xfrm>
            <a:off x="6847644" y="1598929"/>
            <a:ext cx="4878191" cy="1308847"/>
            <a:chOff x="6847644" y="1598929"/>
            <a:chExt cx="4878191" cy="1308847"/>
          </a:xfrm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F120B982-FB83-684F-A621-A034096EF2A8}"/>
                </a:ext>
              </a:extLst>
            </p:cNvPr>
            <p:cNvSpPr/>
            <p:nvPr/>
          </p:nvSpPr>
          <p:spPr>
            <a:xfrm>
              <a:off x="6847644" y="1598929"/>
              <a:ext cx="4680968" cy="130884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74769DA3-B00C-AB43-9081-AB52999758D2}"/>
                </a:ext>
              </a:extLst>
            </p:cNvPr>
            <p:cNvSpPr txBox="1"/>
            <p:nvPr/>
          </p:nvSpPr>
          <p:spPr>
            <a:xfrm>
              <a:off x="6847644" y="1685036"/>
              <a:ext cx="48781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Gill Sans MT" panose="020B0502020104020203" pitchFamily="34" charset="77"/>
                </a:rPr>
                <a:t>Effettuato una tantum a inizio unità.</a:t>
              </a:r>
            </a:p>
            <a:p>
              <a:r>
                <a:rPr lang="it-IT" sz="2400" dirty="0">
                  <a:latin typeface="Gill Sans MT" panose="020B0502020104020203" pitchFamily="34" charset="77"/>
                </a:rPr>
                <a:t>Esito salvato e visionabile per confronto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8CB6E1AA-031E-E649-8C94-0016D7E4C186}"/>
              </a:ext>
            </a:extLst>
          </p:cNvPr>
          <p:cNvGrpSpPr/>
          <p:nvPr/>
        </p:nvGrpSpPr>
        <p:grpSpPr>
          <a:xfrm>
            <a:off x="6847644" y="3320153"/>
            <a:ext cx="4680968" cy="1308847"/>
            <a:chOff x="6847644" y="3320153"/>
            <a:chExt cx="4680968" cy="1308847"/>
          </a:xfrm>
        </p:grpSpPr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CB96198A-7FDD-DE42-B4F5-2358D4F0884C}"/>
                </a:ext>
              </a:extLst>
            </p:cNvPr>
            <p:cNvSpPr/>
            <p:nvPr/>
          </p:nvSpPr>
          <p:spPr>
            <a:xfrm>
              <a:off x="6847644" y="3320153"/>
              <a:ext cx="4680968" cy="130884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0C39EC55-7045-6A48-A85D-1933ACF4C7A4}"/>
                </a:ext>
              </a:extLst>
            </p:cNvPr>
            <p:cNvSpPr txBox="1"/>
            <p:nvPr/>
          </p:nvSpPr>
          <p:spPr>
            <a:xfrm>
              <a:off x="7050819" y="3549121"/>
              <a:ext cx="44718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Gill Sans MT" panose="020B0502020104020203" pitchFamily="34" charset="77"/>
                </a:rPr>
                <a:t>Copia di entry test. </a:t>
              </a:r>
            </a:p>
            <a:p>
              <a:r>
                <a:rPr lang="it-IT" sz="2400" dirty="0">
                  <a:latin typeface="Gill Sans MT" panose="020B0502020104020203" pitchFamily="34" charset="77"/>
                </a:rPr>
                <a:t>Ripetibile con tentativi illimitati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DDEBED5-916C-C24D-B134-FFE50321011D}"/>
              </a:ext>
            </a:extLst>
          </p:cNvPr>
          <p:cNvGrpSpPr/>
          <p:nvPr/>
        </p:nvGrpSpPr>
        <p:grpSpPr>
          <a:xfrm>
            <a:off x="3733800" y="502024"/>
            <a:ext cx="4684215" cy="1308847"/>
            <a:chOff x="3733800" y="502024"/>
            <a:chExt cx="4684215" cy="1308847"/>
          </a:xfrm>
        </p:grpSpPr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BA4C4B54-190E-0C44-98C3-CC3040FDE100}"/>
                </a:ext>
              </a:extLst>
            </p:cNvPr>
            <p:cNvSpPr/>
            <p:nvPr/>
          </p:nvSpPr>
          <p:spPr>
            <a:xfrm>
              <a:off x="3733800" y="502024"/>
              <a:ext cx="4388224" cy="130884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EF88E63-E3F0-114B-90D7-B44775C5E3FD}"/>
                </a:ext>
              </a:extLst>
            </p:cNvPr>
            <p:cNvSpPr txBox="1"/>
            <p:nvPr/>
          </p:nvSpPr>
          <p:spPr>
            <a:xfrm>
              <a:off x="3814481" y="550877"/>
              <a:ext cx="46035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Gill Sans MT" panose="020B0502020104020203" pitchFamily="34" charset="77"/>
                </a:rPr>
                <a:t>lo studente verifica la propria conoscenza in un pannello di quiz che esplorano l’intera unità.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0835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</p:spTree>
    <p:extLst>
      <p:ext uri="{BB962C8B-B14F-4D97-AF65-F5344CB8AC3E}">
        <p14:creationId xmlns:p14="http://schemas.microsoft.com/office/powerpoint/2010/main" val="2988469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76855" y="7480168"/>
            <a:ext cx="3733800" cy="264480"/>
          </a:xfrm>
        </p:spPr>
        <p:txBody>
          <a:bodyPr/>
          <a:lstStyle/>
          <a:p>
            <a:r>
              <a:rPr lang="en-GB" dirty="0"/>
              <a:t>Adriano Ceccarelli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974EBA61-6492-874E-9BF4-46219CA1870E}"/>
              </a:ext>
            </a:extLst>
          </p:cNvPr>
          <p:cNvGrpSpPr/>
          <p:nvPr/>
        </p:nvGrpSpPr>
        <p:grpSpPr>
          <a:xfrm>
            <a:off x="1376855" y="5590613"/>
            <a:ext cx="9416651" cy="648821"/>
            <a:chOff x="1376855" y="5590613"/>
            <a:chExt cx="9416651" cy="648821"/>
          </a:xfrm>
        </p:grpSpPr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B477CFC5-C626-5C4B-9406-2D43073A0643}"/>
                </a:ext>
              </a:extLst>
            </p:cNvPr>
            <p:cNvSpPr/>
            <p:nvPr/>
          </p:nvSpPr>
          <p:spPr>
            <a:xfrm>
              <a:off x="1376855" y="5590613"/>
              <a:ext cx="9416651" cy="648821"/>
            </a:xfrm>
            <a:prstGeom prst="roundRect">
              <a:avLst/>
            </a:prstGeom>
            <a:solidFill>
              <a:srgbClr val="F9973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84D7222-9784-C545-BAAE-1AFDCED025BA}"/>
                </a:ext>
              </a:extLst>
            </p:cNvPr>
            <p:cNvSpPr/>
            <p:nvPr/>
          </p:nvSpPr>
          <p:spPr>
            <a:xfrm>
              <a:off x="3199197" y="5662402"/>
              <a:ext cx="5771965" cy="5232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it-IT" sz="2800" dirty="0">
                  <a:latin typeface="Gill Sans MT" panose="020B0502020104020203" pitchFamily="34" charset="77"/>
                </a:rPr>
                <a:t>Uso di </a:t>
              </a:r>
              <a:r>
                <a:rPr lang="it-IT" sz="2800" dirty="0" err="1">
                  <a:latin typeface="Gill Sans MT" panose="020B0502020104020203" pitchFamily="34" charset="77"/>
                </a:rPr>
                <a:t>moodle</a:t>
              </a:r>
              <a:r>
                <a:rPr lang="it-IT" sz="2800" dirty="0">
                  <a:latin typeface="Gill Sans MT" panose="020B0502020104020203" pitchFamily="34" charset="77"/>
                </a:rPr>
                <a:t> solo a scopo valutativo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4BD2894B-3A6B-F844-BA76-FE12516185E6}"/>
              </a:ext>
            </a:extLst>
          </p:cNvPr>
          <p:cNvGrpSpPr/>
          <p:nvPr/>
        </p:nvGrpSpPr>
        <p:grpSpPr>
          <a:xfrm>
            <a:off x="1376855" y="4765861"/>
            <a:ext cx="9416651" cy="648821"/>
            <a:chOff x="1376855" y="4765861"/>
            <a:chExt cx="9416651" cy="648821"/>
          </a:xfrm>
        </p:grpSpPr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3FDD40A6-5B51-5B4B-BE17-F71E6638712F}"/>
                </a:ext>
              </a:extLst>
            </p:cNvPr>
            <p:cNvSpPr/>
            <p:nvPr/>
          </p:nvSpPr>
          <p:spPr>
            <a:xfrm>
              <a:off x="1376855" y="4765861"/>
              <a:ext cx="9416651" cy="648821"/>
            </a:xfrm>
            <a:prstGeom prst="roundRect">
              <a:avLst/>
            </a:prstGeom>
            <a:solidFill>
              <a:srgbClr val="F9973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asellaDiTesto 9">
              <a:extLst>
                <a:ext uri="{FF2B5EF4-FFF2-40B4-BE49-F238E27FC236}">
                  <a16:creationId xmlns:a16="http://schemas.microsoft.com/office/drawing/2014/main" id="{C21B9C3E-FBCA-2848-BFF9-F7C9B5A56A41}"/>
                </a:ext>
              </a:extLst>
            </p:cNvPr>
            <p:cNvSpPr txBox="1"/>
            <p:nvPr/>
          </p:nvSpPr>
          <p:spPr>
            <a:xfrm>
              <a:off x="1583962" y="4837577"/>
              <a:ext cx="9024073" cy="52322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it-IT" sz="2800" dirty="0">
                  <a:latin typeface="Gill Sans MT" panose="020B0502020104020203" pitchFamily="34" charset="77"/>
                </a:rPr>
                <a:t>Studenti poco motivati e concentrati sugli aspetti nozionistici</a:t>
              </a:r>
            </a:p>
          </p:txBody>
        </p:sp>
      </p:grpSp>
      <p:graphicFrame>
        <p:nvGraphicFramePr>
          <p:cNvPr id="2" name="Tabella 12">
            <a:extLst>
              <a:ext uri="{FF2B5EF4-FFF2-40B4-BE49-F238E27FC236}">
                <a16:creationId xmlns:a16="http://schemas.microsoft.com/office/drawing/2014/main" id="{DB92DBFD-107A-AE4F-91E8-C658276FF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635773"/>
              </p:ext>
            </p:extLst>
          </p:nvPr>
        </p:nvGraphicFramePr>
        <p:xfrm>
          <a:off x="340054" y="933278"/>
          <a:ext cx="11511891" cy="351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8311">
                  <a:extLst>
                    <a:ext uri="{9D8B030D-6E8A-4147-A177-3AD203B41FA5}">
                      <a16:colId xmlns:a16="http://schemas.microsoft.com/office/drawing/2014/main" val="3859712559"/>
                    </a:ext>
                  </a:extLst>
                </a:gridCol>
                <a:gridCol w="3751790">
                  <a:extLst>
                    <a:ext uri="{9D8B030D-6E8A-4147-A177-3AD203B41FA5}">
                      <a16:colId xmlns:a16="http://schemas.microsoft.com/office/drawing/2014/main" val="360337792"/>
                    </a:ext>
                  </a:extLst>
                </a:gridCol>
                <a:gridCol w="3751790">
                  <a:extLst>
                    <a:ext uri="{9D8B030D-6E8A-4147-A177-3AD203B41FA5}">
                      <a16:colId xmlns:a16="http://schemas.microsoft.com/office/drawing/2014/main" val="3346150048"/>
                    </a:ext>
                  </a:extLst>
                </a:gridCol>
              </a:tblGrid>
              <a:tr h="59072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99737">
                        <a:alpha val="179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vantaggi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svantaggi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4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058417"/>
                  </a:ext>
                </a:extLst>
              </a:tr>
              <a:tr h="1098330">
                <a:tc>
                  <a:txBody>
                    <a:bodyPr/>
                    <a:lstStyle/>
                    <a:p>
                      <a:r>
                        <a:rPr lang="it-IT" dirty="0">
                          <a:latin typeface="Gill Sans MT" panose="020B0502020104020203" pitchFamily="34" charset="77"/>
                        </a:rPr>
                        <a:t>contenuti di tipo digitale di tipo sito web</a:t>
                      </a:r>
                    </a:p>
                    <a:p>
                      <a:r>
                        <a:rPr lang="it-IT" dirty="0">
                          <a:latin typeface="Gill Sans MT" panose="020B0502020104020203" pitchFamily="34" charset="77"/>
                        </a:rPr>
                        <a:t>   usati a lezione</a:t>
                      </a:r>
                    </a:p>
                    <a:p>
                      <a:r>
                        <a:rPr lang="it-IT" dirty="0">
                          <a:latin typeface="Gill Sans MT" panose="020B0502020104020203" pitchFamily="34" charset="77"/>
                        </a:rPr>
                        <a:t>   forniti come materiale di studio</a:t>
                      </a:r>
                    </a:p>
                  </a:txBody>
                  <a:tcPr anchor="ctr">
                    <a:solidFill>
                      <a:srgbClr val="FF0000">
                        <a:alpha val="1205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dirty="0">
                          <a:latin typeface="Gill Sans MT" panose="020B0502020104020203" pitchFamily="34" charset="77"/>
                        </a:rPr>
                        <a:t>upgrade continuo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dirty="0">
                          <a:latin typeface="Gill Sans MT" panose="020B0502020104020203" pitchFamily="34" charset="77"/>
                        </a:rPr>
                        <a:t>fruibile da vari tipi di dispositivi</a:t>
                      </a:r>
                    </a:p>
                    <a:p>
                      <a:endParaRPr lang="it-IT" dirty="0"/>
                    </a:p>
                  </a:txBody>
                  <a:tcPr anchor="ctr">
                    <a:solidFill>
                      <a:srgbClr val="F99737">
                        <a:alpha val="584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dirty="0">
                          <a:latin typeface="Gill Sans MT" panose="020B0502020104020203" pitchFamily="34" charset="77"/>
                        </a:rPr>
                        <a:t>coincidenza di contenuti (lezioni/materiali online) disincentivante</a:t>
                      </a:r>
                    </a:p>
                    <a:p>
                      <a:endParaRPr lang="it-IT" dirty="0"/>
                    </a:p>
                  </a:txBody>
                  <a:tcPr anchor="ctr">
                    <a:solidFill>
                      <a:srgbClr val="F99737">
                        <a:alpha val="822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267605"/>
                  </a:ext>
                </a:extLst>
              </a:tr>
              <a:tr h="1616380">
                <a:tc>
                  <a:txBody>
                    <a:bodyPr/>
                    <a:lstStyle/>
                    <a:p>
                      <a:r>
                        <a:rPr lang="it-IT" dirty="0">
                          <a:latin typeface="Gill Sans MT" panose="020B0502020104020203" pitchFamily="34" charset="77"/>
                        </a:rPr>
                        <a:t>valutazione </a:t>
                      </a:r>
                    </a:p>
                    <a:p>
                      <a:r>
                        <a:rPr lang="it-IT" dirty="0">
                          <a:latin typeface="Gill Sans MT" panose="020B0502020104020203" pitchFamily="34" charset="77"/>
                        </a:rPr>
                        <a:t>test intermedio e finale non strutturato </a:t>
                      </a:r>
                    </a:p>
                    <a:p>
                      <a:r>
                        <a:rPr lang="it-IT" dirty="0">
                          <a:latin typeface="Gill Sans MT" panose="020B0502020104020203" pitchFamily="34" charset="77"/>
                        </a:rPr>
                        <a:t>quiz strutturati a fine corso</a:t>
                      </a:r>
                      <a:endParaRPr lang="it-IT" dirty="0"/>
                    </a:p>
                  </a:txBody>
                  <a:tcPr anchor="ctr">
                    <a:solidFill>
                      <a:srgbClr val="FF0000">
                        <a:alpha val="299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dirty="0">
                          <a:latin typeface="Gill Sans MT" panose="020B0502020104020203" pitchFamily="34" charset="77"/>
                        </a:rPr>
                        <a:t>buona rilevazione di performances di tipo non nozionistico</a:t>
                      </a:r>
                    </a:p>
                  </a:txBody>
                  <a:tcPr anchor="ctr">
                    <a:solidFill>
                      <a:srgbClr val="F99737">
                        <a:alpha val="8245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dirty="0">
                          <a:latin typeface="Gill Sans MT" panose="020B0502020104020203" pitchFamily="34" charset="77"/>
                        </a:rPr>
                        <a:t>tempo-docente per correzione test non strutturati eccessivo (30’/studente/elaborato)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dirty="0">
                          <a:latin typeface="Gill Sans MT" panose="020B0502020104020203" pitchFamily="34" charset="77"/>
                        </a:rPr>
                        <a:t>questo formato di corso non prevede tempo per esercizi su quiz finale</a:t>
                      </a:r>
                    </a:p>
                  </a:txBody>
                  <a:tcPr anchor="ctr">
                    <a:solidFill>
                      <a:srgbClr val="F997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799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20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6593520"/>
            <a:ext cx="3733800" cy="264480"/>
          </a:xfrm>
        </p:spPr>
        <p:txBody>
          <a:bodyPr/>
          <a:lstStyle/>
          <a:p>
            <a:r>
              <a:rPr lang="en-GB" dirty="0"/>
              <a:t>Adriano Ceccarelli</a:t>
            </a:r>
          </a:p>
        </p:txBody>
      </p:sp>
    </p:spTree>
    <p:extLst>
      <p:ext uri="{BB962C8B-B14F-4D97-AF65-F5344CB8AC3E}">
        <p14:creationId xmlns:p14="http://schemas.microsoft.com/office/powerpoint/2010/main" val="2862216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71681B3-D182-A240-A886-A3A58EEFD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064" y="886799"/>
            <a:ext cx="9485871" cy="53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14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Adriano Ceccarelli</a:t>
            </a:r>
          </a:p>
        </p:txBody>
      </p:sp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B747F747-8523-E54C-9CDC-274CF7012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793" y="926756"/>
            <a:ext cx="7102483" cy="524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1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FORMATIVE ASSESSMENT REVISITED: COMBINED USE OF MOODLE AND MAHARA FOR ELEVATING TEACHING GOALS IN SOME MEDICAL SCHO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82&quot;/&gt;&lt;/object&gt;&lt;object type=&quot;3&quot; unique_id=&quot;10010&quot;&gt;&lt;property id=&quot;20148&quot; value=&quot;5&quot;/&gt;&lt;property id=&quot;20300&quot; value=&quot;Slide 7&quot;/&gt;&lt;property id=&quot;20307&quot; value=&quot;313&quot;/&gt;&lt;/object&gt;&lt;object type=&quot;3&quot; unique_id=&quot;10011&quot;&gt;&lt;property id=&quot;20148&quot; value=&quot;5&quot;/&gt;&lt;property id=&quot;20300&quot; value=&quot;Slide 8&quot;/&gt;&lt;property id=&quot;20307&quot; value=&quot;262&quot;/&gt;&lt;/object&gt;&lt;object type=&quot;3&quot; unique_id=&quot;10012&quot;&gt;&lt;property id=&quot;20148&quot; value=&quot;5&quot;/&gt;&lt;property id=&quot;20300&quot; value=&quot;Slide 9&quot;/&gt;&lt;property id=&quot;20307&quot; value=&quot;263&quot;/&gt;&lt;/object&gt;&lt;object type=&quot;3&quot; unique_id=&quot;10013&quot;&gt;&lt;property id=&quot;20148&quot; value=&quot;5&quot;/&gt;&lt;property id=&quot;20300&quot; value=&quot;Slide 10&quot;/&gt;&lt;property id=&quot;20307&quot; value=&quot;264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6&quot;/&gt;&lt;/object&gt;&lt;object type=&quot;3&quot; unique_id=&quot;10016&quot;&gt;&lt;property id=&quot;20148&quot; value=&quot;5&quot;/&gt;&lt;property id=&quot;20300&quot; value=&quot;Slide 13&quot;/&gt;&lt;property id=&quot;20307&quot; value=&quot;267&quot;/&gt;&lt;/object&gt;&lt;object type=&quot;3&quot; unique_id=&quot;10017&quot;&gt;&lt;property id=&quot;20148&quot; value=&quot;5&quot;/&gt;&lt;property id=&quot;20300&quot; value=&quot;Slide 14&quot;/&gt;&lt;property id=&quot;20307&quot; value=&quot;268&quot;/&gt;&lt;/object&gt;&lt;object type=&quot;3&quot; unique_id=&quot;10018&quot;&gt;&lt;property id=&quot;20148&quot; value=&quot;5&quot;/&gt;&lt;property id=&quot;20300&quot; value=&quot;Slide 15&quot;/&gt;&lt;property id=&quot;20307&quot; value=&quot;283&quot;/&gt;&lt;/object&gt;&lt;object type=&quot;3&quot; unique_id=&quot;10019&quot;&gt;&lt;property id=&quot;20148&quot; value=&quot;5&quot;/&gt;&lt;property id=&quot;20300&quot; value=&quot;Slide 16&quot;/&gt;&lt;property id=&quot;20307&quot; value=&quot;269&quot;/&gt;&lt;/object&gt;&lt;object type=&quot;3&quot; unique_id=&quot;10020&quot;&gt;&lt;property id=&quot;20148&quot; value=&quot;5&quot;/&gt;&lt;property id=&quot;20300&quot; value=&quot;Slide 17&quot;/&gt;&lt;property id=&quot;20307&quot; value=&quot;276&quot;/&gt;&lt;/object&gt;&lt;object type=&quot;3&quot; unique_id=&quot;10021&quot;&gt;&lt;property id=&quot;20148&quot; value=&quot;5&quot;/&gt;&lt;property id=&quot;20300&quot; value=&quot;Slide 18&quot;/&gt;&lt;property id=&quot;20307&quot; value=&quot;284&quot;/&gt;&lt;/object&gt;&lt;object type=&quot;3&quot; unique_id=&quot;10022&quot;&gt;&lt;property id=&quot;20148&quot; value=&quot;5&quot;/&gt;&lt;property id=&quot;20300&quot; value=&quot;Slide 19&quot;/&gt;&lt;property id=&quot;20307&quot; value=&quot;285&quot;/&gt;&lt;/object&gt;&lt;object type=&quot;3&quot; unique_id=&quot;10023&quot;&gt;&lt;property id=&quot;20148&quot; value=&quot;5&quot;/&gt;&lt;property id=&quot;20300&quot; value=&quot;Slide 20&quot;/&gt;&lt;property id=&quot;20307&quot; value=&quot;279&quot;/&gt;&lt;/object&gt;&lt;object type=&quot;3&quot; unique_id=&quot;10024&quot;&gt;&lt;property id=&quot;20148&quot; value=&quot;5&quot;/&gt;&lt;property id=&quot;20300&quot; value=&quot;Slide 21&quot;/&gt;&lt;property id=&quot;20307&quot; value=&quot;286&quot;/&gt;&lt;/object&gt;&lt;object type=&quot;3&quot; unique_id=&quot;10025&quot;&gt;&lt;property id=&quot;20148&quot; value=&quot;5&quot;/&gt;&lt;property id=&quot;20300&quot; value=&quot;Slide 22&quot;/&gt;&lt;property id=&quot;20307&quot; value=&quot;287&quot;/&gt;&lt;/object&gt;&lt;object type=&quot;3&quot; unique_id=&quot;10026&quot;&gt;&lt;property id=&quot;20148&quot; value=&quot;5&quot;/&gt;&lt;property id=&quot;20300&quot; value=&quot;Slide 23&quot;/&gt;&lt;property id=&quot;20307&quot; value=&quot;314&quot;/&gt;&lt;/object&gt;&lt;object type=&quot;3&quot; unique_id=&quot;10027&quot;&gt;&lt;property id=&quot;20148&quot; value=&quot;5&quot;/&gt;&lt;property id=&quot;20300&quot; value=&quot;Slide 24&quot;/&gt;&lt;property id=&quot;20307&quot; value=&quot;289&quot;/&gt;&lt;/object&gt;&lt;object type=&quot;3&quot; unique_id=&quot;10028&quot;&gt;&lt;property id=&quot;20148&quot; value=&quot;5&quot;/&gt;&lt;property id=&quot;20300&quot; value=&quot;Slide 25&quot;/&gt;&lt;property id=&quot;20307&quot; value=&quot;291&quot;/&gt;&lt;/object&gt;&lt;object type=&quot;3&quot; unique_id=&quot;10029&quot;&gt;&lt;property id=&quot;20148&quot; value=&quot;5&quot;/&gt;&lt;property id=&quot;20300&quot; value=&quot;Slide 26&quot;/&gt;&lt;property id=&quot;20307&quot; value=&quot;293&quot;/&gt;&lt;/object&gt;&lt;object type=&quot;3&quot; unique_id=&quot;10030&quot;&gt;&lt;property id=&quot;20148&quot; value=&quot;5&quot;/&gt;&lt;property id=&quot;20300&quot; value=&quot;Slide 27&quot;/&gt;&lt;property id=&quot;20307&quot; value=&quot;304&quot;/&gt;&lt;/object&gt;&lt;object type=&quot;3&quot; unique_id=&quot;10031&quot;&gt;&lt;property id=&quot;20148&quot; value=&quot;5&quot;/&gt;&lt;property id=&quot;20300&quot; value=&quot;Slide 28&quot;/&gt;&lt;property id=&quot;20307&quot; value=&quot;305&quot;/&gt;&lt;/object&gt;&lt;object type=&quot;3&quot; unique_id=&quot;10032&quot;&gt;&lt;property id=&quot;20148&quot; value=&quot;5&quot;/&gt;&lt;property id=&quot;20300&quot; value=&quot;Slide 29&quot;/&gt;&lt;property id=&quot;20307&quot; value=&quot;306&quot;/&gt;&lt;/object&gt;&lt;object type=&quot;3&quot; unique_id=&quot;10033&quot;&gt;&lt;property id=&quot;20148&quot; value=&quot;5&quot;/&gt;&lt;property id=&quot;20300&quot; value=&quot;Slide 30&quot;/&gt;&lt;property id=&quot;20307&quot; value=&quot;315&quot;/&gt;&lt;/object&gt;&lt;object type=&quot;3&quot; unique_id=&quot;10034&quot;&gt;&lt;property id=&quot;20148&quot; value=&quot;5&quot;/&gt;&lt;property id=&quot;20300&quot; value=&quot;Slide 31&quot;/&gt;&lt;property id=&quot;20307&quot; value=&quot;288&quot;/&gt;&lt;/object&gt;&lt;object type=&quot;3&quot; unique_id=&quot;10035&quot;&gt;&lt;property id=&quot;20148&quot; value=&quot;5&quot;/&gt;&lt;property id=&quot;20300&quot; value=&quot;Slide 32&quot;/&gt;&lt;property id=&quot;20307&quot; value=&quot;281&quot;/&gt;&lt;/object&gt;&lt;object type=&quot;3&quot; unique_id=&quot;10036&quot;&gt;&lt;property id=&quot;20148&quot; value=&quot;5&quot;/&gt;&lt;property id=&quot;20300&quot; value=&quot;Slide 33&quot;/&gt;&lt;property id=&quot;20307&quot; value=&quot;295&quot;/&gt;&lt;/object&gt;&lt;object type=&quot;3&quot; unique_id=&quot;10037&quot;&gt;&lt;property id=&quot;20148&quot; value=&quot;5&quot;/&gt;&lt;property id=&quot;20300&quot; value=&quot;Slide 34&quot;/&gt;&lt;property id=&quot;20307&quot; value=&quot;294&quot;/&gt;&lt;/object&gt;&lt;object type=&quot;3&quot; unique_id=&quot;10038&quot;&gt;&lt;property id=&quot;20148&quot; value=&quot;5&quot;/&gt;&lt;property id=&quot;20300&quot; value=&quot;Slide 35&quot;/&gt;&lt;property id=&quot;20307&quot; value=&quot;297&quot;/&gt;&lt;/object&gt;&lt;object type=&quot;3&quot; unique_id=&quot;10039&quot;&gt;&lt;property id=&quot;20148&quot; value=&quot;5&quot;/&gt;&lt;property id=&quot;20300&quot; value=&quot;Slide 36&quot;/&gt;&lt;property id=&quot;20307&quot; value=&quot;298&quot;/&gt;&lt;/object&gt;&lt;object type=&quot;3&quot; unique_id=&quot;10040&quot;&gt;&lt;property id=&quot;20148&quot; value=&quot;5&quot;/&gt;&lt;property id=&quot;20300&quot; value=&quot;Slide 37&quot;/&gt;&lt;property id=&quot;20307&quot; value=&quot;299&quot;/&gt;&lt;/object&gt;&lt;object type=&quot;3&quot; unique_id=&quot;10041&quot;&gt;&lt;property id=&quot;20148&quot; value=&quot;5&quot;/&gt;&lt;property id=&quot;20300&quot; value=&quot;Slide 38&quot;/&gt;&lt;property id=&quot;20307&quot; value=&quot;300&quot;/&gt;&lt;/object&gt;&lt;object type=&quot;3&quot; unique_id=&quot;10042&quot;&gt;&lt;property id=&quot;20148&quot; value=&quot;5&quot;/&gt;&lt;property id=&quot;20300&quot; value=&quot;Slide 39&quot;/&gt;&lt;property id=&quot;20307&quot; value=&quot;301&quot;/&gt;&lt;/object&gt;&lt;object type=&quot;3&quot; unique_id=&quot;10043&quot;&gt;&lt;property id=&quot;20148&quot; value=&quot;5&quot;/&gt;&lt;property id=&quot;20300&quot; value=&quot;Slide 40&quot;/&gt;&lt;property id=&quot;20307&quot; value=&quot;302&quot;/&gt;&lt;/object&gt;&lt;object type=&quot;3&quot; unique_id=&quot;10044&quot;&gt;&lt;property id=&quot;20148&quot; value=&quot;5&quot;/&gt;&lt;property id=&quot;20300&quot; value=&quot;Slide 41&quot;/&gt;&lt;property id=&quot;20307&quot; value=&quot;307&quot;/&gt;&lt;/object&gt;&lt;object type=&quot;3&quot; unique_id=&quot;10045&quot;&gt;&lt;property id=&quot;20148&quot; value=&quot;5&quot;/&gt;&lt;property id=&quot;20300&quot; value=&quot;Slide 42&quot;/&gt;&lt;property id=&quot;20307&quot; value=&quot;303&quot;/&gt;&lt;/object&gt;&lt;object type=&quot;3&quot; unique_id=&quot;10046&quot;&gt;&lt;property id=&quot;20148&quot; value=&quot;5&quot;/&gt;&lt;property id=&quot;20300&quot; value=&quot;Slide 43&quot;/&gt;&lt;property id=&quot;20307&quot; value=&quot;272&quot;/&gt;&lt;/object&gt;&lt;object type=&quot;3&quot; unique_id=&quot;10047&quot;&gt;&lt;property id=&quot;20148&quot; value=&quot;5&quot;/&gt;&lt;property id=&quot;20300&quot; value=&quot;Slide 44&quot;/&gt;&lt;property id=&quot;20307&quot; value=&quot;308&quot;/&gt;&lt;/object&gt;&lt;object type=&quot;3&quot; unique_id=&quot;10048&quot;&gt;&lt;property id=&quot;20148&quot; value=&quot;5&quot;/&gt;&lt;property id=&quot;20300&quot; value=&quot;Slide 45&quot;/&gt;&lt;property id=&quot;20307&quot; value=&quot;309&quot;/&gt;&lt;/object&gt;&lt;object type=&quot;3&quot; unique_id=&quot;10049&quot;&gt;&lt;property id=&quot;20148&quot; value=&quot;5&quot;/&gt;&lt;property id=&quot;20300&quot; value=&quot;Slide 46&quot;/&gt;&lt;property id=&quot;20307&quot; value=&quot;310&quot;/&gt;&lt;/object&gt;&lt;object type=&quot;3&quot; unique_id=&quot;10050&quot;&gt;&lt;property id=&quot;20148&quot; value=&quot;5&quot;/&gt;&lt;property id=&quot;20300&quot; value=&quot;Slide 47&quot;/&gt;&lt;property id=&quot;20307&quot; value=&quot;311&quot;/&gt;&lt;/object&gt;&lt;object type=&quot;3&quot; unique_id=&quot;10051&quot;&gt;&lt;property id=&quot;20148&quot; value=&quot;5&quot;/&gt;&lt;property id=&quot;20300&quot; value=&quot;Slide 48&quot;/&gt;&lt;property id=&quot;20307&quot; value=&quot;312&quot;/&gt;&lt;/object&gt;&lt;object type=&quot;3&quot; unique_id=&quot;10052&quot;&gt;&lt;property id=&quot;20148&quot; value=&quot;5&quot;/&gt;&lt;property id=&quot;20300&quot; value=&quot;Slide 49&quot;/&gt;&lt;property id=&quot;20307&quot; value=&quot;290&quot;/&gt;&lt;/object&gt;&lt;object type=&quot;3&quot; unique_id=&quot;10053&quot;&gt;&lt;property id=&quot;20148&quot; value=&quot;5&quot;/&gt;&lt;property id=&quot;20300&quot; value=&quot;Slide 50&quot;/&gt;&lt;property id=&quot;20307&quot; value=&quot;280&quot;/&gt;&lt;/object&gt;&lt;object type=&quot;3&quot; unique_id=&quot;10054&quot;&gt;&lt;property id=&quot;20148&quot; value=&quot;5&quot;/&gt;&lt;property id=&quot;20300&quot; value=&quot;Slide 51&quot;/&gt;&lt;property id=&quot;20307&quot; value=&quot;271&quot;/&gt;&lt;/object&gt;&lt;object type=&quot;3&quot; unique_id=&quot;10055&quot;&gt;&lt;property id=&quot;20148&quot; value=&quot;5&quot;/&gt;&lt;property id=&quot;20300&quot; value=&quot;Slide 52&quot;/&gt;&lt;property id=&quot;20307&quot; value=&quot;292&quot;/&gt;&lt;/object&gt;&lt;object type=&quot;3&quot; unique_id=&quot;10056&quot;&gt;&lt;property id=&quot;20148&quot; value=&quot;5&quot;/&gt;&lt;property id=&quot;20300&quot; value=&quot;Slide 53&quot;/&gt;&lt;property id=&quot;20307&quot; value=&quot;273&quot;/&gt;&lt;/object&gt;&lt;object type=&quot;3&quot; unique_id=&quot;10057&quot;&gt;&lt;property id=&quot;20148&quot; value=&quot;5&quot;/&gt;&lt;property id=&quot;20300&quot; value=&quot;Slide 54&quot;/&gt;&lt;property id=&quot;20307&quot; value=&quot;274&quot;/&gt;&lt;/object&gt;&lt;object type=&quot;3&quot; unique_id=&quot;10058&quot;&gt;&lt;property id=&quot;20148&quot; value=&quot;5&quot;/&gt;&lt;property id=&quot;20300&quot; value=&quot;Slide 55&quot;/&gt;&lt;property id=&quot;20307&quot; value=&quot;278&quot;/&gt;&lt;/object&gt;&lt;object type=&quot;3&quot; unique_id=&quot;10059&quot;&gt;&lt;property id=&quot;20148&quot; value=&quot;5&quot;/&gt;&lt;property id=&quot;20300&quot; value=&quot;Slide 56&quot;/&gt;&lt;property id=&quot;20307&quot; value=&quot;261&quot;/&gt;&lt;/object&gt;&lt;object type=&quot;3&quot; unique_id=&quot;10060&quot;&gt;&lt;property id=&quot;20148&quot; value=&quot;5&quot;/&gt;&lt;property id=&quot;20300&quot; value=&quot;Slide 57&quot;/&gt;&lt;property id=&quot;20307&quot; value=&quot;277&quot;/&gt;&lt;/object&gt;&lt;object type=&quot;3&quot; unique_id=&quot;10061&quot;&gt;&lt;property id=&quot;20148&quot; value=&quot;5&quot;/&gt;&lt;property id=&quot;20300&quot; value=&quot;Slide 58&quot;/&gt;&lt;property id=&quot;20307&quot; value=&quot;270&quot;/&gt;&lt;/object&gt;&lt;object type=&quot;3&quot; unique_id=&quot;10062&quot;&gt;&lt;property id=&quot;20148&quot; value=&quot;5&quot;/&gt;&lt;property id=&quot;20300&quot; value=&quot;Slide 59&quot;/&gt;&lt;property id=&quot;20307&quot; value=&quot;27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icrosoftOoffice presentazione MoodleMoot2021" id="{AFAE2859-3BE3-435C-9E83-5AF001150E32}" vid="{6ED0DE53-CFBD-48F4-8CD1-F31A9FF60AA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2596</TotalTime>
  <Words>3449</Words>
  <Application>Microsoft Office PowerPoint</Application>
  <PresentationFormat>Widescreen</PresentationFormat>
  <Paragraphs>384</Paragraphs>
  <Slides>59</Slides>
  <Notes>1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Gill Sans MT</vt:lpstr>
      <vt:lpstr>Helvetica Neue</vt:lpstr>
      <vt:lpstr>Tema di Office</vt:lpstr>
      <vt:lpstr>FORMATIVE ASSESSMENT REVISITED: COMBINED USE OF MOODLE AND MAHARA FOR ELEVATING TEACHING GOALS IN SOME MEDICAL SCHOOL COURSES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contributo</dc:title>
  <dc:creator>Adriano Ceccarelli</dc:creator>
  <cp:lastModifiedBy>Sergio Rabellino</cp:lastModifiedBy>
  <cp:revision>82</cp:revision>
  <dcterms:created xsi:type="dcterms:W3CDTF">2021-12-01T10:58:10Z</dcterms:created>
  <dcterms:modified xsi:type="dcterms:W3CDTF">2021-12-23T21:46:49Z</dcterms:modified>
</cp:coreProperties>
</file>