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92" r:id="rId3"/>
    <p:sldId id="257" r:id="rId4"/>
    <p:sldId id="263" r:id="rId5"/>
    <p:sldId id="258" r:id="rId6"/>
    <p:sldId id="287" r:id="rId7"/>
    <p:sldId id="288" r:id="rId8"/>
    <p:sldId id="289" r:id="rId9"/>
    <p:sldId id="296" r:id="rId10"/>
    <p:sldId id="295" r:id="rId11"/>
    <p:sldId id="293" r:id="rId12"/>
    <p:sldId id="294" r:id="rId13"/>
    <p:sldId id="261" r:id="rId14"/>
    <p:sldId id="264" r:id="rId15"/>
    <p:sldId id="270" r:id="rId16"/>
    <p:sldId id="271" r:id="rId17"/>
    <p:sldId id="272" r:id="rId18"/>
    <p:sldId id="297" r:id="rId19"/>
    <p:sldId id="286" r:id="rId20"/>
    <p:sldId id="273" r:id="rId21"/>
    <p:sldId id="276" r:id="rId22"/>
    <p:sldId id="274" r:id="rId23"/>
    <p:sldId id="265" r:id="rId24"/>
    <p:sldId id="275" r:id="rId25"/>
    <p:sldId id="267" r:id="rId26"/>
    <p:sldId id="268" r:id="rId27"/>
    <p:sldId id="277" r:id="rId28"/>
    <p:sldId id="291" r:id="rId29"/>
    <p:sldId id="262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737"/>
    <a:srgbClr val="F7D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6283" autoAdjust="0"/>
  </p:normalViewPr>
  <p:slideViewPr>
    <p:cSldViewPr snapToGrid="0">
      <p:cViewPr varScale="1">
        <p:scale>
          <a:sx n="56" d="100"/>
          <a:sy n="56" d="100"/>
        </p:scale>
        <p:origin x="581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73934-29F9-426A-932A-D62E7F587AC8}" type="datetimeFigureOut">
              <a:rPr lang="en-GB" smtClean="0"/>
              <a:t>04/12/2021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6A74D-F3CD-4927-9ACB-749CA3E58B2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053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370FC0-746B-4B9D-BB0A-39EBB0445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EDA33F9-B949-425D-901E-DA6554106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95B7E7-9445-4C2F-9EB0-9E60E58C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59A23-9473-4FB9-B61F-BB7AEAACFEAA}" type="datetime1">
              <a:rPr lang="en-GB" smtClean="0"/>
              <a:t>04/12/2021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C1E059-2504-4C70-B7E2-C46BA945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F37909-1DDD-4B9C-8240-91AAEE049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CF699-F079-4B72-A234-101C9C4B3CBB}" type="slidenum">
              <a:rPr lang="en-GB" smtClean="0"/>
              <a:t>‹N›</a:t>
            </a:fld>
            <a:endParaRPr lang="en-GB"/>
          </a:p>
        </p:txBody>
      </p:sp>
      <p:pic>
        <p:nvPicPr>
          <p:cNvPr id="10" name="Immagine 9" descr="Immagine che contiene silhouette&#10;&#10;Descrizione generata automaticamente">
            <a:extLst>
              <a:ext uri="{FF2B5EF4-FFF2-40B4-BE49-F238E27FC236}">
                <a16:creationId xmlns:a16="http://schemas.microsoft.com/office/drawing/2014/main" id="{0F5B8C51-A691-4A76-98FC-D3F4A26C94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" b="13054"/>
          <a:stretch/>
        </p:blipFill>
        <p:spPr>
          <a:xfrm>
            <a:off x="-1" y="4377937"/>
            <a:ext cx="12192001" cy="248006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9DFD190-9A1E-4792-B901-6E3CB21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0D77087-018B-4802-A2B3-AE603FD182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22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69B6EE-D074-42F6-AE25-54C3AF553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7550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62FAE1-76C6-4B1B-A2EB-F7C5D649E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78050"/>
            <a:ext cx="10515600" cy="43513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B91C1AD-70DF-4C9F-A06C-0E704FFDA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4311D085-0987-45BB-AE57-B62BF5942C9D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0" name="Segnaposto contenuto 13">
            <a:extLst>
              <a:ext uri="{FF2B5EF4-FFF2-40B4-BE49-F238E27FC236}">
                <a16:creationId xmlns:a16="http://schemas.microsoft.com/office/drawing/2014/main" id="{511AC9DD-6EC1-4227-8312-9B05A85E1FA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091A8A9A-B75D-4964-8862-9C83F829CB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5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686E082-D277-4CD4-873E-098FB6707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68897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0C1334-CFB6-45C8-90CA-871B29EAB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8897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740E042-4414-4205-A33A-0C863A37AE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A08E877F-DCDD-4D92-98CA-9FCAF08F52C4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0" name="Segnaposto contenuto 13">
            <a:extLst>
              <a:ext uri="{FF2B5EF4-FFF2-40B4-BE49-F238E27FC236}">
                <a16:creationId xmlns:a16="http://schemas.microsoft.com/office/drawing/2014/main" id="{B522D03C-9FFA-4A67-AEB7-0DF9E316106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A3D4852-0857-4BD8-BE87-1A4CE44A58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3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7D9F-3552-EA43-9C5D-396EBAE9278C}" type="datetime1">
              <a:rPr lang="it-IT" smtClean="0"/>
              <a:t>04/12/2021</a:t>
            </a:fld>
            <a:endParaRPr lang="en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IRIS</a:t>
            </a:r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AA009-13C6-3446-AD99-9F4FB662872E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72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06EDE-9DA7-4C41-ABBC-88B5224E5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0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C90D41-45F0-4ACE-B279-1709B4A2C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350"/>
            <a:ext cx="10515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6A1EF1D-1531-4D5E-8EA9-67ECED508A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3109388-484E-43AE-93BB-653A762F4765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                        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4" name="Segnaposto contenuto 13">
            <a:extLst>
              <a:ext uri="{FF2B5EF4-FFF2-40B4-BE49-F238E27FC236}">
                <a16:creationId xmlns:a16="http://schemas.microsoft.com/office/drawing/2014/main" id="{E33C797B-A870-4A46-9D81-C309E8E537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FA97D5D-2FD9-45A8-8B66-602AE6CB3F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6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3799E3-17B2-4586-B97A-F7743985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A77A7F-B67B-403D-AAA3-4E595DC32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AF200DB-7DC8-45B6-876A-0A3048F3D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D382F41E-5506-4C85-8F22-B7974E0BB792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2" name="Segnaposto contenuto 13">
            <a:extLst>
              <a:ext uri="{FF2B5EF4-FFF2-40B4-BE49-F238E27FC236}">
                <a16:creationId xmlns:a16="http://schemas.microsoft.com/office/drawing/2014/main" id="{E6276E88-FD43-44D3-9AE9-DF4CF38B08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70C821D-F5D7-44CC-8334-6035357241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55EE7C-ECC3-48AF-97E5-6B0A08538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97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8CF63D-3A5D-4338-8F7C-63D07C72CB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947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AEE35D-4217-4281-9631-B30EC5FA7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4947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0EEEA9F-7874-442A-84D8-72073A70E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E5B13AC3-E38C-430A-91B2-90637657DDE6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1" name="Segnaposto contenuto 13">
            <a:extLst>
              <a:ext uri="{FF2B5EF4-FFF2-40B4-BE49-F238E27FC236}">
                <a16:creationId xmlns:a16="http://schemas.microsoft.com/office/drawing/2014/main" id="{872AC99A-9462-44EA-8BC4-42F8A0C465A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996E69C0-DD60-42E0-B224-07E292FDB2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52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E2CFB5-51ED-40D1-8D16-4583DC76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79450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C4A8AE-4A54-41A1-8E6A-615840B66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9548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17E73C-4FBA-41F3-B00D-A447A28F7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19400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25170DF-7CCB-4E0C-9BCE-E90672F76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9548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4F26D98-7D45-4993-853E-CDF4325A4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19400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4EECC37-B943-4F01-A970-7DEBDD6436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368ACE9A-2B66-40CD-A2D5-E7A6F061E286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1C998D56-F489-4DE7-9AF2-F62426386D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9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4783D8E-33C5-42F4-803C-9038F27A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5650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DB990D3-EECC-444D-A203-74E9E3E25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C7EC59B-0D04-472D-9B73-7BE61FF82EB3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9" name="Segnaposto contenuto 13">
            <a:extLst>
              <a:ext uri="{FF2B5EF4-FFF2-40B4-BE49-F238E27FC236}">
                <a16:creationId xmlns:a16="http://schemas.microsoft.com/office/drawing/2014/main" id="{10A99CDD-B875-4E9A-9DAB-39F5CC50000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FCD77B5-85E0-4596-957C-F3BF07133E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52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799AFD8-611D-4B61-A02D-C4239B579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D2227DC-D5B4-45A2-867B-C5F48927CCFF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8" name="Segnaposto contenuto 13">
            <a:extLst>
              <a:ext uri="{FF2B5EF4-FFF2-40B4-BE49-F238E27FC236}">
                <a16:creationId xmlns:a16="http://schemas.microsoft.com/office/drawing/2014/main" id="{341771AB-4488-40A8-A83C-EF3198AF7EC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9E0ED84-0540-4F5A-9FD8-5E748378DB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74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4BD3B9-2A74-46B4-97E6-E901465C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39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09D8F9-AFCD-403A-9710-052F04D97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541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145222B-0BA0-4306-A769-EDA268BF7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241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EC566D3-13D9-433C-B1CF-CE8F17567A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BE54228F-7137-410F-A103-EA839B1F2CC2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1" name="Segnaposto contenuto 13">
            <a:extLst>
              <a:ext uri="{FF2B5EF4-FFF2-40B4-BE49-F238E27FC236}">
                <a16:creationId xmlns:a16="http://schemas.microsoft.com/office/drawing/2014/main" id="{8B7DB073-3A3E-4982-860C-FE63807FFA6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3E3427C-FC2F-4F85-8D1C-8459D750F5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0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329773-AC99-40A1-9828-942622E0C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9532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9204F70-897C-499A-9236-1024908C3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2555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712E27F-3C3B-4A2E-955F-DBD4A81696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5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B6C70EC-2ADD-4215-BA49-3C69FD060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611" y="160271"/>
            <a:ext cx="2017199" cy="46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886C4E93-9FE2-4797-BA55-6CECDAD5DAA0}"/>
              </a:ext>
            </a:extLst>
          </p:cNvPr>
          <p:cNvSpPr/>
          <p:nvPr userDrawn="1"/>
        </p:nvSpPr>
        <p:spPr>
          <a:xfrm>
            <a:off x="0" y="6576291"/>
            <a:ext cx="12192000" cy="281709"/>
          </a:xfrm>
          <a:prstGeom prst="rect">
            <a:avLst/>
          </a:prstGeom>
          <a:solidFill>
            <a:srgbClr val="F997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3" rtlCol="0" anchor="ctr"/>
          <a:lstStyle/>
          <a:p>
            <a:pPr algn="ctr"/>
            <a:r>
              <a:rPr lang="it-IT" sz="1050" dirty="0"/>
              <a:t>				</a:t>
            </a:r>
            <a:r>
              <a:rPr lang="it-IT" sz="1050" dirty="0" err="1"/>
              <a:t>MoodleMoot</a:t>
            </a:r>
            <a:r>
              <a:rPr lang="it-IT" sz="1050" dirty="0"/>
              <a:t> Italia 2021 - Torino					</a:t>
            </a:r>
            <a:fld id="{822E4CDA-70C5-45F8-9085-C67F63BEFD35}" type="slidenum">
              <a:rPr lang="it-IT" sz="1050" smtClean="0"/>
              <a:pPr algn="ctr"/>
              <a:t>‹N›</a:t>
            </a:fld>
            <a:r>
              <a:rPr lang="it-IT" sz="1050" dirty="0"/>
              <a:t>	</a:t>
            </a:r>
            <a:endParaRPr lang="en-GB" sz="1050" dirty="0"/>
          </a:p>
        </p:txBody>
      </p:sp>
      <p:sp>
        <p:nvSpPr>
          <p:cNvPr id="11" name="Segnaposto contenuto 13">
            <a:extLst>
              <a:ext uri="{FF2B5EF4-FFF2-40B4-BE49-F238E27FC236}">
                <a16:creationId xmlns:a16="http://schemas.microsoft.com/office/drawing/2014/main" id="{591EB3AB-DF84-46C5-8B53-0F87D83D6F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6607810"/>
            <a:ext cx="3733800" cy="264480"/>
          </a:xfrm>
        </p:spPr>
        <p:txBody>
          <a:bodyPr>
            <a:noAutofit/>
          </a:bodyPr>
          <a:lstStyle>
            <a:lvl1pPr marL="0" indent="0">
              <a:buNone/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 lang="it-IT" sz="105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Nome Cognome</a:t>
            </a:r>
            <a:endParaRPr lang="en-GB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C873F33-D9D7-413A-B326-42F372399C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90" y="136525"/>
            <a:ext cx="114493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C900188-6183-4C82-8C20-BD726E779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C6135F-F9B1-4F39-B9A2-58C32E4C6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0C669B-5575-48B3-8726-2E921A4FF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83F31-A70A-4499-82CC-E11D5D08C7B7}" type="datetime1">
              <a:rPr lang="en-GB" smtClean="0"/>
              <a:t>04/12/2021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82803E-CC4A-449D-858A-2B71445AC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5E64BB-4A52-460C-B60A-5568F7140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CF699-F079-4B72-A234-101C9C4B3CB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63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697533-D79F-4676-B3C8-488972A3F2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Attività professionalizzanti del corso di laurea in Medicina e Chirurgia in </a:t>
            </a:r>
            <a:r>
              <a:rPr lang="it-IT" dirty="0" err="1"/>
              <a:t>Moodle</a:t>
            </a:r>
            <a:endParaRPr lang="en-GB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FE4637D-C7B3-4AFB-ACE4-92A8964F08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Marco Pagliotta</a:t>
            </a:r>
            <a:br>
              <a:rPr lang="it-IT" dirty="0"/>
            </a:br>
            <a:r>
              <a:rPr lang="it-IT" dirty="0"/>
              <a:t>Humanitas University</a:t>
            </a:r>
            <a:br>
              <a:rPr lang="it-IT" dirty="0"/>
            </a:br>
            <a:r>
              <a:rPr lang="it-IT" dirty="0"/>
              <a:t>marco.pagliotta@hunimed.eu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7328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Moodle – Built in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E7F3A627-5E80-4235-A155-D00201FD21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5ED6658-684D-415C-B96C-016FF7DFF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04" y="1776530"/>
            <a:ext cx="7637364" cy="144507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C63E008-66D2-40F0-9A82-DAC12895D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59" y="4067176"/>
            <a:ext cx="7420655" cy="223458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74164CB-A11E-4598-BDBA-51CBF6FB1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459" y="1965420"/>
            <a:ext cx="4230682" cy="420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14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Moodle – Portfolio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attività</a:t>
            </a:r>
            <a:endParaRPr lang="en-GB" dirty="0"/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E7F3A627-5E80-4235-A155-D00201FD21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DA2C079-ABE8-404D-BEF1-3EE3C0F3A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4285"/>
            <a:ext cx="6713458" cy="438086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A29589E-2148-4D4F-8207-DBA02508E234}"/>
              </a:ext>
            </a:extLst>
          </p:cNvPr>
          <p:cNvSpPr txBox="1"/>
          <p:nvPr/>
        </p:nvSpPr>
        <p:spPr>
          <a:xfrm>
            <a:off x="7935684" y="1894115"/>
            <a:ext cx="394062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6 </a:t>
            </a:r>
            <a:r>
              <a:rPr lang="it-IT" sz="2800" dirty="0" err="1"/>
              <a:t>portfoli</a:t>
            </a:r>
            <a:r>
              <a:rPr lang="it-IT" sz="2800" dirty="0"/>
              <a:t> per anno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3 </a:t>
            </a:r>
            <a:r>
              <a:rPr lang="it-IT" sz="2800" dirty="0" err="1"/>
              <a:t>portfoli</a:t>
            </a:r>
            <a:r>
              <a:rPr lang="it-IT" sz="2800" dirty="0"/>
              <a:t> per semestre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30 attività per portfolio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921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Moodle – </a:t>
            </a:r>
            <a:r>
              <a:rPr lang="en-GB" dirty="0" err="1"/>
              <a:t>Attività</a:t>
            </a:r>
            <a:r>
              <a:rPr lang="en-GB" dirty="0"/>
              <a:t> “</a:t>
            </a:r>
            <a:r>
              <a:rPr lang="en-GB" dirty="0" err="1"/>
              <a:t>Compito</a:t>
            </a:r>
            <a:r>
              <a:rPr lang="en-GB" dirty="0"/>
              <a:t>”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E7F3A627-5E80-4235-A155-D00201FD21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B88D072-4869-48EE-BFDC-949E8F840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8" y="1998413"/>
            <a:ext cx="7424056" cy="391710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9752C0E-2D0A-4B66-AAF9-0CC889612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546" y="2141368"/>
            <a:ext cx="2547254" cy="363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86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Pannello</a:t>
            </a:r>
            <a:r>
              <a:rPr lang="en-GB" dirty="0"/>
              <a:t> </a:t>
            </a:r>
            <a:r>
              <a:rPr lang="en-GB" dirty="0" err="1"/>
              <a:t>Presenze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8413"/>
            <a:ext cx="10515600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Immagine 1">
            <a:extLst>
              <a:ext uri="{FF2B5EF4-FFF2-40B4-BE49-F238E27FC236}">
                <a16:creationId xmlns:a16="http://schemas.microsoft.com/office/drawing/2014/main" id="{AFCD574B-20BF-414A-8D4C-DFE3B76F0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349"/>
            <a:ext cx="9993086" cy="433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354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Pannello</a:t>
            </a:r>
            <a:r>
              <a:rPr lang="en-GB" dirty="0"/>
              <a:t> </a:t>
            </a:r>
            <a:r>
              <a:rPr lang="en-GB" dirty="0" err="1"/>
              <a:t>Valutazioni</a:t>
            </a:r>
            <a:r>
              <a:rPr lang="en-GB" dirty="0"/>
              <a:t> (1 di 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6" name="Immagine 1">
            <a:extLst>
              <a:ext uri="{FF2B5EF4-FFF2-40B4-BE49-F238E27FC236}">
                <a16:creationId xmlns:a16="http://schemas.microsoft.com/office/drawing/2014/main" id="{19208559-91D5-4A35-996A-E72F8457D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350"/>
            <a:ext cx="8904515" cy="445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812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Pannello</a:t>
            </a:r>
            <a:r>
              <a:rPr lang="en-GB" dirty="0"/>
              <a:t> </a:t>
            </a:r>
            <a:r>
              <a:rPr lang="en-GB" dirty="0" err="1"/>
              <a:t>Valutazioni</a:t>
            </a:r>
            <a:r>
              <a:rPr lang="en-GB" dirty="0"/>
              <a:t> (2 di 2)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Immagine 1">
            <a:extLst>
              <a:ext uri="{FF2B5EF4-FFF2-40B4-BE49-F238E27FC236}">
                <a16:creationId xmlns:a16="http://schemas.microsoft.com/office/drawing/2014/main" id="{FFE90AF9-861D-4A9E-87CB-593F7C7A6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9" y="2133350"/>
            <a:ext cx="7034893" cy="427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334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Scheda</a:t>
            </a:r>
            <a:r>
              <a:rPr lang="en-GB" dirty="0"/>
              <a:t> di </a:t>
            </a:r>
            <a:r>
              <a:rPr lang="en-GB" dirty="0" err="1"/>
              <a:t>valutazione</a:t>
            </a:r>
            <a:r>
              <a:rPr lang="en-GB" dirty="0"/>
              <a:t> (1 di 3)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Immagine 1">
            <a:extLst>
              <a:ext uri="{FF2B5EF4-FFF2-40B4-BE49-F238E27FC236}">
                <a16:creationId xmlns:a16="http://schemas.microsoft.com/office/drawing/2014/main" id="{9C4FF836-DB9E-4707-BC31-2FE128F44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82432"/>
            <a:ext cx="9590314" cy="440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397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Scheda</a:t>
            </a:r>
            <a:r>
              <a:rPr lang="en-GB" dirty="0"/>
              <a:t> di </a:t>
            </a:r>
            <a:r>
              <a:rPr lang="en-GB" dirty="0" err="1"/>
              <a:t>valutazione</a:t>
            </a:r>
            <a:r>
              <a:rPr lang="en-GB" dirty="0"/>
              <a:t> (2 di 3)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F0BFF85-5EBA-4914-81CA-87DD5A36B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6" y="1771771"/>
            <a:ext cx="5932714" cy="441337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6DE710C-4EAF-4503-9314-500DDF03D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059" y="2484687"/>
            <a:ext cx="5932714" cy="37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7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Scheda</a:t>
            </a:r>
            <a:r>
              <a:rPr lang="en-GB" dirty="0"/>
              <a:t> di </a:t>
            </a:r>
            <a:r>
              <a:rPr lang="en-GB" dirty="0" err="1"/>
              <a:t>valutazione</a:t>
            </a:r>
            <a:r>
              <a:rPr lang="en-GB" dirty="0"/>
              <a:t> (3 di 3)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F0BFF85-5EBA-4914-81CA-87DD5A36B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2" y="1889593"/>
            <a:ext cx="7913914" cy="441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92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69488B5-EF4A-4AA2-BEBA-22FE500D5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Pannello</a:t>
            </a:r>
            <a:r>
              <a:rPr lang="en-GB" dirty="0"/>
              <a:t> Segreteria – </a:t>
            </a:r>
            <a:r>
              <a:rPr lang="en-GB" dirty="0" err="1"/>
              <a:t>Processo</a:t>
            </a:r>
            <a:endParaRPr lang="it-IT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8DEC241E-CA0E-47C1-8029-FDC3CEE3668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A7C30-5788-BC49-B0E3-6A17C1916F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34600" y="6510338"/>
            <a:ext cx="2057400" cy="365125"/>
          </a:xfrm>
        </p:spPr>
        <p:txBody>
          <a:bodyPr/>
          <a:lstStyle/>
          <a:p>
            <a:fld id="{41AAA009-13C6-3446-AD99-9F4FB662872E}" type="slidenum">
              <a:rPr lang="en-IT" smtClean="0">
                <a:solidFill>
                  <a:schemeClr val="bg1"/>
                </a:solidFill>
              </a:rPr>
              <a:t>19</a:t>
            </a:fld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F7B1E9C8-0230-4F69-8836-EE0C1F871230}"/>
              </a:ext>
            </a:extLst>
          </p:cNvPr>
          <p:cNvSpPr/>
          <p:nvPr/>
        </p:nvSpPr>
        <p:spPr>
          <a:xfrm>
            <a:off x="1596293" y="4259806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Creazione attività </a:t>
            </a:r>
            <a:r>
              <a:rPr lang="it-IT" dirty="0" err="1"/>
              <a:t>assignment</a:t>
            </a:r>
            <a:r>
              <a:rPr lang="it-IT" dirty="0"/>
              <a:t> con studenti e tutor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FE6FAF36-5CD3-4A61-98E1-73EF79133C7C}"/>
              </a:ext>
            </a:extLst>
          </p:cNvPr>
          <p:cNvSpPr/>
          <p:nvPr/>
        </p:nvSpPr>
        <p:spPr>
          <a:xfrm>
            <a:off x="5044799" y="2378366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Creazione regole d’assenza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75F3E8E4-EA54-4B1C-A62B-372DA87E0A24}"/>
              </a:ext>
            </a:extLst>
          </p:cNvPr>
          <p:cNvSpPr/>
          <p:nvPr/>
        </p:nvSpPr>
        <p:spPr>
          <a:xfrm>
            <a:off x="4988140" y="4306058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Assegnazione di una scheda di valutazione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A9F43BDB-040D-42CD-8A4D-580C6E68FAC6}"/>
              </a:ext>
            </a:extLst>
          </p:cNvPr>
          <p:cNvSpPr/>
          <p:nvPr/>
        </p:nvSpPr>
        <p:spPr>
          <a:xfrm>
            <a:off x="7858306" y="2392955"/>
            <a:ext cx="170396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Creazione delle schede di valutazione</a:t>
            </a:r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7CE85697-C688-4636-BAF7-35310FB5F501}"/>
              </a:ext>
            </a:extLst>
          </p:cNvPr>
          <p:cNvSpPr/>
          <p:nvPr/>
        </p:nvSpPr>
        <p:spPr>
          <a:xfrm>
            <a:off x="7119958" y="45209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>
            <a:extLst>
              <a:ext uri="{FF2B5EF4-FFF2-40B4-BE49-F238E27FC236}">
                <a16:creationId xmlns:a16="http://schemas.microsoft.com/office/drawing/2014/main" id="{45696C95-6F84-45B0-AC14-51C36A7295C4}"/>
              </a:ext>
            </a:extLst>
          </p:cNvPr>
          <p:cNvSpPr/>
          <p:nvPr/>
        </p:nvSpPr>
        <p:spPr>
          <a:xfrm>
            <a:off x="3782914" y="45022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65930B9A-07BF-43C5-BF6A-855EE37A2CAC}"/>
              </a:ext>
            </a:extLst>
          </p:cNvPr>
          <p:cNvSpPr/>
          <p:nvPr/>
        </p:nvSpPr>
        <p:spPr>
          <a:xfrm rot="8776746">
            <a:off x="7982098" y="54296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922FE8A6-B3A8-40B1-8C27-79E92D09C81D}"/>
              </a:ext>
            </a:extLst>
          </p:cNvPr>
          <p:cNvSpPr/>
          <p:nvPr/>
        </p:nvSpPr>
        <p:spPr>
          <a:xfrm>
            <a:off x="2231293" y="2416336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Creazione regole di valutazione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046DFE1D-7E04-4741-B247-E7D0AAFD44F1}"/>
              </a:ext>
            </a:extLst>
          </p:cNvPr>
          <p:cNvGrpSpPr/>
          <p:nvPr/>
        </p:nvGrpSpPr>
        <p:grpSpPr>
          <a:xfrm>
            <a:off x="1759417" y="3435813"/>
            <a:ext cx="8235484" cy="458770"/>
            <a:chOff x="0" y="0"/>
            <a:chExt cx="8495931" cy="827434"/>
          </a:xfrm>
        </p:grpSpPr>
        <p:sp>
          <p:nvSpPr>
            <p:cNvPr id="26" name="Rettangolo con angoli arrotondati 25">
              <a:extLst>
                <a:ext uri="{FF2B5EF4-FFF2-40B4-BE49-F238E27FC236}">
                  <a16:creationId xmlns:a16="http://schemas.microsoft.com/office/drawing/2014/main" id="{AF8E70AD-1F39-4321-925D-22586A89E20D}"/>
                </a:ext>
              </a:extLst>
            </p:cNvPr>
            <p:cNvSpPr/>
            <p:nvPr/>
          </p:nvSpPr>
          <p:spPr>
            <a:xfrm>
              <a:off x="0" y="0"/>
              <a:ext cx="8495931" cy="82743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E5C63286-4CD6-429A-AF44-690EAFFCDDA3}"/>
                </a:ext>
              </a:extLst>
            </p:cNvPr>
            <p:cNvSpPr txBox="1"/>
            <p:nvPr/>
          </p:nvSpPr>
          <p:spPr>
            <a:xfrm>
              <a:off x="40392" y="40392"/>
              <a:ext cx="8415147" cy="746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t-IT" sz="2800" dirty="0"/>
            </a:p>
          </p:txBody>
        </p:sp>
      </p:grpSp>
      <p:sp>
        <p:nvSpPr>
          <p:cNvPr id="29" name="Rettangolo con angoli arrotondati 28">
            <a:extLst>
              <a:ext uri="{FF2B5EF4-FFF2-40B4-BE49-F238E27FC236}">
                <a16:creationId xmlns:a16="http://schemas.microsoft.com/office/drawing/2014/main" id="{D203C6CF-356A-43FC-B641-DE00B167AC9B}"/>
              </a:ext>
            </a:extLst>
          </p:cNvPr>
          <p:cNvSpPr/>
          <p:nvPr/>
        </p:nvSpPr>
        <p:spPr>
          <a:xfrm>
            <a:off x="8117713" y="4274353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Creazione gruppi di studenti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FDC8475B-E9BD-4147-8A14-0F7517735DFE}"/>
              </a:ext>
            </a:extLst>
          </p:cNvPr>
          <p:cNvSpPr/>
          <p:nvPr/>
        </p:nvSpPr>
        <p:spPr>
          <a:xfrm>
            <a:off x="6118203" y="5420741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Creazione giornate con studenti e tutor</a:t>
            </a:r>
          </a:p>
        </p:txBody>
      </p:sp>
    </p:spTree>
    <p:extLst>
      <p:ext uri="{BB962C8B-B14F-4D97-AF65-F5344CB8AC3E}">
        <p14:creationId xmlns:p14="http://schemas.microsoft.com/office/powerpoint/2010/main" val="1451416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6" y="2250848"/>
            <a:ext cx="10504714" cy="4233839"/>
          </a:xfrm>
        </p:spPr>
        <p:txBody>
          <a:bodyPr/>
          <a:lstStyle/>
          <a:p>
            <a:r>
              <a:rPr lang="en-GB" dirty="0"/>
              <a:t>Ateneo </a:t>
            </a:r>
            <a:r>
              <a:rPr lang="en-GB" dirty="0" err="1"/>
              <a:t>privato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nasce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2014</a:t>
            </a:r>
          </a:p>
          <a:p>
            <a:r>
              <a:rPr lang="en-GB" dirty="0" err="1"/>
              <a:t>Oltre</a:t>
            </a:r>
            <a:r>
              <a:rPr lang="en-GB" dirty="0"/>
              <a:t> 1000 </a:t>
            </a:r>
            <a:r>
              <a:rPr lang="en-GB" dirty="0" err="1"/>
              <a:t>studenti</a:t>
            </a:r>
            <a:r>
              <a:rPr lang="en-GB" dirty="0"/>
              <a:t> di cui </a:t>
            </a:r>
            <a:r>
              <a:rPr lang="en-GB" dirty="0" err="1"/>
              <a:t>oltre</a:t>
            </a:r>
            <a:r>
              <a:rPr lang="en-GB" dirty="0"/>
              <a:t> il 50% </a:t>
            </a:r>
            <a:r>
              <a:rPr lang="en-GB" dirty="0" err="1"/>
              <a:t>stranieri</a:t>
            </a:r>
            <a:endParaRPr lang="en-GB" dirty="0"/>
          </a:p>
          <a:p>
            <a:r>
              <a:rPr lang="en-GB" dirty="0" err="1"/>
              <a:t>Oltre</a:t>
            </a:r>
            <a:r>
              <a:rPr lang="en-GB" dirty="0"/>
              <a:t> 200 </a:t>
            </a:r>
            <a:r>
              <a:rPr lang="en-GB" dirty="0" err="1"/>
              <a:t>docenti</a:t>
            </a:r>
            <a:r>
              <a:rPr lang="en-GB" dirty="0"/>
              <a:t> “open faculty”</a:t>
            </a:r>
          </a:p>
          <a:p>
            <a:r>
              <a:rPr lang="en-GB" dirty="0" err="1"/>
              <a:t>Dipartimento</a:t>
            </a:r>
            <a:r>
              <a:rPr lang="en-GB" dirty="0"/>
              <a:t> di </a:t>
            </a:r>
            <a:r>
              <a:rPr lang="en-GB" dirty="0" err="1"/>
              <a:t>Medicina</a:t>
            </a:r>
            <a:r>
              <a:rPr lang="en-GB" dirty="0"/>
              <a:t> </a:t>
            </a:r>
          </a:p>
          <a:p>
            <a:r>
              <a:rPr lang="en-GB" dirty="0" err="1"/>
              <a:t>Facoltà</a:t>
            </a:r>
            <a:r>
              <a:rPr lang="en-GB" dirty="0"/>
              <a:t> di </a:t>
            </a:r>
            <a:r>
              <a:rPr lang="en-GB" dirty="0" err="1"/>
              <a:t>Medicina</a:t>
            </a:r>
            <a:r>
              <a:rPr lang="en-GB" dirty="0"/>
              <a:t> e </a:t>
            </a:r>
            <a:r>
              <a:rPr lang="en-GB" dirty="0" err="1"/>
              <a:t>chirurgia</a:t>
            </a:r>
            <a:r>
              <a:rPr lang="en-GB" dirty="0"/>
              <a:t>, </a:t>
            </a:r>
            <a:r>
              <a:rPr lang="en-GB" dirty="0" err="1"/>
              <a:t>scienze</a:t>
            </a:r>
            <a:r>
              <a:rPr lang="en-GB" dirty="0"/>
              <a:t> </a:t>
            </a:r>
            <a:r>
              <a:rPr lang="en-GB" dirty="0" err="1"/>
              <a:t>Infermieristiche</a:t>
            </a:r>
            <a:r>
              <a:rPr lang="en-GB" dirty="0"/>
              <a:t>, </a:t>
            </a:r>
            <a:r>
              <a:rPr lang="en-GB" dirty="0" err="1"/>
              <a:t>Fisioterapia</a:t>
            </a:r>
            <a:r>
              <a:rPr lang="en-GB" dirty="0"/>
              <a:t>, </a:t>
            </a:r>
            <a:r>
              <a:rPr lang="en-GB" dirty="0" err="1"/>
              <a:t>MedTec</a:t>
            </a:r>
            <a:r>
              <a:rPr lang="en-GB" dirty="0"/>
              <a:t>, </a:t>
            </a:r>
            <a:r>
              <a:rPr lang="en-GB" dirty="0" err="1"/>
              <a:t>scuole</a:t>
            </a:r>
            <a:r>
              <a:rPr lang="en-GB" dirty="0"/>
              <a:t> di </a:t>
            </a:r>
            <a:r>
              <a:rPr lang="en-GB" dirty="0" err="1"/>
              <a:t>specializzazione</a:t>
            </a:r>
            <a:r>
              <a:rPr lang="en-GB" dirty="0"/>
              <a:t> medica e master</a:t>
            </a:r>
          </a:p>
          <a:p>
            <a:r>
              <a:rPr lang="en-GB" dirty="0"/>
              <a:t>3 </a:t>
            </a:r>
            <a:r>
              <a:rPr lang="en-GB" dirty="0" err="1"/>
              <a:t>Ospedali</a:t>
            </a:r>
            <a:r>
              <a:rPr lang="en-GB" dirty="0"/>
              <a:t> (</a:t>
            </a:r>
            <a:r>
              <a:rPr lang="en-GB" dirty="0" err="1"/>
              <a:t>Rozzano</a:t>
            </a:r>
            <a:r>
              <a:rPr lang="en-GB" dirty="0"/>
              <a:t>, </a:t>
            </a:r>
            <a:r>
              <a:rPr lang="en-GB" dirty="0" err="1"/>
              <a:t>Castellanza</a:t>
            </a:r>
            <a:r>
              <a:rPr lang="en-GB" dirty="0"/>
              <a:t>, Bergamo) </a:t>
            </a:r>
            <a:r>
              <a:rPr lang="en-GB" dirty="0" err="1"/>
              <a:t>coinvolti</a:t>
            </a:r>
            <a:r>
              <a:rPr lang="en-GB" dirty="0"/>
              <a:t> con </a:t>
            </a:r>
            <a:r>
              <a:rPr lang="en-GB" dirty="0" err="1"/>
              <a:t>l’ateneo</a:t>
            </a:r>
            <a:endParaRPr lang="en-GB" dirty="0"/>
          </a:p>
          <a:p>
            <a:r>
              <a:rPr lang="en-GB" dirty="0"/>
              <a:t>Corso di </a:t>
            </a:r>
            <a:r>
              <a:rPr lang="en-GB" dirty="0" err="1"/>
              <a:t>medicina</a:t>
            </a:r>
            <a:r>
              <a:rPr lang="en-GB" dirty="0"/>
              <a:t> in lingua inglese</a:t>
            </a:r>
          </a:p>
          <a:p>
            <a:endParaRPr lang="en-GB" dirty="0"/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7322FF2A-965A-48F8-A3F1-FD626C733E3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2084" y="925286"/>
            <a:ext cx="5965031" cy="1325563"/>
          </a:xfrm>
        </p:spPr>
      </p:pic>
    </p:spTree>
    <p:extLst>
      <p:ext uri="{BB962C8B-B14F-4D97-AF65-F5344CB8AC3E}">
        <p14:creationId xmlns:p14="http://schemas.microsoft.com/office/powerpoint/2010/main" val="439321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Pannello</a:t>
            </a:r>
            <a:r>
              <a:rPr lang="en-GB" dirty="0"/>
              <a:t> Segreteria – </a:t>
            </a:r>
            <a:r>
              <a:rPr lang="en-GB" dirty="0" err="1"/>
              <a:t>Gestione</a:t>
            </a:r>
            <a:r>
              <a:rPr lang="en-GB" dirty="0"/>
              <a:t> </a:t>
            </a:r>
            <a:r>
              <a:rPr lang="en-GB" dirty="0" err="1"/>
              <a:t>valutazioni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Regole</a:t>
            </a:r>
            <a:r>
              <a:rPr lang="en-GB" dirty="0"/>
              <a:t> di </a:t>
            </a:r>
            <a:r>
              <a:rPr lang="en-GB" dirty="0" err="1"/>
              <a:t>assenza</a:t>
            </a:r>
            <a:endParaRPr lang="en-GB" dirty="0"/>
          </a:p>
          <a:p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Regole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valutazione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Scheda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valutazione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Immagine 1">
            <a:extLst>
              <a:ext uri="{FF2B5EF4-FFF2-40B4-BE49-F238E27FC236}">
                <a16:creationId xmlns:a16="http://schemas.microsoft.com/office/drawing/2014/main" id="{002713E6-B914-41A0-87B4-DB74CB08A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225" y="2475820"/>
            <a:ext cx="7114804" cy="326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992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Pannello</a:t>
            </a:r>
            <a:r>
              <a:rPr lang="en-GB" dirty="0"/>
              <a:t> Segreteria – </a:t>
            </a:r>
            <a:r>
              <a:rPr lang="en-GB" dirty="0" err="1"/>
              <a:t>Gestione</a:t>
            </a:r>
            <a:r>
              <a:rPr lang="en-GB" dirty="0"/>
              <a:t> </a:t>
            </a:r>
            <a:r>
              <a:rPr lang="en-GB" dirty="0" err="1"/>
              <a:t>valutazioni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Regole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assenza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err="1"/>
              <a:t>Regole</a:t>
            </a:r>
            <a:r>
              <a:rPr lang="en-GB" dirty="0"/>
              <a:t> di </a:t>
            </a:r>
            <a:r>
              <a:rPr lang="en-GB" dirty="0" err="1"/>
              <a:t>valutazione</a:t>
            </a:r>
            <a:endParaRPr lang="en-GB" dirty="0"/>
          </a:p>
          <a:p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Scheda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valutazione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Immagine 1">
            <a:extLst>
              <a:ext uri="{FF2B5EF4-FFF2-40B4-BE49-F238E27FC236}">
                <a16:creationId xmlns:a16="http://schemas.microsoft.com/office/drawing/2014/main" id="{9FDBF577-42AE-4A5C-B043-A3B898C24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716" y="2415369"/>
            <a:ext cx="7457463" cy="378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B044B964-7CE6-4519-A58C-4C26943F1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676883"/>
              </p:ext>
            </p:extLst>
          </p:nvPr>
        </p:nvGraphicFramePr>
        <p:xfrm>
          <a:off x="352821" y="4212798"/>
          <a:ext cx="3704492" cy="1972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2246">
                  <a:extLst>
                    <a:ext uri="{9D8B030D-6E8A-4147-A177-3AD203B41FA5}">
                      <a16:colId xmlns:a16="http://schemas.microsoft.com/office/drawing/2014/main" val="2638560268"/>
                    </a:ext>
                  </a:extLst>
                </a:gridCol>
                <a:gridCol w="1852246">
                  <a:extLst>
                    <a:ext uri="{9D8B030D-6E8A-4147-A177-3AD203B41FA5}">
                      <a16:colId xmlns:a16="http://schemas.microsoft.com/office/drawing/2014/main" val="2863511350"/>
                    </a:ext>
                  </a:extLst>
                </a:gridCol>
              </a:tblGrid>
              <a:tr h="246544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dirty="0">
                          <a:effectLst/>
                        </a:rPr>
                        <a:t>Portfolio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607186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Average Grade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Final vote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306440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dirty="0">
                          <a:effectLst/>
                        </a:rPr>
                        <a:t>2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0,87 - 1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0105785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0,66 – 0,86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3633625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0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0,46 – 0,65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042939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dirty="0">
                          <a:effectLst/>
                        </a:rPr>
                        <a:t>-1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0,25 – 0,45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6062557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-2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0 – 0,24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2762983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5032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2627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Pannello</a:t>
            </a:r>
            <a:r>
              <a:rPr lang="en-GB" dirty="0"/>
              <a:t> Segreteria – </a:t>
            </a:r>
            <a:r>
              <a:rPr lang="en-GB" dirty="0" err="1"/>
              <a:t>Gestione</a:t>
            </a:r>
            <a:r>
              <a:rPr lang="en-GB" dirty="0"/>
              <a:t> </a:t>
            </a:r>
            <a:r>
              <a:rPr lang="en-GB" dirty="0" err="1"/>
              <a:t>valutazioni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Regole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assenza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Regole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 di </a:t>
            </a:r>
            <a:r>
              <a:rPr lang="en-GB" dirty="0" err="1">
                <a:solidFill>
                  <a:schemeClr val="bg1">
                    <a:lumMod val="75000"/>
                  </a:schemeClr>
                </a:solidFill>
              </a:rPr>
              <a:t>valutazione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GB" dirty="0" err="1"/>
              <a:t>Scheda</a:t>
            </a:r>
            <a:r>
              <a:rPr lang="en-GB" dirty="0"/>
              <a:t> di </a:t>
            </a:r>
            <a:r>
              <a:rPr lang="en-GB" dirty="0" err="1"/>
              <a:t>valutazione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291" name="Immagine 1">
            <a:extLst>
              <a:ext uri="{FF2B5EF4-FFF2-40B4-BE49-F238E27FC236}">
                <a16:creationId xmlns:a16="http://schemas.microsoft.com/office/drawing/2014/main" id="{3A5EF92F-2F99-4CA8-8E57-3241CA312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20" y="2133350"/>
            <a:ext cx="6897734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13F04CD-AD88-42EE-8E0F-BD13DA768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923" y="4545771"/>
            <a:ext cx="10031756" cy="179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35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Pannello</a:t>
            </a:r>
            <a:r>
              <a:rPr lang="en-GB" dirty="0"/>
              <a:t> Segreteria - </a:t>
            </a:r>
            <a:r>
              <a:rPr lang="en-GB" dirty="0" err="1"/>
              <a:t>Gruppi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1" name="Immagine 1">
            <a:extLst>
              <a:ext uri="{FF2B5EF4-FFF2-40B4-BE49-F238E27FC236}">
                <a16:creationId xmlns:a16="http://schemas.microsoft.com/office/drawing/2014/main" id="{4DF7C490-D170-4127-BA71-EBB2AC19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2" y="1998413"/>
            <a:ext cx="8403772" cy="453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062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Pannello</a:t>
            </a:r>
            <a:r>
              <a:rPr lang="en-GB" dirty="0"/>
              <a:t> Segreteria – </a:t>
            </a:r>
            <a:r>
              <a:rPr lang="en-GB" dirty="0" err="1"/>
              <a:t>Pianificazione</a:t>
            </a:r>
            <a:r>
              <a:rPr lang="en-GB" dirty="0"/>
              <a:t> </a:t>
            </a:r>
            <a:r>
              <a:rPr lang="en-GB" dirty="0" err="1"/>
              <a:t>attività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Immagine 1">
            <a:extLst>
              <a:ext uri="{FF2B5EF4-FFF2-40B4-BE49-F238E27FC236}">
                <a16:creationId xmlns:a16="http://schemas.microsoft.com/office/drawing/2014/main" id="{8AF84F4D-8D00-4385-A5D7-1C394AD64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9" y="2133350"/>
            <a:ext cx="6936921" cy="4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805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Pannello</a:t>
            </a:r>
            <a:r>
              <a:rPr lang="en-GB" dirty="0"/>
              <a:t> Segreteria - Home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2628" y="2133350"/>
            <a:ext cx="2841171" cy="4351338"/>
          </a:xfrm>
        </p:spPr>
        <p:txBody>
          <a:bodyPr/>
          <a:lstStyle/>
          <a:p>
            <a:r>
              <a:rPr lang="en-GB" dirty="0" err="1"/>
              <a:t>Gestione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giustifiche</a:t>
            </a:r>
            <a:endParaRPr lang="en-GB" dirty="0"/>
          </a:p>
          <a:p>
            <a:r>
              <a:rPr lang="en-GB" dirty="0" err="1"/>
              <a:t>Controlli</a:t>
            </a:r>
            <a:r>
              <a:rPr lang="en-GB" dirty="0"/>
              <a:t> di fine </a:t>
            </a:r>
            <a:r>
              <a:rPr lang="en-GB" dirty="0" err="1"/>
              <a:t>semestre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Immagine 1">
            <a:extLst>
              <a:ext uri="{FF2B5EF4-FFF2-40B4-BE49-F238E27FC236}">
                <a16:creationId xmlns:a16="http://schemas.microsoft.com/office/drawing/2014/main" id="{FDBD08AA-23B9-4D32-A214-E5472E69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2241"/>
            <a:ext cx="7369402" cy="434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787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 </a:t>
            </a:r>
            <a:r>
              <a:rPr lang="en-GB" dirty="0" err="1"/>
              <a:t>OverAll</a:t>
            </a:r>
            <a:r>
              <a:rPr lang="en-GB" dirty="0"/>
              <a:t> (1 di 2)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Immagine 1">
            <a:extLst>
              <a:ext uri="{FF2B5EF4-FFF2-40B4-BE49-F238E27FC236}">
                <a16:creationId xmlns:a16="http://schemas.microsoft.com/office/drawing/2014/main" id="{20C2E232-8767-417F-AEFA-BE2F423F3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350"/>
            <a:ext cx="9008157" cy="377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31F0556D-C157-4640-A3E5-40C8144BC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3600"/>
            <a:ext cx="1905000" cy="4351338"/>
          </a:xfrm>
        </p:spPr>
        <p:txBody>
          <a:bodyPr/>
          <a:lstStyle/>
          <a:p>
            <a:r>
              <a:rPr lang="en-GB" dirty="0" err="1"/>
              <a:t>Coorte</a:t>
            </a:r>
            <a:endParaRPr lang="en-GB" dirty="0"/>
          </a:p>
          <a:p>
            <a:r>
              <a:rPr lang="en-GB" dirty="0"/>
              <a:t>A.A.</a:t>
            </a:r>
          </a:p>
          <a:p>
            <a:r>
              <a:rPr lang="en-GB" dirty="0" err="1"/>
              <a:t>Semestre</a:t>
            </a:r>
            <a:endParaRPr lang="en-GB" dirty="0"/>
          </a:p>
          <a:p>
            <a:r>
              <a:rPr lang="en-GB" dirty="0"/>
              <a:t>Tipo di </a:t>
            </a:r>
            <a:r>
              <a:rPr lang="en-GB" dirty="0" err="1"/>
              <a:t>corso</a:t>
            </a:r>
            <a:endParaRPr lang="en-GB" dirty="0"/>
          </a:p>
          <a:p>
            <a:r>
              <a:rPr lang="en-GB" dirty="0" err="1"/>
              <a:t>Utente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82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 </a:t>
            </a:r>
            <a:r>
              <a:rPr lang="en-GB" dirty="0" err="1"/>
              <a:t>OverAll</a:t>
            </a:r>
            <a:r>
              <a:rPr lang="en-GB" dirty="0"/>
              <a:t> (2 di 2)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5E1B003-1199-485A-A7B7-A649B31EE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1" y="1820746"/>
            <a:ext cx="10668001" cy="436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92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Plug-in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2E992A70-E172-4AB4-8C23-18E56AA81C5B}"/>
              </a:ext>
            </a:extLst>
          </p:cNvPr>
          <p:cNvSpPr/>
          <p:nvPr/>
        </p:nvSpPr>
        <p:spPr>
          <a:xfrm>
            <a:off x="8457922" y="3298372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Pannello</a:t>
            </a:r>
          </a:p>
          <a:p>
            <a:pPr algn="ctr"/>
            <a:r>
              <a:rPr lang="it-IT" dirty="0"/>
              <a:t>Docenti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075E5816-7C54-4210-BC79-7A15766C019E}"/>
              </a:ext>
            </a:extLst>
          </p:cNvPr>
          <p:cNvSpPr/>
          <p:nvPr/>
        </p:nvSpPr>
        <p:spPr>
          <a:xfrm>
            <a:off x="8457922" y="4859588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Pannello Segreteria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FA6ADC9F-37DE-4773-A857-3FAFE830F46F}"/>
              </a:ext>
            </a:extLst>
          </p:cNvPr>
          <p:cNvSpPr/>
          <p:nvPr/>
        </p:nvSpPr>
        <p:spPr>
          <a:xfrm>
            <a:off x="1790561" y="4859588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Pannello Giustifiche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3ADC647C-D840-40B1-9FC6-F95C419D165D}"/>
              </a:ext>
            </a:extLst>
          </p:cNvPr>
          <p:cNvSpPr/>
          <p:nvPr/>
        </p:nvSpPr>
        <p:spPr>
          <a:xfrm>
            <a:off x="1790561" y="3253608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Report </a:t>
            </a:r>
          </a:p>
          <a:p>
            <a:pPr algn="ctr"/>
            <a:r>
              <a:rPr lang="it-IT" dirty="0" err="1"/>
              <a:t>OVerAll</a:t>
            </a:r>
            <a:endParaRPr lang="it-IT" dirty="0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B8F9059E-70E1-4D6D-ABEF-AD607BD7C83C}"/>
              </a:ext>
            </a:extLst>
          </p:cNvPr>
          <p:cNvSpPr/>
          <p:nvPr/>
        </p:nvSpPr>
        <p:spPr>
          <a:xfrm>
            <a:off x="5154386" y="4068731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Shared</a:t>
            </a:r>
            <a:r>
              <a:rPr lang="it-IT" dirty="0"/>
              <a:t> Library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4792B12E-8455-4A66-846C-3064B9EF2551}"/>
              </a:ext>
            </a:extLst>
          </p:cNvPr>
          <p:cNvSpPr/>
          <p:nvPr/>
        </p:nvSpPr>
        <p:spPr>
          <a:xfrm>
            <a:off x="1910442" y="1775593"/>
            <a:ext cx="845247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Core  </a:t>
            </a:r>
            <a:r>
              <a:rPr lang="it-IT" dirty="0" err="1"/>
              <a:t>Moodle</a:t>
            </a:r>
            <a:r>
              <a:rPr lang="it-IT" dirty="0"/>
              <a:t> API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F62CAE42-B57C-4EAB-944A-DB33C796B961}"/>
              </a:ext>
            </a:extLst>
          </p:cNvPr>
          <p:cNvSpPr/>
          <p:nvPr/>
        </p:nvSpPr>
        <p:spPr>
          <a:xfrm rot="2303602">
            <a:off x="3905625" y="35132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8187AC78-E98C-4B7C-BD56-45C49C6E92D6}"/>
              </a:ext>
            </a:extLst>
          </p:cNvPr>
          <p:cNvSpPr/>
          <p:nvPr/>
        </p:nvSpPr>
        <p:spPr>
          <a:xfrm rot="19980198">
            <a:off x="3965914" y="49831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23C1C670-E2BF-4EDD-97E3-6A63F3C5361B}"/>
              </a:ext>
            </a:extLst>
          </p:cNvPr>
          <p:cNvSpPr/>
          <p:nvPr/>
        </p:nvSpPr>
        <p:spPr>
          <a:xfrm rot="12361348">
            <a:off x="7278588" y="485958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>
            <a:extLst>
              <a:ext uri="{FF2B5EF4-FFF2-40B4-BE49-F238E27FC236}">
                <a16:creationId xmlns:a16="http://schemas.microsoft.com/office/drawing/2014/main" id="{B8472750-478F-4E2F-AEF6-FD67ECD13DE9}"/>
              </a:ext>
            </a:extLst>
          </p:cNvPr>
          <p:cNvSpPr/>
          <p:nvPr/>
        </p:nvSpPr>
        <p:spPr>
          <a:xfrm rot="8941686">
            <a:off x="7339972" y="36833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1A51FE6E-5BCC-46E3-B80D-77D98DAFCF3F}"/>
              </a:ext>
            </a:extLst>
          </p:cNvPr>
          <p:cNvSpPr/>
          <p:nvPr/>
        </p:nvSpPr>
        <p:spPr>
          <a:xfrm rot="16200000">
            <a:off x="5591213" y="30112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998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Sviluppi</a:t>
            </a:r>
            <a:r>
              <a:rPr lang="en-GB" dirty="0"/>
              <a:t> </a:t>
            </a:r>
            <a:r>
              <a:rPr lang="en-GB" dirty="0" err="1"/>
              <a:t>futuri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Corso di </a:t>
            </a:r>
            <a:r>
              <a:rPr lang="en-GB" dirty="0" err="1"/>
              <a:t>Laurea</a:t>
            </a:r>
            <a:r>
              <a:rPr lang="en-GB" dirty="0"/>
              <a:t> in </a:t>
            </a:r>
            <a:r>
              <a:rPr lang="en-GB" dirty="0" err="1"/>
              <a:t>MedTec</a:t>
            </a:r>
            <a:endParaRPr lang="en-GB" dirty="0"/>
          </a:p>
          <a:p>
            <a:r>
              <a:rPr lang="en-GB" dirty="0" err="1"/>
              <a:t>Digitalizzare</a:t>
            </a:r>
            <a:r>
              <a:rPr lang="en-GB" dirty="0"/>
              <a:t> la </a:t>
            </a:r>
            <a:r>
              <a:rPr lang="en-GB" dirty="0" err="1"/>
              <a:t>fase</a:t>
            </a:r>
            <a:r>
              <a:rPr lang="en-GB" dirty="0"/>
              <a:t> di </a:t>
            </a:r>
            <a:r>
              <a:rPr lang="en-GB" dirty="0" err="1"/>
              <a:t>Pianificazione</a:t>
            </a:r>
            <a:endParaRPr lang="en-GB" dirty="0"/>
          </a:p>
          <a:p>
            <a:r>
              <a:rPr lang="en-GB" dirty="0" err="1"/>
              <a:t>Integrare</a:t>
            </a:r>
            <a:r>
              <a:rPr lang="en-GB" dirty="0"/>
              <a:t> le </a:t>
            </a:r>
            <a:r>
              <a:rPr lang="en-GB" dirty="0" err="1"/>
              <a:t>attività</a:t>
            </a:r>
            <a:r>
              <a:rPr lang="en-GB" dirty="0"/>
              <a:t> </a:t>
            </a:r>
            <a:r>
              <a:rPr lang="en-GB" dirty="0" err="1"/>
              <a:t>professionalizzanti</a:t>
            </a:r>
            <a:r>
              <a:rPr lang="en-GB" dirty="0"/>
              <a:t> del Corso di </a:t>
            </a:r>
            <a:r>
              <a:rPr lang="en-GB" dirty="0" err="1"/>
              <a:t>laurea</a:t>
            </a:r>
            <a:r>
              <a:rPr lang="en-GB" dirty="0"/>
              <a:t> di </a:t>
            </a:r>
            <a:r>
              <a:rPr lang="en-GB" dirty="0" err="1"/>
              <a:t>Infermieristica</a:t>
            </a:r>
            <a:endParaRPr lang="en-GB" dirty="0"/>
          </a:p>
          <a:p>
            <a:r>
              <a:rPr lang="en-GB" dirty="0" err="1"/>
              <a:t>Integrare</a:t>
            </a:r>
            <a:r>
              <a:rPr lang="en-GB" dirty="0"/>
              <a:t> il </a:t>
            </a:r>
            <a:r>
              <a:rPr lang="en-GB" dirty="0" err="1"/>
              <a:t>tirocinio</a:t>
            </a:r>
            <a:r>
              <a:rPr lang="en-GB" dirty="0"/>
              <a:t> </a:t>
            </a:r>
            <a:r>
              <a:rPr lang="en-GB" dirty="0" err="1"/>
              <a:t>abilitante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60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Cosa </a:t>
            </a:r>
            <a:r>
              <a:rPr lang="en-GB" dirty="0" err="1"/>
              <a:t>sono</a:t>
            </a:r>
            <a:r>
              <a:rPr lang="en-GB" dirty="0"/>
              <a:t> le </a:t>
            </a:r>
            <a:r>
              <a:rPr lang="en-GB" dirty="0" err="1"/>
              <a:t>attività</a:t>
            </a:r>
            <a:r>
              <a:rPr lang="en-GB" dirty="0"/>
              <a:t> </a:t>
            </a:r>
            <a:r>
              <a:rPr lang="en-GB" dirty="0" err="1"/>
              <a:t>professionalizzanti</a:t>
            </a:r>
            <a:r>
              <a:rPr lang="en-GB" dirty="0"/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Attività</a:t>
            </a:r>
            <a:r>
              <a:rPr lang="en-GB" dirty="0"/>
              <a:t> di </a:t>
            </a:r>
            <a:r>
              <a:rPr lang="en-GB" dirty="0" err="1"/>
              <a:t>simulazione</a:t>
            </a:r>
            <a:r>
              <a:rPr lang="en-GB" dirty="0"/>
              <a:t> </a:t>
            </a:r>
            <a:r>
              <a:rPr lang="en-GB" dirty="0" err="1"/>
              <a:t>nel</a:t>
            </a:r>
            <a:r>
              <a:rPr lang="en-GB" dirty="0"/>
              <a:t> nostro simulation lab</a:t>
            </a:r>
          </a:p>
          <a:p>
            <a:r>
              <a:rPr lang="en-GB" dirty="0" err="1"/>
              <a:t>Discussioni</a:t>
            </a:r>
            <a:r>
              <a:rPr lang="en-GB" dirty="0"/>
              <a:t> di un </a:t>
            </a:r>
            <a:r>
              <a:rPr lang="en-GB" dirty="0" err="1"/>
              <a:t>caso</a:t>
            </a:r>
            <a:r>
              <a:rPr lang="en-GB" dirty="0"/>
              <a:t> </a:t>
            </a:r>
            <a:r>
              <a:rPr lang="en-GB" dirty="0" err="1"/>
              <a:t>clinico</a:t>
            </a:r>
            <a:endParaRPr lang="en-GB" dirty="0"/>
          </a:p>
          <a:p>
            <a:r>
              <a:rPr lang="en-GB" dirty="0" err="1"/>
              <a:t>Attività</a:t>
            </a:r>
            <a:r>
              <a:rPr lang="en-GB" dirty="0"/>
              <a:t> in </a:t>
            </a:r>
            <a:r>
              <a:rPr lang="en-GB" dirty="0" err="1"/>
              <a:t>reparto</a:t>
            </a:r>
            <a:endParaRPr lang="en-GB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C24EFE8-DFB6-427D-87C2-C4680999A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6179" y="3429000"/>
            <a:ext cx="5757777" cy="242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68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5" y="93592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8000" dirty="0"/>
              <a:t>GRAZIE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46735C57-CD6C-48BC-9451-282FE1E89EC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1509" y="5540376"/>
            <a:ext cx="4214811" cy="936625"/>
          </a:xfrm>
        </p:spPr>
      </p:pic>
    </p:spTree>
    <p:extLst>
      <p:ext uri="{BB962C8B-B14F-4D97-AF65-F5344CB8AC3E}">
        <p14:creationId xmlns:p14="http://schemas.microsoft.com/office/powerpoint/2010/main" val="366546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 </a:t>
            </a:r>
            <a:r>
              <a:rPr lang="en-GB" dirty="0" err="1"/>
              <a:t>sono</a:t>
            </a:r>
            <a:r>
              <a:rPr lang="en-GB" dirty="0"/>
              <a:t> </a:t>
            </a:r>
            <a:r>
              <a:rPr lang="en-GB" dirty="0" err="1"/>
              <a:t>coinvolti</a:t>
            </a:r>
            <a:r>
              <a:rPr lang="en-GB" dirty="0"/>
              <a:t>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139293-E12C-4FBE-A8AF-3E0B78B6E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OME – Office of Medical Education</a:t>
            </a:r>
          </a:p>
          <a:p>
            <a:r>
              <a:rPr lang="en-GB" dirty="0"/>
              <a:t>Tutor – Medici (110 ca.)</a:t>
            </a:r>
          </a:p>
          <a:p>
            <a:r>
              <a:rPr lang="en-GB" dirty="0"/>
              <a:t>Student Office </a:t>
            </a:r>
          </a:p>
          <a:p>
            <a:r>
              <a:rPr lang="en-GB" dirty="0" err="1"/>
              <a:t>Studenti</a:t>
            </a:r>
            <a:r>
              <a:rPr lang="en-GB" dirty="0"/>
              <a:t> del III, IV e V anno di </a:t>
            </a:r>
            <a:r>
              <a:rPr lang="en-GB" dirty="0" err="1"/>
              <a:t>Medicina</a:t>
            </a:r>
            <a:r>
              <a:rPr lang="en-GB" dirty="0"/>
              <a:t> (350 student ca.)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CB55D38-8261-41FB-B4A9-D83C57E45F9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A9BDB6C-1205-410C-9EF4-860B62170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470" y="809358"/>
            <a:ext cx="4882392" cy="27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92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0"/>
            <a:ext cx="10515600" cy="1325563"/>
          </a:xfrm>
        </p:spPr>
        <p:txBody>
          <a:bodyPr anchor="ctr">
            <a:normAutofit/>
          </a:bodyPr>
          <a:lstStyle/>
          <a:p>
            <a:r>
              <a:rPr lang="it-IT" b="1" dirty="0"/>
              <a:t>“Io nacqui a debellar due mali estremi: la carta e i file Excel…” </a:t>
            </a:r>
          </a:p>
        </p:txBody>
      </p:sp>
      <p:pic>
        <p:nvPicPr>
          <p:cNvPr id="6" name="Picture 5" descr="Ficheiros de papel na tabela">
            <a:extLst>
              <a:ext uri="{FF2B5EF4-FFF2-40B4-BE49-F238E27FC236}">
                <a16:creationId xmlns:a16="http://schemas.microsoft.com/office/drawing/2014/main" id="{A8918861-BCA2-4F04-B192-754E231B1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04" b="235"/>
          <a:stretch/>
        </p:blipFill>
        <p:spPr>
          <a:xfrm>
            <a:off x="838200" y="2133350"/>
            <a:ext cx="10515600" cy="4351338"/>
          </a:xfrm>
          <a:prstGeom prst="rect">
            <a:avLst/>
          </a:prstGeo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00ED485-68D6-46DE-8FE8-92562DA31B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6607810"/>
            <a:ext cx="3733800" cy="2644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0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6">
            <a:extLst>
              <a:ext uri="{FF2B5EF4-FFF2-40B4-BE49-F238E27FC236}">
                <a16:creationId xmlns:a16="http://schemas.microsoft.com/office/drawing/2014/main" id="{0E2EC27F-C358-44C3-A19B-FEE293A0C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Schema delle valutazioni (1 di 3)</a:t>
            </a:r>
          </a:p>
        </p:txBody>
      </p:sp>
      <p:sp>
        <p:nvSpPr>
          <p:cNvPr id="19" name="Segnaposto contenuto 18">
            <a:extLst>
              <a:ext uri="{FF2B5EF4-FFF2-40B4-BE49-F238E27FC236}">
                <a16:creationId xmlns:a16="http://schemas.microsoft.com/office/drawing/2014/main" id="{C1A0E65A-36D1-4A3A-BE7F-E906C451A6C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A7C30-5788-BC49-B0E3-6A17C1916F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41AAA009-13C6-3446-AD99-9F4FB662872E}" type="slidenum">
              <a:rPr lang="en-IT" smtClean="0">
                <a:solidFill>
                  <a:schemeClr val="bg1"/>
                </a:solidFill>
              </a:rPr>
              <a:t>6</a:t>
            </a:fld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FE6FAF36-5CD3-4A61-98E1-73EF79133C7C}"/>
              </a:ext>
            </a:extLst>
          </p:cNvPr>
          <p:cNvSpPr/>
          <p:nvPr/>
        </p:nvSpPr>
        <p:spPr>
          <a:xfrm>
            <a:off x="5040800" y="2645229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Scheda di valutazione</a:t>
            </a: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75F3E8E4-EA54-4B1C-A62B-372DA87E0A24}"/>
              </a:ext>
            </a:extLst>
          </p:cNvPr>
          <p:cNvSpPr/>
          <p:nvPr/>
        </p:nvSpPr>
        <p:spPr>
          <a:xfrm>
            <a:off x="1840166" y="4626080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Regole dell’assenza</a:t>
            </a:r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D88D32F1-FFB3-4084-94B9-C6D70609EBDA}"/>
              </a:ext>
            </a:extLst>
          </p:cNvPr>
          <p:cNvSpPr/>
          <p:nvPr/>
        </p:nvSpPr>
        <p:spPr>
          <a:xfrm rot="5400000">
            <a:off x="5659018" y="3787448"/>
            <a:ext cx="54838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DB5C75D2-A50F-44CE-A8E4-BC6FE3071BAA}"/>
              </a:ext>
            </a:extLst>
          </p:cNvPr>
          <p:cNvSpPr/>
          <p:nvPr/>
        </p:nvSpPr>
        <p:spPr>
          <a:xfrm rot="5400000">
            <a:off x="5663532" y="5005530"/>
            <a:ext cx="58672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bidirezionale verticale 4">
            <a:extLst>
              <a:ext uri="{FF2B5EF4-FFF2-40B4-BE49-F238E27FC236}">
                <a16:creationId xmlns:a16="http://schemas.microsoft.com/office/drawing/2014/main" id="{6EAF5617-7850-4936-8C67-261F61A166B4}"/>
              </a:ext>
            </a:extLst>
          </p:cNvPr>
          <p:cNvSpPr/>
          <p:nvPr/>
        </p:nvSpPr>
        <p:spPr>
          <a:xfrm rot="6385813">
            <a:off x="4120277" y="4906115"/>
            <a:ext cx="484632" cy="103843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entesi graffa chiusa 5">
            <a:extLst>
              <a:ext uri="{FF2B5EF4-FFF2-40B4-BE49-F238E27FC236}">
                <a16:creationId xmlns:a16="http://schemas.microsoft.com/office/drawing/2014/main" id="{AFCEF583-BE97-4827-A346-2754F77D1E55}"/>
              </a:ext>
            </a:extLst>
          </p:cNvPr>
          <p:cNvSpPr/>
          <p:nvPr/>
        </p:nvSpPr>
        <p:spPr>
          <a:xfrm>
            <a:off x="4674661" y="2645229"/>
            <a:ext cx="155448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rentesi graffa aperta 9">
            <a:extLst>
              <a:ext uri="{FF2B5EF4-FFF2-40B4-BE49-F238E27FC236}">
                <a16:creationId xmlns:a16="http://schemas.microsoft.com/office/drawing/2014/main" id="{EC327432-903B-442F-8246-2D0949A76EFE}"/>
              </a:ext>
            </a:extLst>
          </p:cNvPr>
          <p:cNvSpPr/>
          <p:nvPr/>
        </p:nvSpPr>
        <p:spPr>
          <a:xfrm>
            <a:off x="1698662" y="2631776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DCA841E-F2DD-4CE4-BF07-8E2AAAC87E31}"/>
              </a:ext>
            </a:extLst>
          </p:cNvPr>
          <p:cNvSpPr txBox="1"/>
          <p:nvPr/>
        </p:nvSpPr>
        <p:spPr>
          <a:xfrm>
            <a:off x="2009415" y="2779263"/>
            <a:ext cx="261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- Regola di storno item</a:t>
            </a:r>
          </a:p>
          <a:p>
            <a:r>
              <a:rPr lang="it-IT" dirty="0"/>
              <a:t>- Storno di tutta la scheda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49DAE78-54B3-407F-B867-56754F7A820F}"/>
              </a:ext>
            </a:extLst>
          </p:cNvPr>
          <p:cNvSpPr txBox="1"/>
          <p:nvPr/>
        </p:nvSpPr>
        <p:spPr>
          <a:xfrm>
            <a:off x="4518019" y="4317583"/>
            <a:ext cx="30033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punteggio /max punteggio</a:t>
            </a:r>
            <a:endParaRPr lang="it-IT" dirty="0"/>
          </a:p>
        </p:txBody>
      </p:sp>
      <p:pic>
        <p:nvPicPr>
          <p:cNvPr id="21" name="Immagine 1">
            <a:extLst>
              <a:ext uri="{FF2B5EF4-FFF2-40B4-BE49-F238E27FC236}">
                <a16:creationId xmlns:a16="http://schemas.microsoft.com/office/drawing/2014/main" id="{6E7D048A-FC64-4C9C-9A3D-BA17BF037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38" y="2547833"/>
            <a:ext cx="2838570" cy="130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ttangolo con angoli arrotondati 25">
            <a:extLst>
              <a:ext uri="{FF2B5EF4-FFF2-40B4-BE49-F238E27FC236}">
                <a16:creationId xmlns:a16="http://schemas.microsoft.com/office/drawing/2014/main" id="{18FD4908-BE04-4172-9A3B-68E779A3B410}"/>
              </a:ext>
            </a:extLst>
          </p:cNvPr>
          <p:cNvSpPr/>
          <p:nvPr/>
        </p:nvSpPr>
        <p:spPr>
          <a:xfrm>
            <a:off x="5186272" y="5642326"/>
            <a:ext cx="1493879" cy="586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Grade</a:t>
            </a:r>
          </a:p>
        </p:txBody>
      </p:sp>
    </p:spTree>
    <p:extLst>
      <p:ext uri="{BB962C8B-B14F-4D97-AF65-F5344CB8AC3E}">
        <p14:creationId xmlns:p14="http://schemas.microsoft.com/office/powerpoint/2010/main" val="3935454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56569DD-547B-4BB6-9DCA-FFD4334E50D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A7C30-5788-BC49-B0E3-6A17C1916F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34600" y="6510338"/>
            <a:ext cx="2057400" cy="365125"/>
          </a:xfrm>
        </p:spPr>
        <p:txBody>
          <a:bodyPr/>
          <a:lstStyle/>
          <a:p>
            <a:fld id="{41AAA009-13C6-3446-AD99-9F4FB662872E}" type="slidenum">
              <a:rPr lang="en-IT" smtClean="0">
                <a:solidFill>
                  <a:schemeClr val="bg1"/>
                </a:solidFill>
              </a:rPr>
              <a:t>7</a:t>
            </a:fld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FE6FAF36-5CD3-4A61-98E1-73EF79133C7C}"/>
              </a:ext>
            </a:extLst>
          </p:cNvPr>
          <p:cNvSpPr/>
          <p:nvPr/>
        </p:nvSpPr>
        <p:spPr>
          <a:xfrm>
            <a:off x="5004550" y="2006372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Media dei grade  delle attività</a:t>
            </a:r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D88D32F1-FFB3-4084-94B9-C6D70609EBDA}"/>
              </a:ext>
            </a:extLst>
          </p:cNvPr>
          <p:cNvSpPr/>
          <p:nvPr/>
        </p:nvSpPr>
        <p:spPr>
          <a:xfrm rot="5400000">
            <a:off x="5664089" y="3078781"/>
            <a:ext cx="58592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DB5C75D2-A50F-44CE-A8E4-BC6FE3071BAA}"/>
              </a:ext>
            </a:extLst>
          </p:cNvPr>
          <p:cNvSpPr/>
          <p:nvPr/>
        </p:nvSpPr>
        <p:spPr>
          <a:xfrm rot="5400000">
            <a:off x="5726335" y="5942834"/>
            <a:ext cx="5557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364D41B3-77AA-437A-AA95-8B63BF2AA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124335"/>
              </p:ext>
            </p:extLst>
          </p:nvPr>
        </p:nvGraphicFramePr>
        <p:xfrm>
          <a:off x="2057399" y="3764423"/>
          <a:ext cx="3704492" cy="1972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2246">
                  <a:extLst>
                    <a:ext uri="{9D8B030D-6E8A-4147-A177-3AD203B41FA5}">
                      <a16:colId xmlns:a16="http://schemas.microsoft.com/office/drawing/2014/main" val="2638560268"/>
                    </a:ext>
                  </a:extLst>
                </a:gridCol>
                <a:gridCol w="1852246">
                  <a:extLst>
                    <a:ext uri="{9D8B030D-6E8A-4147-A177-3AD203B41FA5}">
                      <a16:colId xmlns:a16="http://schemas.microsoft.com/office/drawing/2014/main" val="2863511350"/>
                    </a:ext>
                  </a:extLst>
                </a:gridCol>
              </a:tblGrid>
              <a:tr h="246544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dirty="0">
                          <a:effectLst/>
                        </a:rPr>
                        <a:t>Portfolio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607186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Average Grade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Final vote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8306440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0,87 - 1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0105785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0,66 – 0,86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3633625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0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0,46 – 0,65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9042939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dirty="0">
                          <a:effectLst/>
                        </a:rPr>
                        <a:t>-1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0,25 – 0,45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6062557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-2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0 – 0,24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2762983"/>
                  </a:ext>
                </a:extLst>
              </a:tr>
              <a:tr h="246544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5032667"/>
                  </a:ext>
                </a:extLst>
              </a:tr>
            </a:tbl>
          </a:graphicData>
        </a:graphic>
      </p:graphicFrame>
      <p:graphicFrame>
        <p:nvGraphicFramePr>
          <p:cNvPr id="19" name="Tabella 18">
            <a:extLst>
              <a:ext uri="{FF2B5EF4-FFF2-40B4-BE49-F238E27FC236}">
                <a16:creationId xmlns:a16="http://schemas.microsoft.com/office/drawing/2014/main" id="{4914283B-2632-430E-A470-24097E352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479611"/>
              </p:ext>
            </p:extLst>
          </p:nvPr>
        </p:nvGraphicFramePr>
        <p:xfrm>
          <a:off x="6096000" y="3757203"/>
          <a:ext cx="4038600" cy="1979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8862">
                  <a:extLst>
                    <a:ext uri="{9D8B030D-6E8A-4147-A177-3AD203B41FA5}">
                      <a16:colId xmlns:a16="http://schemas.microsoft.com/office/drawing/2014/main" val="1288559635"/>
                    </a:ext>
                  </a:extLst>
                </a:gridCol>
                <a:gridCol w="2019738">
                  <a:extLst>
                    <a:ext uri="{9D8B030D-6E8A-4147-A177-3AD203B41FA5}">
                      <a16:colId xmlns:a16="http://schemas.microsoft.com/office/drawing/2014/main" val="1497477465"/>
                    </a:ext>
                  </a:extLst>
                </a:gridCol>
              </a:tblGrid>
              <a:tr h="247446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dirty="0">
                          <a:effectLst/>
                        </a:rPr>
                        <a:t>OSCE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54835"/>
                  </a:ext>
                </a:extLst>
              </a:tr>
              <a:tr h="24744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Average Grade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Final vote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9224466"/>
                  </a:ext>
                </a:extLst>
              </a:tr>
              <a:tr h="24744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8743740"/>
                  </a:ext>
                </a:extLst>
              </a:tr>
              <a:tr h="24744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0,81 -1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2696231"/>
                  </a:ext>
                </a:extLst>
              </a:tr>
              <a:tr h="24744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0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0,7 – 0,8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7171981"/>
                  </a:ext>
                </a:extLst>
              </a:tr>
              <a:tr h="24744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-1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0 – 0,69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6401695"/>
                  </a:ext>
                </a:extLst>
              </a:tr>
              <a:tr h="24744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2628961"/>
                  </a:ext>
                </a:extLst>
              </a:tr>
              <a:tr h="247446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>
                          <a:effectLst/>
                        </a:rPr>
                        <a:t> </a:t>
                      </a:r>
                      <a:endParaRPr lang="it-IT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000" dirty="0">
                          <a:effectLst/>
                        </a:rPr>
                        <a:t> </a:t>
                      </a:r>
                      <a:endParaRPr lang="it-IT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1349241"/>
                  </a:ext>
                </a:extLst>
              </a:tr>
            </a:tbl>
          </a:graphicData>
        </a:graphic>
      </p:graphicFrame>
      <p:sp>
        <p:nvSpPr>
          <p:cNvPr id="15" name="Titolo 1">
            <a:extLst>
              <a:ext uri="{FF2B5EF4-FFF2-40B4-BE49-F238E27FC236}">
                <a16:creationId xmlns:a16="http://schemas.microsoft.com/office/drawing/2014/main" id="{9DEF92B7-D6F3-4DC4-AE4D-CF478C20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50"/>
            <a:ext cx="10515600" cy="1325563"/>
          </a:xfrm>
        </p:spPr>
        <p:txBody>
          <a:bodyPr/>
          <a:lstStyle/>
          <a:p>
            <a:r>
              <a:rPr lang="en-GB" sz="4400" dirty="0"/>
              <a:t>Schema</a:t>
            </a:r>
            <a:r>
              <a:rPr lang="en-GB" dirty="0"/>
              <a:t> </a:t>
            </a:r>
            <a:r>
              <a:rPr lang="en-GB" sz="4400" dirty="0" err="1"/>
              <a:t>delle</a:t>
            </a:r>
            <a:r>
              <a:rPr lang="en-GB" sz="4400" dirty="0"/>
              <a:t> </a:t>
            </a:r>
            <a:r>
              <a:rPr lang="en-GB" sz="4400" dirty="0" err="1"/>
              <a:t>valutazioni</a:t>
            </a:r>
            <a:r>
              <a:rPr lang="en-GB" sz="4400" dirty="0"/>
              <a:t> (2 di 3)</a:t>
            </a:r>
          </a:p>
        </p:txBody>
      </p:sp>
    </p:spTree>
    <p:extLst>
      <p:ext uri="{BB962C8B-B14F-4D97-AF65-F5344CB8AC3E}">
        <p14:creationId xmlns:p14="http://schemas.microsoft.com/office/powerpoint/2010/main" val="2849183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74EF48D-18EA-437C-9E16-9B8E684FD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Schema delle valutazioni (3 di 3)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D5488EF-A679-407D-8338-434F7C34E62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5A7C30-5788-BC49-B0E3-6A17C1916F4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34600" y="6510338"/>
            <a:ext cx="2057400" cy="365125"/>
          </a:xfrm>
        </p:spPr>
        <p:txBody>
          <a:bodyPr/>
          <a:lstStyle/>
          <a:p>
            <a:fld id="{41AAA009-13C6-3446-AD99-9F4FB662872E}" type="slidenum">
              <a:rPr lang="en-IT" smtClean="0">
                <a:solidFill>
                  <a:schemeClr val="bg1"/>
                </a:solidFill>
              </a:rPr>
              <a:t>8</a:t>
            </a:fld>
            <a:endParaRPr lang="en-IT" dirty="0">
              <a:solidFill>
                <a:schemeClr val="bg1"/>
              </a:solidFill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FE6FAF36-5CD3-4A61-98E1-73EF79133C7C}"/>
              </a:ext>
            </a:extLst>
          </p:cNvPr>
          <p:cNvSpPr/>
          <p:nvPr/>
        </p:nvSpPr>
        <p:spPr>
          <a:xfrm>
            <a:off x="2781300" y="2370431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Portfolio</a:t>
            </a:r>
          </a:p>
          <a:p>
            <a:pPr algn="ctr"/>
            <a:r>
              <a:rPr lang="it-IT" dirty="0" err="1"/>
              <a:t>Final</a:t>
            </a:r>
            <a:r>
              <a:rPr lang="it-IT" dirty="0"/>
              <a:t> Vote</a:t>
            </a:r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D88D32F1-FFB3-4084-94B9-C6D70609EBDA}"/>
              </a:ext>
            </a:extLst>
          </p:cNvPr>
          <p:cNvSpPr/>
          <p:nvPr/>
        </p:nvSpPr>
        <p:spPr>
          <a:xfrm rot="2701148">
            <a:off x="3905744" y="384817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DB5C75D2-A50F-44CE-A8E4-BC6FE3071BAA}"/>
              </a:ext>
            </a:extLst>
          </p:cNvPr>
          <p:cNvSpPr/>
          <p:nvPr/>
        </p:nvSpPr>
        <p:spPr>
          <a:xfrm rot="7824750">
            <a:off x="6829590" y="37944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80112FA9-2DF5-4677-881E-3C27DE615349}"/>
              </a:ext>
            </a:extLst>
          </p:cNvPr>
          <p:cNvSpPr/>
          <p:nvPr/>
        </p:nvSpPr>
        <p:spPr>
          <a:xfrm>
            <a:off x="6931083" y="2439552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Voto</a:t>
            </a:r>
          </a:p>
          <a:p>
            <a:pPr algn="ctr"/>
            <a:r>
              <a:rPr lang="it-IT" dirty="0"/>
              <a:t>Esame OSCE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25B1C513-CF2C-4A65-BFB4-2435219003EE}"/>
              </a:ext>
            </a:extLst>
          </p:cNvPr>
          <p:cNvSpPr/>
          <p:nvPr/>
        </p:nvSpPr>
        <p:spPr>
          <a:xfrm>
            <a:off x="4912152" y="4911083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Semester</a:t>
            </a:r>
            <a:r>
              <a:rPr lang="it-IT" dirty="0"/>
              <a:t> </a:t>
            </a:r>
            <a:r>
              <a:rPr lang="it-IT" dirty="0" err="1"/>
              <a:t>Final</a:t>
            </a:r>
            <a:r>
              <a:rPr lang="it-IT" dirty="0"/>
              <a:t> Vote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A2BA91-7FD6-4F75-94A3-8B8ED112C06D}"/>
              </a:ext>
            </a:extLst>
          </p:cNvPr>
          <p:cNvSpPr txBox="1"/>
          <p:nvPr/>
        </p:nvSpPr>
        <p:spPr>
          <a:xfrm>
            <a:off x="7467310" y="5633992"/>
            <a:ext cx="261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Global Vote Coming </a:t>
            </a:r>
            <a:r>
              <a:rPr lang="it-IT" dirty="0" err="1"/>
              <a:t>soon</a:t>
            </a:r>
            <a:r>
              <a:rPr lang="it-IT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287005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459474-9630-4C6F-8C91-D850F604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Richieste</a:t>
            </a:r>
            <a:endParaRPr lang="en-GB" dirty="0"/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E7F3A627-5E80-4235-A155-D00201FD217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EE3FB359-DE84-4F56-B6A1-80C453AC39A4}"/>
              </a:ext>
            </a:extLst>
          </p:cNvPr>
          <p:cNvSpPr/>
          <p:nvPr/>
        </p:nvSpPr>
        <p:spPr>
          <a:xfrm>
            <a:off x="680357" y="1998413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Valutazione Complessa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8D81731-05A4-4FF6-8C71-DFE77DDD17E9}"/>
              </a:ext>
            </a:extLst>
          </p:cNvPr>
          <p:cNvSpPr/>
          <p:nvPr/>
        </p:nvSpPr>
        <p:spPr>
          <a:xfrm>
            <a:off x="3292928" y="2505483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Presenze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0723ABA-EF10-4B46-ACE9-CE9C8AEBE7AF}"/>
              </a:ext>
            </a:extLst>
          </p:cNvPr>
          <p:cNvSpPr/>
          <p:nvPr/>
        </p:nvSpPr>
        <p:spPr>
          <a:xfrm>
            <a:off x="838200" y="3487988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Caricare compiti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C3376DF2-B283-4235-B3A2-6047521B9F1E}"/>
              </a:ext>
            </a:extLst>
          </p:cNvPr>
          <p:cNvSpPr/>
          <p:nvPr/>
        </p:nvSpPr>
        <p:spPr>
          <a:xfrm>
            <a:off x="6482444" y="4434570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Facile da usare per i tutor / Medici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866C8159-4DF7-4320-8144-9BD2E0839172}"/>
              </a:ext>
            </a:extLst>
          </p:cNvPr>
          <p:cNvSpPr/>
          <p:nvPr/>
        </p:nvSpPr>
        <p:spPr>
          <a:xfrm>
            <a:off x="4245428" y="5348970"/>
            <a:ext cx="1905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Flessibile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559EAAC-D474-4793-B922-49D877ED9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944" y="933858"/>
            <a:ext cx="41433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704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icrosoftOoffice presentazione MoodleMoot2021" id="{AFAE2859-3BE3-435C-9E83-5AF001150E32}" vid="{6ED0DE53-CFBD-48F4-8CD1-F31A9FF60AA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MicrosoftOffice presentazione MoodleMoot2021</Template>
  <TotalTime>2411</TotalTime>
  <Words>558</Words>
  <Application>Microsoft Office PowerPoint</Application>
  <PresentationFormat>Widescreen</PresentationFormat>
  <Paragraphs>153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di Office</vt:lpstr>
      <vt:lpstr>Attività professionalizzanti del corso di laurea in Medicina e Chirurgia in Moodle</vt:lpstr>
      <vt:lpstr>Presentazione standard di PowerPoint</vt:lpstr>
      <vt:lpstr>Cosa sono le attività professionalizzanti?</vt:lpstr>
      <vt:lpstr>Chi sono coinvolti?</vt:lpstr>
      <vt:lpstr>“Io nacqui a debellar due mali estremi: la carta e i file Excel…” </vt:lpstr>
      <vt:lpstr>Schema delle valutazioni (1 di 3)</vt:lpstr>
      <vt:lpstr>Schema delle valutazioni (2 di 3)</vt:lpstr>
      <vt:lpstr>Schema delle valutazioni (3 di 3)</vt:lpstr>
      <vt:lpstr>Richieste</vt:lpstr>
      <vt:lpstr>Moodle – Built in</vt:lpstr>
      <vt:lpstr>Moodle – Portfolio delle attività</vt:lpstr>
      <vt:lpstr>Moodle – Attività “Compito”</vt:lpstr>
      <vt:lpstr>Pannello Presenze</vt:lpstr>
      <vt:lpstr>Pannello Valutazioni (1 di 2)</vt:lpstr>
      <vt:lpstr>Pannello Valutazioni (2 di 2)</vt:lpstr>
      <vt:lpstr>Scheda di valutazione (1 di 3)</vt:lpstr>
      <vt:lpstr>Scheda di valutazione (2 di 3)</vt:lpstr>
      <vt:lpstr>Scheda di valutazione (3 di 3)</vt:lpstr>
      <vt:lpstr>Pannello Segreteria – Processo</vt:lpstr>
      <vt:lpstr>Pannello Segreteria – Gestione valutazioni</vt:lpstr>
      <vt:lpstr>Pannello Segreteria – Gestione valutazioni</vt:lpstr>
      <vt:lpstr>Pannello Segreteria – Gestione valutazioni</vt:lpstr>
      <vt:lpstr>Pannello Segreteria - Gruppi</vt:lpstr>
      <vt:lpstr>Pannello Segreteria – Pianificazione attività</vt:lpstr>
      <vt:lpstr>Pannello Segreteria - Home</vt:lpstr>
      <vt:lpstr>Report OverAll (1 di 2)</vt:lpstr>
      <vt:lpstr>Report OverAll (2 di 2)</vt:lpstr>
      <vt:lpstr>5 Plug-in</vt:lpstr>
      <vt:lpstr>Sviluppi futuri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contributo</dc:title>
  <dc:creator>PAGLIOTTA Marco HUNIMED</dc:creator>
  <cp:lastModifiedBy>PAGLIOTTA Marco HUNIMED</cp:lastModifiedBy>
  <cp:revision>23</cp:revision>
  <dcterms:created xsi:type="dcterms:W3CDTF">2021-12-02T07:05:22Z</dcterms:created>
  <dcterms:modified xsi:type="dcterms:W3CDTF">2021-12-03T23:19:39Z</dcterms:modified>
</cp:coreProperties>
</file>