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60" r:id="rId4"/>
    <p:sldId id="258" r:id="rId5"/>
    <p:sldId id="259" r:id="rId6"/>
    <p:sldId id="266"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37"/>
    <a:srgbClr val="F7D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6283" autoAdjust="0"/>
  </p:normalViewPr>
  <p:slideViewPr>
    <p:cSldViewPr snapToGrid="0">
      <p:cViewPr>
        <p:scale>
          <a:sx n="105" d="100"/>
          <a:sy n="105" d="100"/>
        </p:scale>
        <p:origin x="13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USR\USR_DROPBOX\USR%202020_2021\CERTIFICAZIONE_LATINO\STATIST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57" b="1" i="0" u="none" strike="noStrike" kern="1200" spc="0" baseline="0">
                <a:solidFill>
                  <a:schemeClr val="tx1">
                    <a:lumMod val="65000"/>
                    <a:lumOff val="35000"/>
                  </a:schemeClr>
                </a:solidFill>
                <a:latin typeface="+mn-lt"/>
                <a:ea typeface="+mn-ea"/>
                <a:cs typeface="+mn-cs"/>
              </a:defRPr>
            </a:pPr>
            <a:r>
              <a:rPr lang="it-IT" sz="1257" b="1" i="0" u="none" strike="noStrike" baseline="0">
                <a:effectLst/>
              </a:rPr>
              <a:t>Studenti iscritti al livello A o B che hanno conseguito la certificazione, </a:t>
            </a:r>
            <a:endParaRPr lang="it-IT" b="1"/>
          </a:p>
        </c:rich>
      </c:tx>
      <c:layout/>
      <c:overlay val="0"/>
      <c:spPr>
        <a:noFill/>
        <a:ln w="22802">
          <a:noFill/>
        </a:ln>
      </c:spPr>
    </c:title>
    <c:autoTitleDeleted val="0"/>
    <c:plotArea>
      <c:layout/>
      <c:barChart>
        <c:barDir val="col"/>
        <c:grouping val="clustered"/>
        <c:varyColors val="0"/>
        <c:ser>
          <c:idx val="0"/>
          <c:order val="0"/>
          <c:tx>
            <c:strRef>
              <c:f>Foglio3!$B$102</c:f>
              <c:strCache>
                <c:ptCount val="1"/>
                <c:pt idx="0">
                  <c:v>2018</c:v>
                </c:pt>
              </c:strCache>
            </c:strRef>
          </c:tx>
          <c:spPr>
            <a:solidFill>
              <a:srgbClr val="66CCFF"/>
            </a:solidFill>
            <a:ln w="22802">
              <a:noFill/>
            </a:ln>
          </c:spPr>
          <c:invertIfNegative val="0"/>
          <c:dPt>
            <c:idx val="0"/>
            <c:invertIfNegative val="0"/>
            <c:bubble3D val="0"/>
            <c:spPr>
              <a:solidFill>
                <a:srgbClr val="5B9BD5">
                  <a:lumMod val="75000"/>
                </a:srgbClr>
              </a:solidFill>
              <a:ln>
                <a:noFill/>
              </a:ln>
              <a:effectLst/>
            </c:spPr>
            <c:extLst xmlns:c16r2="http://schemas.microsoft.com/office/drawing/2015/06/chart">
              <c:ext xmlns:c16="http://schemas.microsoft.com/office/drawing/2014/chart" uri="{C3380CC4-5D6E-409C-BE32-E72D297353CC}">
                <c16:uniqueId val="{00000001-57E0-44EB-8B5C-08CC8AB013F4}"/>
              </c:ext>
            </c:extLst>
          </c:dPt>
          <c:dPt>
            <c:idx val="1"/>
            <c:invertIfNegative val="0"/>
            <c:bubble3D val="0"/>
            <c:spPr>
              <a:solidFill>
                <a:srgbClr val="5B9BD5">
                  <a:lumMod val="75000"/>
                </a:srgbClr>
              </a:solidFill>
              <a:ln>
                <a:noFill/>
              </a:ln>
              <a:effectLst/>
            </c:spPr>
            <c:extLst xmlns:c16r2="http://schemas.microsoft.com/office/drawing/2015/06/chart">
              <c:ext xmlns:c16="http://schemas.microsoft.com/office/drawing/2014/chart" uri="{C3380CC4-5D6E-409C-BE32-E72D297353CC}">
                <c16:uniqueId val="{00000003-57E0-44EB-8B5C-08CC8AB013F4}"/>
              </c:ext>
            </c:extLst>
          </c:dPt>
          <c:dLbls>
            <c:spPr>
              <a:noFill/>
              <a:ln w="22802">
                <a:noFill/>
              </a:ln>
            </c:spPr>
            <c:txPr>
              <a:bodyPr rot="0" spcFirstLastPara="1" vertOverflow="ellipsis" vert="horz" wrap="square" lIns="38100" tIns="19050" rIns="38100" bIns="19050" anchor="ctr" anchorCtr="1">
                <a:spAutoFit/>
              </a:bodyPr>
              <a:lstStyle/>
              <a:p>
                <a:pPr>
                  <a:defRPr sz="1257"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Foglio3!$A$103:$A$104</c:f>
              <c:strCache>
                <c:ptCount val="2"/>
                <c:pt idx="0">
                  <c:v>A1+A2</c:v>
                </c:pt>
                <c:pt idx="1">
                  <c:v>B1+B2</c:v>
                </c:pt>
              </c:strCache>
            </c:strRef>
          </c:cat>
          <c:val>
            <c:numRef>
              <c:f>Foglio3!$B$103:$B$104</c:f>
              <c:numCache>
                <c:formatCode>0.00%</c:formatCode>
                <c:ptCount val="2"/>
                <c:pt idx="0">
                  <c:v>0.26693227091633465</c:v>
                </c:pt>
                <c:pt idx="1">
                  <c:v>0.54609929078014185</c:v>
                </c:pt>
              </c:numCache>
            </c:numRef>
          </c:val>
          <c:extLst xmlns:c16r2="http://schemas.microsoft.com/office/drawing/2015/06/chart">
            <c:ext xmlns:c16="http://schemas.microsoft.com/office/drawing/2014/chart" uri="{C3380CC4-5D6E-409C-BE32-E72D297353CC}">
              <c16:uniqueId val="{00000004-57E0-44EB-8B5C-08CC8AB013F4}"/>
            </c:ext>
          </c:extLst>
        </c:ser>
        <c:ser>
          <c:idx val="1"/>
          <c:order val="1"/>
          <c:tx>
            <c:strRef>
              <c:f>Foglio3!$C$102</c:f>
              <c:strCache>
                <c:ptCount val="1"/>
                <c:pt idx="0">
                  <c:v>2019</c:v>
                </c:pt>
              </c:strCache>
            </c:strRef>
          </c:tx>
          <c:spPr>
            <a:solidFill>
              <a:srgbClr val="FF5050"/>
            </a:solidFill>
            <a:ln w="22802">
              <a:noFill/>
            </a:ln>
          </c:spPr>
          <c:invertIfNegative val="0"/>
          <c:dLbls>
            <c:spPr>
              <a:noFill/>
              <a:ln w="22802">
                <a:noFill/>
              </a:ln>
            </c:spPr>
            <c:txPr>
              <a:bodyPr rot="0" spcFirstLastPara="1" vertOverflow="ellipsis" vert="horz" wrap="square" lIns="38100" tIns="19050" rIns="38100" bIns="19050" anchor="ctr" anchorCtr="1">
                <a:spAutoFit/>
              </a:bodyPr>
              <a:lstStyle/>
              <a:p>
                <a:pPr>
                  <a:defRPr sz="1257"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Foglio3!$A$103:$A$104</c:f>
              <c:strCache>
                <c:ptCount val="2"/>
                <c:pt idx="0">
                  <c:v>A1+A2</c:v>
                </c:pt>
                <c:pt idx="1">
                  <c:v>B1+B2</c:v>
                </c:pt>
              </c:strCache>
            </c:strRef>
          </c:cat>
          <c:val>
            <c:numRef>
              <c:f>Foglio3!$C$103:$C$104</c:f>
              <c:numCache>
                <c:formatCode>0.00%</c:formatCode>
                <c:ptCount val="2"/>
                <c:pt idx="0">
                  <c:v>0.32574031890660593</c:v>
                </c:pt>
                <c:pt idx="1">
                  <c:v>0.421875</c:v>
                </c:pt>
              </c:numCache>
            </c:numRef>
          </c:val>
          <c:extLst xmlns:c16r2="http://schemas.microsoft.com/office/drawing/2015/06/chart">
            <c:ext xmlns:c16="http://schemas.microsoft.com/office/drawing/2014/chart" uri="{C3380CC4-5D6E-409C-BE32-E72D297353CC}">
              <c16:uniqueId val="{00000005-57E0-44EB-8B5C-08CC8AB013F4}"/>
            </c:ext>
          </c:extLst>
        </c:ser>
        <c:ser>
          <c:idx val="2"/>
          <c:order val="2"/>
          <c:tx>
            <c:strRef>
              <c:f>Foglio3!$D$102</c:f>
              <c:strCache>
                <c:ptCount val="1"/>
                <c:pt idx="0">
                  <c:v>2021</c:v>
                </c:pt>
              </c:strCache>
            </c:strRef>
          </c:tx>
          <c:spPr>
            <a:solidFill>
              <a:srgbClr val="9BBB59"/>
            </a:solidFill>
            <a:ln w="22802">
              <a:noFill/>
            </a:ln>
          </c:spPr>
          <c:invertIfNegative val="0"/>
          <c:dLbls>
            <c:spPr>
              <a:noFill/>
              <a:ln w="22802">
                <a:noFill/>
              </a:ln>
            </c:spPr>
            <c:txPr>
              <a:bodyPr rot="0" spcFirstLastPara="1" vertOverflow="ellipsis" vert="horz" wrap="square" lIns="38100" tIns="19050" rIns="38100" bIns="19050" anchor="ctr" anchorCtr="1">
                <a:spAutoFit/>
              </a:bodyPr>
              <a:lstStyle/>
              <a:p>
                <a:pPr>
                  <a:defRPr sz="1257"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Foglio3!$A$103:$A$104</c:f>
              <c:strCache>
                <c:ptCount val="2"/>
                <c:pt idx="0">
                  <c:v>A1+A2</c:v>
                </c:pt>
                <c:pt idx="1">
                  <c:v>B1+B2</c:v>
                </c:pt>
              </c:strCache>
            </c:strRef>
          </c:cat>
          <c:val>
            <c:numRef>
              <c:f>Foglio3!$D$103:$D$104</c:f>
              <c:numCache>
                <c:formatCode>0.00%</c:formatCode>
                <c:ptCount val="2"/>
                <c:pt idx="0">
                  <c:v>0.5268817204301075</c:v>
                </c:pt>
                <c:pt idx="1">
                  <c:v>0.21153846153846154</c:v>
                </c:pt>
              </c:numCache>
            </c:numRef>
          </c:val>
          <c:extLst xmlns:c16r2="http://schemas.microsoft.com/office/drawing/2015/06/chart">
            <c:ext xmlns:c16="http://schemas.microsoft.com/office/drawing/2014/chart" uri="{C3380CC4-5D6E-409C-BE32-E72D297353CC}">
              <c16:uniqueId val="{00000006-57E0-44EB-8B5C-08CC8AB013F4}"/>
            </c:ext>
          </c:extLst>
        </c:ser>
        <c:dLbls>
          <c:showLegendKey val="0"/>
          <c:showVal val="0"/>
          <c:showCatName val="0"/>
          <c:showSerName val="0"/>
          <c:showPercent val="0"/>
          <c:showBubbleSize val="0"/>
        </c:dLbls>
        <c:gapWidth val="219"/>
        <c:overlap val="-27"/>
        <c:axId val="445939512"/>
        <c:axId val="445936768"/>
      </c:barChart>
      <c:catAx>
        <c:axId val="445939512"/>
        <c:scaling>
          <c:orientation val="minMax"/>
        </c:scaling>
        <c:delete val="0"/>
        <c:axPos val="b"/>
        <c:numFmt formatCode="General" sourceLinked="1"/>
        <c:majorTickMark val="none"/>
        <c:minorTickMark val="none"/>
        <c:tickLblPos val="nextTo"/>
        <c:spPr>
          <a:noFill/>
          <a:ln w="8551" cap="flat" cmpd="sng" algn="ctr">
            <a:solidFill>
              <a:schemeClr val="tx1">
                <a:lumMod val="15000"/>
                <a:lumOff val="85000"/>
              </a:schemeClr>
            </a:solidFill>
            <a:round/>
          </a:ln>
          <a:effectLst/>
        </c:spPr>
        <c:txPr>
          <a:bodyPr rot="-60000000" spcFirstLastPara="1" vertOverflow="ellipsis" vert="horz" wrap="square" anchor="ctr" anchorCtr="1"/>
          <a:lstStyle/>
          <a:p>
            <a:pPr>
              <a:defRPr sz="1257" b="1" i="0" u="none" strike="noStrike" kern="1200" baseline="0">
                <a:solidFill>
                  <a:schemeClr val="tx1">
                    <a:lumMod val="65000"/>
                    <a:lumOff val="35000"/>
                  </a:schemeClr>
                </a:solidFill>
                <a:latin typeface="+mn-lt"/>
                <a:ea typeface="+mn-ea"/>
                <a:cs typeface="+mn-cs"/>
              </a:defRPr>
            </a:pPr>
            <a:endParaRPr lang="it-IT"/>
          </a:p>
        </c:txPr>
        <c:crossAx val="445936768"/>
        <c:crosses val="autoZero"/>
        <c:auto val="1"/>
        <c:lblAlgn val="ctr"/>
        <c:lblOffset val="100"/>
        <c:noMultiLvlLbl val="0"/>
      </c:catAx>
      <c:valAx>
        <c:axId val="445936768"/>
        <c:scaling>
          <c:orientation val="minMax"/>
        </c:scaling>
        <c:delete val="0"/>
        <c:axPos val="l"/>
        <c:majorGridlines>
          <c:spPr>
            <a:ln w="8551" cap="flat" cmpd="sng" algn="ctr">
              <a:solidFill>
                <a:schemeClr val="tx1">
                  <a:lumMod val="15000"/>
                  <a:lumOff val="85000"/>
                </a:schemeClr>
              </a:solidFill>
              <a:round/>
            </a:ln>
            <a:effectLst/>
          </c:spPr>
        </c:majorGridlines>
        <c:numFmt formatCode="0.00%" sourceLinked="1"/>
        <c:majorTickMark val="none"/>
        <c:minorTickMark val="none"/>
        <c:tickLblPos val="nextTo"/>
        <c:spPr>
          <a:ln w="8551">
            <a:noFill/>
          </a:ln>
        </c:spPr>
        <c:txPr>
          <a:bodyPr rot="-60000000" spcFirstLastPara="1" vertOverflow="ellipsis" vert="horz" wrap="square" anchor="ctr" anchorCtr="1"/>
          <a:lstStyle/>
          <a:p>
            <a:pPr>
              <a:defRPr sz="808" b="0" i="0" u="none" strike="noStrike" kern="1200" baseline="0">
                <a:solidFill>
                  <a:schemeClr val="tx1">
                    <a:lumMod val="65000"/>
                    <a:lumOff val="35000"/>
                  </a:schemeClr>
                </a:solidFill>
                <a:latin typeface="+mn-lt"/>
                <a:ea typeface="+mn-ea"/>
                <a:cs typeface="+mn-cs"/>
              </a:defRPr>
            </a:pPr>
            <a:endParaRPr lang="it-IT"/>
          </a:p>
        </c:txPr>
        <c:crossAx val="445939512"/>
        <c:crosses val="autoZero"/>
        <c:crossBetween val="between"/>
      </c:valAx>
      <c:spPr>
        <a:noFill/>
        <a:ln w="22802">
          <a:noFill/>
        </a:ln>
      </c:spPr>
    </c:plotArea>
    <c:legend>
      <c:legendPos val="b"/>
      <c:layout/>
      <c:overlay val="0"/>
      <c:spPr>
        <a:noFill/>
        <a:ln w="22802">
          <a:noFill/>
        </a:ln>
      </c:spPr>
      <c:txPr>
        <a:bodyPr rot="0" spcFirstLastPara="1" vertOverflow="ellipsis" vert="horz" wrap="square" anchor="ctr" anchorCtr="1"/>
        <a:lstStyle/>
        <a:p>
          <a:pPr>
            <a:defRPr sz="1257"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8551" cap="flat" cmpd="sng" algn="ctr">
      <a:solidFill>
        <a:schemeClr val="tx1">
          <a:lumMod val="15000"/>
          <a:lumOff val="85000"/>
        </a:schemeClr>
      </a:solidFill>
      <a:round/>
    </a:ln>
    <a:effectLst/>
  </c:spPr>
  <c:txPr>
    <a:bodyPr/>
    <a:lstStyle/>
    <a:p>
      <a:pPr>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Foglio3!$B$159</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Foglio3!$A$160:$A$161</c:f>
              <c:strCache>
                <c:ptCount val="2"/>
                <c:pt idx="0">
                  <c:v>A2</c:v>
                </c:pt>
                <c:pt idx="1">
                  <c:v>B2</c:v>
                </c:pt>
              </c:strCache>
            </c:strRef>
          </c:cat>
          <c:val>
            <c:numRef>
              <c:f>Foglio3!$B$160:$B$161</c:f>
              <c:numCache>
                <c:formatCode>0.00%</c:formatCode>
                <c:ptCount val="2"/>
                <c:pt idx="0">
                  <c:v>0.23052959501557632</c:v>
                </c:pt>
                <c:pt idx="1">
                  <c:v>0.27450980392156865</c:v>
                </c:pt>
              </c:numCache>
            </c:numRef>
          </c:val>
          <c:extLst xmlns:c16r2="http://schemas.microsoft.com/office/drawing/2015/06/chart">
            <c:ext xmlns:c16="http://schemas.microsoft.com/office/drawing/2014/chart" uri="{C3380CC4-5D6E-409C-BE32-E72D297353CC}">
              <c16:uniqueId val="{00000000-83C8-4F92-B446-45614726D723}"/>
            </c:ext>
          </c:extLst>
        </c:ser>
        <c:ser>
          <c:idx val="1"/>
          <c:order val="1"/>
          <c:tx>
            <c:strRef>
              <c:f>Foglio3!$C$159</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Foglio3!$A$160:$A$161</c:f>
              <c:strCache>
                <c:ptCount val="2"/>
                <c:pt idx="0">
                  <c:v>A2</c:v>
                </c:pt>
                <c:pt idx="1">
                  <c:v>B2</c:v>
                </c:pt>
              </c:strCache>
            </c:strRef>
          </c:cat>
          <c:val>
            <c:numRef>
              <c:f>Foglio3!$C$160:$C$161</c:f>
              <c:numCache>
                <c:formatCode>0.00%</c:formatCode>
                <c:ptCount val="2"/>
                <c:pt idx="0">
                  <c:v>0.26592797783933519</c:v>
                </c:pt>
                <c:pt idx="1">
                  <c:v>0.35</c:v>
                </c:pt>
              </c:numCache>
            </c:numRef>
          </c:val>
          <c:extLst xmlns:c16r2="http://schemas.microsoft.com/office/drawing/2015/06/chart">
            <c:ext xmlns:c16="http://schemas.microsoft.com/office/drawing/2014/chart" uri="{C3380CC4-5D6E-409C-BE32-E72D297353CC}">
              <c16:uniqueId val="{00000001-83C8-4F92-B446-45614726D723}"/>
            </c:ext>
          </c:extLst>
        </c:ser>
        <c:ser>
          <c:idx val="2"/>
          <c:order val="2"/>
          <c:tx>
            <c:strRef>
              <c:f>Foglio3!$D$159</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Foglio3!$A$160:$A$161</c:f>
              <c:strCache>
                <c:ptCount val="2"/>
                <c:pt idx="0">
                  <c:v>A2</c:v>
                </c:pt>
                <c:pt idx="1">
                  <c:v>B2</c:v>
                </c:pt>
              </c:strCache>
            </c:strRef>
          </c:cat>
          <c:val>
            <c:numRef>
              <c:f>Foglio3!$D$160:$D$161</c:f>
              <c:numCache>
                <c:formatCode>0.00%</c:formatCode>
                <c:ptCount val="2"/>
                <c:pt idx="0">
                  <c:v>0.51980198019801982</c:v>
                </c:pt>
                <c:pt idx="1">
                  <c:v>0.69230769230769229</c:v>
                </c:pt>
              </c:numCache>
            </c:numRef>
          </c:val>
          <c:extLst xmlns:c16r2="http://schemas.microsoft.com/office/drawing/2015/06/chart">
            <c:ext xmlns:c16="http://schemas.microsoft.com/office/drawing/2014/chart" uri="{C3380CC4-5D6E-409C-BE32-E72D297353CC}">
              <c16:uniqueId val="{00000003-83C8-4F92-B446-45614726D723}"/>
            </c:ext>
          </c:extLst>
        </c:ser>
        <c:dLbls>
          <c:showLegendKey val="0"/>
          <c:showVal val="0"/>
          <c:showCatName val="0"/>
          <c:showSerName val="0"/>
          <c:showPercent val="0"/>
          <c:showBubbleSize val="0"/>
        </c:dLbls>
        <c:gapWidth val="219"/>
        <c:axId val="526265800"/>
        <c:axId val="526266192"/>
      </c:barChart>
      <c:catAx>
        <c:axId val="52626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526266192"/>
        <c:crosses val="autoZero"/>
        <c:auto val="1"/>
        <c:lblAlgn val="ctr"/>
        <c:lblOffset val="100"/>
        <c:noMultiLvlLbl val="0"/>
      </c:catAx>
      <c:valAx>
        <c:axId val="526266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26265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73934-29F9-426A-932A-D62E7F587AC8}" type="datetimeFigureOut">
              <a:rPr lang="en-GB" smtClean="0"/>
              <a:t>28/11/2021</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6A74D-F3CD-4927-9ACB-749CA3E58B23}" type="slidenum">
              <a:rPr lang="en-GB" smtClean="0"/>
              <a:t>‹N›</a:t>
            </a:fld>
            <a:endParaRPr lang="en-GB"/>
          </a:p>
        </p:txBody>
      </p:sp>
    </p:spTree>
    <p:extLst>
      <p:ext uri="{BB962C8B-B14F-4D97-AF65-F5344CB8AC3E}">
        <p14:creationId xmlns:p14="http://schemas.microsoft.com/office/powerpoint/2010/main" val="176405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370FC0-746B-4B9D-BB0A-39EBB0445710}"/>
              </a:ext>
            </a:extLst>
          </p:cNvPr>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a:extLst>
              <a:ext uri="{FF2B5EF4-FFF2-40B4-BE49-F238E27FC236}">
                <a16:creationId xmlns:a16="http://schemas.microsoft.com/office/drawing/2014/main" xmlns="" id="{6EDA33F9-B949-425D-901E-DA6554106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a:extLst>
              <a:ext uri="{FF2B5EF4-FFF2-40B4-BE49-F238E27FC236}">
                <a16:creationId xmlns:a16="http://schemas.microsoft.com/office/drawing/2014/main" xmlns="" id="{E795B7E7-9445-4C2F-9EB0-9E60E58C01D3}"/>
              </a:ext>
            </a:extLst>
          </p:cNvPr>
          <p:cNvSpPr>
            <a:spLocks noGrp="1"/>
          </p:cNvSpPr>
          <p:nvPr>
            <p:ph type="dt" sz="half" idx="10"/>
          </p:nvPr>
        </p:nvSpPr>
        <p:spPr/>
        <p:txBody>
          <a:bodyPr/>
          <a:lstStyle/>
          <a:p>
            <a:fld id="{1A759A23-9473-4FB9-B61F-BB7AEAACFEAA}" type="datetime1">
              <a:rPr lang="en-GB" smtClean="0"/>
              <a:t>28/11/2021</a:t>
            </a:fld>
            <a:endParaRPr lang="en-GB"/>
          </a:p>
        </p:txBody>
      </p:sp>
      <p:sp>
        <p:nvSpPr>
          <p:cNvPr id="5" name="Segnaposto piè di pagina 4">
            <a:extLst>
              <a:ext uri="{FF2B5EF4-FFF2-40B4-BE49-F238E27FC236}">
                <a16:creationId xmlns:a16="http://schemas.microsoft.com/office/drawing/2014/main" xmlns="" id="{DEC1E059-2504-4C70-B7E2-C46BA945F00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xmlns="" id="{B5F37909-1DDD-4B9C-8240-91AAEE049B7F}"/>
              </a:ext>
            </a:extLst>
          </p:cNvPr>
          <p:cNvSpPr>
            <a:spLocks noGrp="1"/>
          </p:cNvSpPr>
          <p:nvPr>
            <p:ph type="sldNum" sz="quarter" idx="12"/>
          </p:nvPr>
        </p:nvSpPr>
        <p:spPr/>
        <p:txBody>
          <a:bodyPr/>
          <a:lstStyle/>
          <a:p>
            <a:fld id="{A27CF699-F079-4B72-A234-101C9C4B3CBB}" type="slidenum">
              <a:rPr lang="en-GB" smtClean="0"/>
              <a:t>‹N›</a:t>
            </a:fld>
            <a:endParaRPr lang="en-GB"/>
          </a:p>
        </p:txBody>
      </p:sp>
      <p:pic>
        <p:nvPicPr>
          <p:cNvPr id="10" name="Immagine 9" descr="Immagine che contiene silhouette&#10;&#10;Descrizione generata automaticamente">
            <a:extLst>
              <a:ext uri="{FF2B5EF4-FFF2-40B4-BE49-F238E27FC236}">
                <a16:creationId xmlns:a16="http://schemas.microsoft.com/office/drawing/2014/main" xmlns="" id="{0F5B8C51-A691-4A76-98FC-D3F4A26C9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7" b="13054"/>
          <a:stretch/>
        </p:blipFill>
        <p:spPr>
          <a:xfrm>
            <a:off x="-1" y="4377937"/>
            <a:ext cx="12192001" cy="2480063"/>
          </a:xfrm>
          <a:prstGeom prst="rect">
            <a:avLst/>
          </a:prstGeom>
        </p:spPr>
      </p:pic>
      <p:pic>
        <p:nvPicPr>
          <p:cNvPr id="12" name="Immagine 11">
            <a:extLst>
              <a:ext uri="{FF2B5EF4-FFF2-40B4-BE49-F238E27FC236}">
                <a16:creationId xmlns:a16="http://schemas.microsoft.com/office/drawing/2014/main" xmlns="" id="{39DFD190-9A1E-4792-B901-6E3CB21AE8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pic>
        <p:nvPicPr>
          <p:cNvPr id="8" name="Immagine 7">
            <a:extLst>
              <a:ext uri="{FF2B5EF4-FFF2-40B4-BE49-F238E27FC236}">
                <a16:creationId xmlns:a16="http://schemas.microsoft.com/office/drawing/2014/main" xmlns="" id="{C0D77087-018B-4802-A2B3-AE603FD182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5935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69B6EE-D074-42F6-AE25-54C3AF5534D3}"/>
              </a:ext>
            </a:extLst>
          </p:cNvPr>
          <p:cNvSpPr>
            <a:spLocks noGrp="1"/>
          </p:cNvSpPr>
          <p:nvPr>
            <p:ph type="title"/>
          </p:nvPr>
        </p:nvSpPr>
        <p:spPr>
          <a:xfrm>
            <a:off x="838200" y="717550"/>
            <a:ext cx="10515600" cy="1325563"/>
          </a:xfrm>
        </p:spPr>
        <p:txBody>
          <a:bodyPr/>
          <a:lstStyle/>
          <a:p>
            <a:r>
              <a:rPr lang="it-IT" smtClean="0"/>
              <a:t>Fare clic per modificare lo stile del titolo</a:t>
            </a:r>
            <a:endParaRPr lang="en-GB"/>
          </a:p>
        </p:txBody>
      </p:sp>
      <p:sp>
        <p:nvSpPr>
          <p:cNvPr id="3" name="Segnaposto testo verticale 2">
            <a:extLst>
              <a:ext uri="{FF2B5EF4-FFF2-40B4-BE49-F238E27FC236}">
                <a16:creationId xmlns:a16="http://schemas.microsoft.com/office/drawing/2014/main" xmlns="" id="{1D62FAE1-76C6-4B1B-A2EB-F7C5D649EC3C}"/>
              </a:ext>
            </a:extLst>
          </p:cNvPr>
          <p:cNvSpPr>
            <a:spLocks noGrp="1"/>
          </p:cNvSpPr>
          <p:nvPr>
            <p:ph type="body" orient="vert" idx="1"/>
          </p:nvPr>
        </p:nvSpPr>
        <p:spPr>
          <a:xfrm>
            <a:off x="838200" y="2178050"/>
            <a:ext cx="10515600" cy="43513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8" name="Immagine 7">
            <a:extLst>
              <a:ext uri="{FF2B5EF4-FFF2-40B4-BE49-F238E27FC236}">
                <a16:creationId xmlns:a16="http://schemas.microsoft.com/office/drawing/2014/main" xmlns="" id="{BB91C1AD-70DF-4C9F-A06C-0E704FFDA8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xmlns="" id="{4311D085-0987-45BB-AE57-B62BF5942C9D}"/>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xmlns="" id="{511AC9DD-6EC1-4227-8312-9B05A85E1FAD}"/>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xmlns="" id="{091A8A9A-B75D-4964-8862-9C83F829CB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7725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9686E082-D277-4CD4-873E-098FB67076FA}"/>
              </a:ext>
            </a:extLst>
          </p:cNvPr>
          <p:cNvSpPr>
            <a:spLocks noGrp="1"/>
          </p:cNvSpPr>
          <p:nvPr>
            <p:ph type="title" orient="vert"/>
          </p:nvPr>
        </p:nvSpPr>
        <p:spPr>
          <a:xfrm>
            <a:off x="8724900" y="688975"/>
            <a:ext cx="2628900" cy="5811838"/>
          </a:xfrm>
        </p:spPr>
        <p:txBody>
          <a:bodyPr vert="eaVert"/>
          <a:lstStyle/>
          <a:p>
            <a:r>
              <a:rPr lang="it-IT" smtClean="0"/>
              <a:t>Fare clic per modificare lo stile del titolo</a:t>
            </a:r>
            <a:endParaRPr lang="en-GB"/>
          </a:p>
        </p:txBody>
      </p:sp>
      <p:sp>
        <p:nvSpPr>
          <p:cNvPr id="3" name="Segnaposto testo verticale 2">
            <a:extLst>
              <a:ext uri="{FF2B5EF4-FFF2-40B4-BE49-F238E27FC236}">
                <a16:creationId xmlns:a16="http://schemas.microsoft.com/office/drawing/2014/main" xmlns="" id="{710C1334-CFB6-45C8-90CA-871B29EAB644}"/>
              </a:ext>
            </a:extLst>
          </p:cNvPr>
          <p:cNvSpPr>
            <a:spLocks noGrp="1"/>
          </p:cNvSpPr>
          <p:nvPr>
            <p:ph type="body" orient="vert" idx="1"/>
          </p:nvPr>
        </p:nvSpPr>
        <p:spPr>
          <a:xfrm>
            <a:off x="838200" y="68897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8" name="Immagine 7">
            <a:extLst>
              <a:ext uri="{FF2B5EF4-FFF2-40B4-BE49-F238E27FC236}">
                <a16:creationId xmlns:a16="http://schemas.microsoft.com/office/drawing/2014/main" xmlns="" id="{7740E042-4414-4205-A33A-0C863A37A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xmlns="" id="{A08E877F-DCDD-4D92-98CA-9FCAF08F52C4}"/>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xmlns="" id="{B522D03C-9FFA-4A67-AEB7-0DF9E3161062}"/>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xmlns="" id="{CA3D4852-0857-4BD8-BE87-1A4CE44A58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9843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406EDE-9DA7-4C41-ABBC-88B5224E5B36}"/>
              </a:ext>
            </a:extLst>
          </p:cNvPr>
          <p:cNvSpPr>
            <a:spLocks noGrp="1"/>
          </p:cNvSpPr>
          <p:nvPr>
            <p:ph type="title"/>
          </p:nvPr>
        </p:nvSpPr>
        <p:spPr>
          <a:xfrm>
            <a:off x="838200" y="672850"/>
            <a:ext cx="10515600" cy="1325563"/>
          </a:xfrm>
        </p:spPr>
        <p:txBody>
          <a:bodyPr/>
          <a:lstStyle/>
          <a:p>
            <a:r>
              <a:rPr lang="it-IT" smtClean="0"/>
              <a:t>Fare clic per modificare lo stile del titolo</a:t>
            </a:r>
            <a:endParaRPr lang="en-GB" dirty="0"/>
          </a:p>
        </p:txBody>
      </p:sp>
      <p:sp>
        <p:nvSpPr>
          <p:cNvPr id="3" name="Segnaposto contenuto 2">
            <a:extLst>
              <a:ext uri="{FF2B5EF4-FFF2-40B4-BE49-F238E27FC236}">
                <a16:creationId xmlns:a16="http://schemas.microsoft.com/office/drawing/2014/main" xmlns="" id="{5AC90D41-45F0-4ACE-B279-1709B4A2C058}"/>
              </a:ext>
            </a:extLst>
          </p:cNvPr>
          <p:cNvSpPr>
            <a:spLocks noGrp="1"/>
          </p:cNvSpPr>
          <p:nvPr>
            <p:ph idx="1"/>
          </p:nvPr>
        </p:nvSpPr>
        <p:spPr>
          <a:xfrm>
            <a:off x="838200" y="2133350"/>
            <a:ext cx="10515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9" name="Immagine 8">
            <a:extLst>
              <a:ext uri="{FF2B5EF4-FFF2-40B4-BE49-F238E27FC236}">
                <a16:creationId xmlns:a16="http://schemas.microsoft.com/office/drawing/2014/main" xmlns="" id="{56A1EF1D-1531-4D5E-8EA9-67ECED508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xmlns="" id="{93109388-484E-43AE-93BB-653A762F4765}"/>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4" name="Segnaposto contenuto 13">
            <a:extLst>
              <a:ext uri="{FF2B5EF4-FFF2-40B4-BE49-F238E27FC236}">
                <a16:creationId xmlns:a16="http://schemas.microsoft.com/office/drawing/2014/main" xmlns="" id="{E33C797B-A870-4A46-9D81-C309E8E53758}"/>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xmlns="" id="{2FA97D5D-2FD9-45A8-8B66-602AE6CB3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0096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33799E3-17B2-4586-B97A-F7743985FFA5}"/>
              </a:ext>
            </a:extLst>
          </p:cNvPr>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a:extLst>
              <a:ext uri="{FF2B5EF4-FFF2-40B4-BE49-F238E27FC236}">
                <a16:creationId xmlns:a16="http://schemas.microsoft.com/office/drawing/2014/main" xmlns="" id="{0EA77A7F-B67B-403D-AAA3-4E595DC32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pic>
        <p:nvPicPr>
          <p:cNvPr id="8" name="Immagine 7">
            <a:extLst>
              <a:ext uri="{FF2B5EF4-FFF2-40B4-BE49-F238E27FC236}">
                <a16:creationId xmlns:a16="http://schemas.microsoft.com/office/drawing/2014/main" xmlns="" id="{7AF200DB-7DC8-45B6-876A-0A3048F3D8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1" name="Rettangolo 10">
            <a:extLst>
              <a:ext uri="{FF2B5EF4-FFF2-40B4-BE49-F238E27FC236}">
                <a16:creationId xmlns:a16="http://schemas.microsoft.com/office/drawing/2014/main" xmlns="" id="{D382F41E-5506-4C85-8F22-B7974E0BB79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2" name="Segnaposto contenuto 13">
            <a:extLst>
              <a:ext uri="{FF2B5EF4-FFF2-40B4-BE49-F238E27FC236}">
                <a16:creationId xmlns:a16="http://schemas.microsoft.com/office/drawing/2014/main" xmlns="" id="{E6276E88-FD43-44D3-9AE9-DF4CF38B0859}"/>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xmlns="" id="{C70C821D-F5D7-44CC-8334-6035357241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7687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55EE7C-ECC3-48AF-97E5-6B0A085388B3}"/>
              </a:ext>
            </a:extLst>
          </p:cNvPr>
          <p:cNvSpPr>
            <a:spLocks noGrp="1"/>
          </p:cNvSpPr>
          <p:nvPr>
            <p:ph type="title"/>
          </p:nvPr>
        </p:nvSpPr>
        <p:spPr>
          <a:xfrm>
            <a:off x="838200" y="688975"/>
            <a:ext cx="10515600" cy="1325563"/>
          </a:xfrm>
        </p:spPr>
        <p:txBody>
          <a:bodyPr/>
          <a:lstStyle/>
          <a:p>
            <a:r>
              <a:rPr lang="it-IT" smtClean="0"/>
              <a:t>Fare clic per modificare lo stile del titolo</a:t>
            </a:r>
            <a:endParaRPr lang="en-GB"/>
          </a:p>
        </p:txBody>
      </p:sp>
      <p:sp>
        <p:nvSpPr>
          <p:cNvPr id="3" name="Segnaposto contenuto 2">
            <a:extLst>
              <a:ext uri="{FF2B5EF4-FFF2-40B4-BE49-F238E27FC236}">
                <a16:creationId xmlns:a16="http://schemas.microsoft.com/office/drawing/2014/main" xmlns="" id="{C28CF63D-3A5D-4338-8F7C-63D07C72CB17}"/>
              </a:ext>
            </a:extLst>
          </p:cNvPr>
          <p:cNvSpPr>
            <a:spLocks noGrp="1"/>
          </p:cNvSpPr>
          <p:nvPr>
            <p:ph sz="half" idx="1"/>
          </p:nvPr>
        </p:nvSpPr>
        <p:spPr>
          <a:xfrm>
            <a:off x="838200" y="214947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a:extLst>
              <a:ext uri="{FF2B5EF4-FFF2-40B4-BE49-F238E27FC236}">
                <a16:creationId xmlns:a16="http://schemas.microsoft.com/office/drawing/2014/main" xmlns="" id="{1BAEE35D-4217-4281-9631-B30EC5FA757B}"/>
              </a:ext>
            </a:extLst>
          </p:cNvPr>
          <p:cNvSpPr>
            <a:spLocks noGrp="1"/>
          </p:cNvSpPr>
          <p:nvPr>
            <p:ph sz="half" idx="2"/>
          </p:nvPr>
        </p:nvSpPr>
        <p:spPr>
          <a:xfrm>
            <a:off x="6172200" y="214947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9" name="Immagine 8">
            <a:extLst>
              <a:ext uri="{FF2B5EF4-FFF2-40B4-BE49-F238E27FC236}">
                <a16:creationId xmlns:a16="http://schemas.microsoft.com/office/drawing/2014/main" xmlns="" id="{70EEEA9F-7874-442A-84D8-72073A70E5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xmlns="" id="{E5B13AC3-E38C-430A-91B2-90637657DDE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xmlns="" id="{872AC99A-9462-44EA-8BC4-42F8A0C465A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xmlns="" id="{996E69C0-DD60-42E0-B224-07E292FDB2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0879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E2CFB5-51ED-40D1-8D16-4583DC76F4DD}"/>
              </a:ext>
            </a:extLst>
          </p:cNvPr>
          <p:cNvSpPr>
            <a:spLocks noGrp="1"/>
          </p:cNvSpPr>
          <p:nvPr>
            <p:ph type="title"/>
          </p:nvPr>
        </p:nvSpPr>
        <p:spPr>
          <a:xfrm>
            <a:off x="839788" y="679450"/>
            <a:ext cx="10515600" cy="1325563"/>
          </a:xfrm>
        </p:spPr>
        <p:txBody>
          <a:bodyPr/>
          <a:lstStyle/>
          <a:p>
            <a:r>
              <a:rPr lang="it-IT" smtClean="0"/>
              <a:t>Fare clic per modificare lo stile del titolo</a:t>
            </a:r>
            <a:endParaRPr lang="en-GB"/>
          </a:p>
        </p:txBody>
      </p:sp>
      <p:sp>
        <p:nvSpPr>
          <p:cNvPr id="3" name="Segnaposto testo 2">
            <a:extLst>
              <a:ext uri="{FF2B5EF4-FFF2-40B4-BE49-F238E27FC236}">
                <a16:creationId xmlns:a16="http://schemas.microsoft.com/office/drawing/2014/main" xmlns="" id="{BCC4A8AE-4A54-41A1-8E6A-615840B6671B}"/>
              </a:ext>
            </a:extLst>
          </p:cNvPr>
          <p:cNvSpPr>
            <a:spLocks noGrp="1"/>
          </p:cNvSpPr>
          <p:nvPr>
            <p:ph type="body" idx="1"/>
          </p:nvPr>
        </p:nvSpPr>
        <p:spPr>
          <a:xfrm>
            <a:off x="839788" y="19954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a:extLst>
              <a:ext uri="{FF2B5EF4-FFF2-40B4-BE49-F238E27FC236}">
                <a16:creationId xmlns:a16="http://schemas.microsoft.com/office/drawing/2014/main" xmlns="" id="{7417E73C-4FBA-41F3-B00D-A447A28F75B9}"/>
              </a:ext>
            </a:extLst>
          </p:cNvPr>
          <p:cNvSpPr>
            <a:spLocks noGrp="1"/>
          </p:cNvSpPr>
          <p:nvPr>
            <p:ph sz="half" idx="2"/>
          </p:nvPr>
        </p:nvSpPr>
        <p:spPr>
          <a:xfrm>
            <a:off x="839788" y="2819400"/>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a:extLst>
              <a:ext uri="{FF2B5EF4-FFF2-40B4-BE49-F238E27FC236}">
                <a16:creationId xmlns:a16="http://schemas.microsoft.com/office/drawing/2014/main" xmlns="" id="{925170DF-7CCB-4E0C-9BCE-E90672F76668}"/>
              </a:ext>
            </a:extLst>
          </p:cNvPr>
          <p:cNvSpPr>
            <a:spLocks noGrp="1"/>
          </p:cNvSpPr>
          <p:nvPr>
            <p:ph type="body" sz="quarter" idx="3"/>
          </p:nvPr>
        </p:nvSpPr>
        <p:spPr>
          <a:xfrm>
            <a:off x="6172200" y="19954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a:extLst>
              <a:ext uri="{FF2B5EF4-FFF2-40B4-BE49-F238E27FC236}">
                <a16:creationId xmlns:a16="http://schemas.microsoft.com/office/drawing/2014/main" xmlns="" id="{74F26D98-7D45-4993-853E-CDF4325A4F84}"/>
              </a:ext>
            </a:extLst>
          </p:cNvPr>
          <p:cNvSpPr>
            <a:spLocks noGrp="1"/>
          </p:cNvSpPr>
          <p:nvPr>
            <p:ph sz="quarter" idx="4"/>
          </p:nvPr>
        </p:nvSpPr>
        <p:spPr>
          <a:xfrm>
            <a:off x="6172200" y="2819400"/>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pic>
        <p:nvPicPr>
          <p:cNvPr id="11" name="Immagine 10">
            <a:extLst>
              <a:ext uri="{FF2B5EF4-FFF2-40B4-BE49-F238E27FC236}">
                <a16:creationId xmlns:a16="http://schemas.microsoft.com/office/drawing/2014/main" xmlns="" id="{24EECC37-B943-4F01-A970-7DEBDD643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xmlns="" id="{368ACE9A-2B66-40CD-A2D5-E7A6F061E28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pic>
        <p:nvPicPr>
          <p:cNvPr id="13" name="Immagine 12">
            <a:extLst>
              <a:ext uri="{FF2B5EF4-FFF2-40B4-BE49-F238E27FC236}">
                <a16:creationId xmlns:a16="http://schemas.microsoft.com/office/drawing/2014/main" xmlns="" id="{1C998D56-F489-4DE7-9AF2-F62426386D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08869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783D8E-33C5-42F4-803C-9038F27A3872}"/>
              </a:ext>
            </a:extLst>
          </p:cNvPr>
          <p:cNvSpPr>
            <a:spLocks noGrp="1"/>
          </p:cNvSpPr>
          <p:nvPr>
            <p:ph type="title"/>
          </p:nvPr>
        </p:nvSpPr>
        <p:spPr>
          <a:xfrm>
            <a:off x="838200" y="755650"/>
            <a:ext cx="10515600" cy="1325563"/>
          </a:xfrm>
        </p:spPr>
        <p:txBody>
          <a:bodyPr/>
          <a:lstStyle/>
          <a:p>
            <a:r>
              <a:rPr lang="it-IT" smtClean="0"/>
              <a:t>Fare clic per modificare lo stile del titolo</a:t>
            </a:r>
            <a:endParaRPr lang="en-GB"/>
          </a:p>
        </p:txBody>
      </p:sp>
      <p:pic>
        <p:nvPicPr>
          <p:cNvPr id="7" name="Immagine 6">
            <a:extLst>
              <a:ext uri="{FF2B5EF4-FFF2-40B4-BE49-F238E27FC236}">
                <a16:creationId xmlns:a16="http://schemas.microsoft.com/office/drawing/2014/main" xmlns="" id="{DDB990D3-EECC-444D-A203-74E9E3E25C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8" name="Rettangolo 7">
            <a:extLst>
              <a:ext uri="{FF2B5EF4-FFF2-40B4-BE49-F238E27FC236}">
                <a16:creationId xmlns:a16="http://schemas.microsoft.com/office/drawing/2014/main" xmlns="" id="{7C7EC59B-0D04-472D-9B73-7BE61FF82EB3}"/>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9" name="Segnaposto contenuto 13">
            <a:extLst>
              <a:ext uri="{FF2B5EF4-FFF2-40B4-BE49-F238E27FC236}">
                <a16:creationId xmlns:a16="http://schemas.microsoft.com/office/drawing/2014/main" xmlns="" id="{10A99CDD-B875-4E9A-9DAB-39F5CC50000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0" name="Immagine 9">
            <a:extLst>
              <a:ext uri="{FF2B5EF4-FFF2-40B4-BE49-F238E27FC236}">
                <a16:creationId xmlns:a16="http://schemas.microsoft.com/office/drawing/2014/main" xmlns="" id="{9FCD77B5-85E0-4596-957C-F3BF07133E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1325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0799AFD8-611D-4B61-A02D-C4239B5795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7" name="Rettangolo 6">
            <a:extLst>
              <a:ext uri="{FF2B5EF4-FFF2-40B4-BE49-F238E27FC236}">
                <a16:creationId xmlns:a16="http://schemas.microsoft.com/office/drawing/2014/main" xmlns="" id="{0D2227DC-D5B4-45A2-867B-C5F48927CCFF}"/>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8" name="Segnaposto contenuto 13">
            <a:extLst>
              <a:ext uri="{FF2B5EF4-FFF2-40B4-BE49-F238E27FC236}">
                <a16:creationId xmlns:a16="http://schemas.microsoft.com/office/drawing/2014/main" xmlns="" id="{341771AB-4488-40A8-A83C-EF3198AF7EC4}"/>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xmlns="" id="{C9E0ED84-0540-4F5A-9FD8-5E748378DB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467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E4BD3B9-2A74-46B4-97E6-E901465CDE29}"/>
              </a:ext>
            </a:extLst>
          </p:cNvPr>
          <p:cNvSpPr>
            <a:spLocks noGrp="1"/>
          </p:cNvSpPr>
          <p:nvPr>
            <p:ph type="title"/>
          </p:nvPr>
        </p:nvSpPr>
        <p:spPr>
          <a:xfrm>
            <a:off x="839788" y="7239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a:extLst>
              <a:ext uri="{FF2B5EF4-FFF2-40B4-BE49-F238E27FC236}">
                <a16:creationId xmlns:a16="http://schemas.microsoft.com/office/drawing/2014/main" xmlns="" id="{4109D8F9-AFCD-403A-9710-052F04D97744}"/>
              </a:ext>
            </a:extLst>
          </p:cNvPr>
          <p:cNvSpPr>
            <a:spLocks noGrp="1"/>
          </p:cNvSpPr>
          <p:nvPr>
            <p:ph idx="1"/>
          </p:nvPr>
        </p:nvSpPr>
        <p:spPr>
          <a:xfrm>
            <a:off x="5183188" y="12541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a:extLst>
              <a:ext uri="{FF2B5EF4-FFF2-40B4-BE49-F238E27FC236}">
                <a16:creationId xmlns:a16="http://schemas.microsoft.com/office/drawing/2014/main" xmlns="" id="{A145222B-0BA0-4306-A769-EDA268BF7FD2}"/>
              </a:ext>
            </a:extLst>
          </p:cNvPr>
          <p:cNvSpPr>
            <a:spLocks noGrp="1"/>
          </p:cNvSpPr>
          <p:nvPr>
            <p:ph type="body" sz="half" idx="2"/>
          </p:nvPr>
        </p:nvSpPr>
        <p:spPr>
          <a:xfrm>
            <a:off x="839788" y="23241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pic>
        <p:nvPicPr>
          <p:cNvPr id="9" name="Immagine 8">
            <a:extLst>
              <a:ext uri="{FF2B5EF4-FFF2-40B4-BE49-F238E27FC236}">
                <a16:creationId xmlns:a16="http://schemas.microsoft.com/office/drawing/2014/main" xmlns="" id="{BEC566D3-13D9-433C-B1CF-CE8F17567A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xmlns="" id="{BE54228F-7137-410F-A103-EA839B1F2CC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xmlns="" id="{8B7DB073-3A3E-4982-860C-FE63807FFA6E}"/>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xmlns="" id="{33E3427C-FC2F-4F85-8D1C-8459D750F5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7736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5329773-AC99-40A1-9828-942622E0CEFC}"/>
              </a:ext>
            </a:extLst>
          </p:cNvPr>
          <p:cNvSpPr>
            <a:spLocks noGrp="1"/>
          </p:cNvSpPr>
          <p:nvPr>
            <p:ph type="title"/>
          </p:nvPr>
        </p:nvSpPr>
        <p:spPr>
          <a:xfrm>
            <a:off x="839788" y="695325"/>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a:extLst>
              <a:ext uri="{FF2B5EF4-FFF2-40B4-BE49-F238E27FC236}">
                <a16:creationId xmlns:a16="http://schemas.microsoft.com/office/drawing/2014/main" xmlns="" id="{29204F70-897C-499A-9236-1024908C3578}"/>
              </a:ext>
            </a:extLst>
          </p:cNvPr>
          <p:cNvSpPr>
            <a:spLocks noGrp="1"/>
          </p:cNvSpPr>
          <p:nvPr>
            <p:ph type="pic" idx="1"/>
          </p:nvPr>
        </p:nvSpPr>
        <p:spPr>
          <a:xfrm>
            <a:off x="5183188" y="12255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GB"/>
          </a:p>
        </p:txBody>
      </p:sp>
      <p:sp>
        <p:nvSpPr>
          <p:cNvPr id="4" name="Segnaposto testo 3">
            <a:extLst>
              <a:ext uri="{FF2B5EF4-FFF2-40B4-BE49-F238E27FC236}">
                <a16:creationId xmlns:a16="http://schemas.microsoft.com/office/drawing/2014/main" xmlns="" id="{F712E27F-3C3B-4A2E-955F-DBD4A8169685}"/>
              </a:ext>
            </a:extLst>
          </p:cNvPr>
          <p:cNvSpPr>
            <a:spLocks noGrp="1"/>
          </p:cNvSpPr>
          <p:nvPr>
            <p:ph type="body" sz="half" idx="2"/>
          </p:nvPr>
        </p:nvSpPr>
        <p:spPr>
          <a:xfrm>
            <a:off x="839788" y="2295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pic>
        <p:nvPicPr>
          <p:cNvPr id="9" name="Immagine 8">
            <a:extLst>
              <a:ext uri="{FF2B5EF4-FFF2-40B4-BE49-F238E27FC236}">
                <a16:creationId xmlns:a16="http://schemas.microsoft.com/office/drawing/2014/main" xmlns="" id="{3B6C70EC-2ADD-4215-BA49-3C69FD060B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xmlns="" id="{886C4E93-9FE2-4797-BA55-6CECDAD5DAA0}"/>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xmlns="" id="{591EB3AB-DF84-46C5-8B53-0F87D83D6FD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xmlns="" id="{7C873F33-D9D7-413A-B326-42F372399C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6157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4C900188-6183-4C82-8C20-BD726E779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xmlns="" id="{9CC6135F-F9B1-4F39-B9A2-58C32E4C6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xmlns="" id="{D10C669B-5575-48B3-8726-2E921A4FF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83F31-A70A-4499-82CC-E11D5D08C7B7}" type="datetime1">
              <a:rPr lang="en-GB" smtClean="0"/>
              <a:t>28/11/2021</a:t>
            </a:fld>
            <a:endParaRPr lang="en-GB"/>
          </a:p>
        </p:txBody>
      </p:sp>
      <p:sp>
        <p:nvSpPr>
          <p:cNvPr id="5" name="Segnaposto piè di pagina 4">
            <a:extLst>
              <a:ext uri="{FF2B5EF4-FFF2-40B4-BE49-F238E27FC236}">
                <a16:creationId xmlns:a16="http://schemas.microsoft.com/office/drawing/2014/main" xmlns="" id="{3782803E-CC4A-449D-858A-2B71445AC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xmlns="" id="{705E64BB-4A52-460C-B60A-5568F714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CF699-F079-4B72-A234-101C9C4B3CBB}" type="slidenum">
              <a:rPr lang="en-GB" smtClean="0"/>
              <a:t>‹N›</a:t>
            </a:fld>
            <a:endParaRPr lang="en-GB"/>
          </a:p>
        </p:txBody>
      </p:sp>
    </p:spTree>
    <p:extLst>
      <p:ext uri="{BB962C8B-B14F-4D97-AF65-F5344CB8AC3E}">
        <p14:creationId xmlns:p14="http://schemas.microsoft.com/office/powerpoint/2010/main" val="389363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3697533-D79F-4676-B3C8-488972A3F251}"/>
              </a:ext>
            </a:extLst>
          </p:cNvPr>
          <p:cNvSpPr>
            <a:spLocks noGrp="1"/>
          </p:cNvSpPr>
          <p:nvPr>
            <p:ph type="ctrTitle"/>
          </p:nvPr>
        </p:nvSpPr>
        <p:spPr/>
        <p:txBody>
          <a:bodyPr>
            <a:normAutofit fontScale="90000"/>
          </a:bodyPr>
          <a:lstStyle/>
          <a:p>
            <a:r>
              <a:rPr lang="it-IT" b="1" cap="all" dirty="0" err="1"/>
              <a:t>Moodle</a:t>
            </a:r>
            <a:r>
              <a:rPr lang="it-IT" b="1" cap="all" dirty="0"/>
              <a:t> per certificare la conoscenza del latino? l’esperienza del </a:t>
            </a:r>
            <a:r>
              <a:rPr lang="it-IT" b="1" cap="all" dirty="0" err="1"/>
              <a:t>piemonte</a:t>
            </a:r>
            <a:endParaRPr lang="it-IT" b="1" cap="all" dirty="0"/>
          </a:p>
        </p:txBody>
      </p:sp>
      <p:sp>
        <p:nvSpPr>
          <p:cNvPr id="3" name="Sottotitolo 2">
            <a:extLst>
              <a:ext uri="{FF2B5EF4-FFF2-40B4-BE49-F238E27FC236}">
                <a16:creationId xmlns:a16="http://schemas.microsoft.com/office/drawing/2014/main" xmlns="" id="{2FE4637D-C7B3-4AFB-ACE4-92A8964F08FC}"/>
              </a:ext>
            </a:extLst>
          </p:cNvPr>
          <p:cNvSpPr>
            <a:spLocks noGrp="1"/>
          </p:cNvSpPr>
          <p:nvPr>
            <p:ph type="subTitle" idx="1"/>
          </p:nvPr>
        </p:nvSpPr>
        <p:spPr/>
        <p:txBody>
          <a:bodyPr>
            <a:normAutofit fontScale="92500" lnSpcReduction="20000"/>
          </a:bodyPr>
          <a:lstStyle/>
          <a:p>
            <a:r>
              <a:rPr lang="it-IT" b="1" dirty="0"/>
              <a:t>Andrea Balbo</a:t>
            </a:r>
            <a:r>
              <a:rPr lang="it-IT" b="1" baseline="30000" dirty="0"/>
              <a:t>1</a:t>
            </a:r>
            <a:r>
              <a:rPr lang="it-IT" b="1" dirty="0"/>
              <a:t>, Massimo Manca</a:t>
            </a:r>
            <a:r>
              <a:rPr lang="it-IT" b="1" baseline="30000" dirty="0"/>
              <a:t>1</a:t>
            </a:r>
            <a:r>
              <a:rPr lang="it-IT" b="1" dirty="0"/>
              <a:t>, Laura Morello</a:t>
            </a:r>
            <a:r>
              <a:rPr lang="it-IT" b="1" baseline="30000" dirty="0"/>
              <a:t>2</a:t>
            </a:r>
            <a:r>
              <a:rPr lang="it-IT" b="1" dirty="0"/>
              <a:t>, Marina Marchisio</a:t>
            </a:r>
            <a:r>
              <a:rPr lang="it-IT" b="1" baseline="30000" dirty="0"/>
              <a:t>3</a:t>
            </a:r>
            <a:r>
              <a:rPr lang="it-IT" b="1" dirty="0"/>
              <a:t> </a:t>
            </a:r>
          </a:p>
          <a:p>
            <a:r>
              <a:rPr lang="it-IT" baseline="30000" dirty="0"/>
              <a:t>1</a:t>
            </a:r>
            <a:r>
              <a:rPr lang="it-IT" dirty="0"/>
              <a:t>Dipartimento di Studi Umanistici – Università di Torino </a:t>
            </a:r>
          </a:p>
          <a:p>
            <a:r>
              <a:rPr lang="it-IT" baseline="30000" dirty="0"/>
              <a:t>2</a:t>
            </a:r>
            <a:r>
              <a:rPr lang="it-IT" dirty="0"/>
              <a:t>Ufficio Scolastico Regionale – Piemonte</a:t>
            </a:r>
          </a:p>
          <a:p>
            <a:r>
              <a:rPr lang="it-IT" baseline="30000" dirty="0"/>
              <a:t>3</a:t>
            </a:r>
            <a:r>
              <a:rPr lang="it-IT" dirty="0"/>
              <a:t>Dipartimento di Biotecnologie Molecolari e Scienze per la Salute – Università di Torino</a:t>
            </a:r>
            <a:endParaRPr lang="it-IT" i="1" dirty="0"/>
          </a:p>
        </p:txBody>
      </p:sp>
    </p:spTree>
    <p:extLst>
      <p:ext uri="{BB962C8B-B14F-4D97-AF65-F5344CB8AC3E}">
        <p14:creationId xmlns:p14="http://schemas.microsoft.com/office/powerpoint/2010/main" val="39373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800" b="1" dirty="0" err="1"/>
              <a:t>Studenti</a:t>
            </a:r>
            <a:r>
              <a:rPr lang="en-US" sz="3800" b="1" dirty="0"/>
              <a:t> </a:t>
            </a:r>
            <a:r>
              <a:rPr lang="en-US" sz="3800" b="1" dirty="0" err="1"/>
              <a:t>che</a:t>
            </a:r>
            <a:r>
              <a:rPr lang="en-US" sz="3800" b="1" dirty="0"/>
              <a:t> </a:t>
            </a:r>
            <a:r>
              <a:rPr lang="en-US" sz="3800" b="1" dirty="0" err="1"/>
              <a:t>si</a:t>
            </a:r>
            <a:r>
              <a:rPr lang="en-US" sz="3800" b="1" dirty="0"/>
              <a:t> </a:t>
            </a:r>
            <a:r>
              <a:rPr lang="en-US" sz="3800" b="1" dirty="0" err="1"/>
              <a:t>sono</a:t>
            </a:r>
            <a:r>
              <a:rPr lang="en-US" sz="3800" b="1" dirty="0"/>
              <a:t> </a:t>
            </a:r>
            <a:r>
              <a:rPr lang="en-US" sz="3800" b="1" dirty="0" err="1"/>
              <a:t>iscritti</a:t>
            </a:r>
            <a:r>
              <a:rPr lang="en-US" sz="3800" b="1" dirty="0"/>
              <a:t> ad un </a:t>
            </a:r>
            <a:r>
              <a:rPr lang="en-US" sz="3800" b="1" dirty="0" err="1"/>
              <a:t>livello</a:t>
            </a:r>
            <a:r>
              <a:rPr lang="en-US" sz="3800" b="1" dirty="0"/>
              <a:t> di </a:t>
            </a:r>
            <a:r>
              <a:rPr lang="en-US" sz="3800" b="1" dirty="0" err="1"/>
              <a:t>certificazione</a:t>
            </a:r>
            <a:r>
              <a:rPr lang="en-US" sz="3800" b="1" dirty="0"/>
              <a:t> A2 o B2 ma </a:t>
            </a:r>
            <a:r>
              <a:rPr lang="en-US" sz="3800" b="1" dirty="0" err="1"/>
              <a:t>hanno</a:t>
            </a:r>
            <a:r>
              <a:rPr lang="en-US" sz="3800" b="1" dirty="0"/>
              <a:t> </a:t>
            </a:r>
            <a:r>
              <a:rPr lang="en-US" sz="3800" b="1" dirty="0" err="1"/>
              <a:t>conseguito</a:t>
            </a:r>
            <a:r>
              <a:rPr lang="en-US" sz="3800" b="1" dirty="0"/>
              <a:t> un </a:t>
            </a:r>
            <a:r>
              <a:rPr lang="en-US" sz="3800" b="1" dirty="0" err="1"/>
              <a:t>livello</a:t>
            </a:r>
            <a:r>
              <a:rPr lang="en-US" sz="3800" b="1" dirty="0"/>
              <a:t> di </a:t>
            </a:r>
            <a:r>
              <a:rPr lang="en-US" sz="3800" b="1" dirty="0" err="1"/>
              <a:t>certificazione</a:t>
            </a:r>
            <a:r>
              <a:rPr lang="en-US" sz="3800" b="1" dirty="0"/>
              <a:t> </a:t>
            </a:r>
            <a:r>
              <a:rPr lang="en-US" sz="3800" b="1" dirty="0" err="1"/>
              <a:t>inferiore</a:t>
            </a:r>
            <a:r>
              <a:rPr lang="en-US" sz="3800" b="1" dirty="0"/>
              <a:t> (A1 o B1</a:t>
            </a:r>
            <a:r>
              <a:rPr lang="en-US" sz="3800" b="1" dirty="0" smtClean="0"/>
              <a:t>)</a:t>
            </a:r>
            <a:endParaRPr lang="it-IT" sz="3800" dirty="0"/>
          </a:p>
        </p:txBody>
      </p:sp>
      <p:sp>
        <p:nvSpPr>
          <p:cNvPr id="4" name="Segnaposto contenuto 3"/>
          <p:cNvSpPr>
            <a:spLocks noGrp="1"/>
          </p:cNvSpPr>
          <p:nvPr>
            <p:ph sz="quarter" idx="10"/>
          </p:nvPr>
        </p:nvSpPr>
        <p:spPr/>
        <p:txBody>
          <a:bodyPr/>
          <a:lstStyle/>
          <a:p>
            <a:r>
              <a:rPr lang="it-IT" dirty="0" smtClean="0"/>
              <a:t>Andrea Balbo</a:t>
            </a:r>
            <a:endParaRPr lang="it-IT" dirty="0"/>
          </a:p>
        </p:txBody>
      </p:sp>
      <p:sp>
        <p:nvSpPr>
          <p:cNvPr id="5" name="Rectangle 2"/>
          <p:cNvSpPr>
            <a:spLocks noChangeArrowheads="1"/>
          </p:cNvSpPr>
          <p:nvPr/>
        </p:nvSpPr>
        <p:spPr bwMode="auto">
          <a:xfrm>
            <a:off x="2414016" y="23682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Grafico 5"/>
          <p:cNvGraphicFramePr>
            <a:graphicFrameLocks/>
          </p:cNvGraphicFramePr>
          <p:nvPr>
            <p:extLst>
              <p:ext uri="{D42A27DB-BD31-4B8C-83A1-F6EECF244321}">
                <p14:modId xmlns:p14="http://schemas.microsoft.com/office/powerpoint/2010/main" val="3080038709"/>
              </p:ext>
            </p:extLst>
          </p:nvPr>
        </p:nvGraphicFramePr>
        <p:xfrm>
          <a:off x="2414016" y="2368296"/>
          <a:ext cx="5318760" cy="35718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2414016" y="64830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CasellaDiTesto 7"/>
          <p:cNvSpPr txBox="1"/>
          <p:nvPr/>
        </p:nvSpPr>
        <p:spPr>
          <a:xfrm>
            <a:off x="8348472" y="1998413"/>
            <a:ext cx="3502152" cy="2308324"/>
          </a:xfrm>
          <a:prstGeom prst="rect">
            <a:avLst/>
          </a:prstGeom>
          <a:noFill/>
        </p:spPr>
        <p:txBody>
          <a:bodyPr wrap="square" rtlCol="0">
            <a:spAutoFit/>
          </a:bodyPr>
          <a:lstStyle/>
          <a:p>
            <a:r>
              <a:rPr lang="es-ES" dirty="0"/>
              <a:t>La prova A2 determina una certa difficoltà proprio per la necessità di dover superare l’A1 nello stesso tempo. Molti studenti hanno sopravvalutato le loro capacità e si sono trovati in evidente crisi di gestione di una prova cronometrata</a:t>
            </a:r>
            <a:r>
              <a:rPr lang="es-ES" dirty="0" smtClean="0"/>
              <a:t>.</a:t>
            </a:r>
            <a:endParaRPr lang="it-IT" dirty="0"/>
          </a:p>
        </p:txBody>
      </p:sp>
    </p:spTree>
    <p:extLst>
      <p:ext uri="{BB962C8B-B14F-4D97-AF65-F5344CB8AC3E}">
        <p14:creationId xmlns:p14="http://schemas.microsoft.com/office/powerpoint/2010/main" val="218349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dirty="0"/>
              <a:t>Voti medi, tempi di esecuzione e risultati per domanda – livello </a:t>
            </a:r>
            <a:r>
              <a:rPr lang="es-ES" dirty="0" smtClean="0"/>
              <a:t>A1 e B1</a:t>
            </a:r>
            <a:endParaRPr lang="it-IT" dirty="0"/>
          </a:p>
        </p:txBody>
      </p:sp>
      <p:graphicFrame>
        <p:nvGraphicFramePr>
          <p:cNvPr id="7" name="Segnaposto contenuto 6"/>
          <p:cNvGraphicFramePr>
            <a:graphicFrameLocks noGrp="1"/>
          </p:cNvGraphicFramePr>
          <p:nvPr>
            <p:ph sz="quarter" idx="10"/>
            <p:extLst>
              <p:ext uri="{D42A27DB-BD31-4B8C-83A1-F6EECF244321}">
                <p14:modId xmlns:p14="http://schemas.microsoft.com/office/powerpoint/2010/main" val="3400432111"/>
              </p:ext>
            </p:extLst>
          </p:nvPr>
        </p:nvGraphicFramePr>
        <p:xfrm>
          <a:off x="723434" y="2195164"/>
          <a:ext cx="3354790" cy="3711860"/>
        </p:xfrm>
        <a:graphic>
          <a:graphicData uri="http://schemas.openxmlformats.org/drawingml/2006/table">
            <a:tbl>
              <a:tblPr firstRow="1" firstCol="1" bandRow="1">
                <a:tableStyleId>{5C22544A-7EE6-4342-B048-85BDC9FD1C3A}</a:tableStyleId>
              </a:tblPr>
              <a:tblGrid>
                <a:gridCol w="1844828"/>
                <a:gridCol w="1509962"/>
              </a:tblGrid>
              <a:tr h="502819">
                <a:tc>
                  <a:txBody>
                    <a:bodyPr/>
                    <a:lstStyle/>
                    <a:p>
                      <a:pPr algn="l">
                        <a:spcBef>
                          <a:spcPts val="600"/>
                        </a:spcBef>
                        <a:spcAft>
                          <a:spcPts val="600"/>
                        </a:spcAft>
                      </a:pPr>
                      <a:r>
                        <a:rPr lang="it-IT" sz="1800">
                          <a:effectLst/>
                        </a:rPr>
                        <a:t>Voto Medio</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c>
                  <a:txBody>
                    <a:bodyPr/>
                    <a:lstStyle/>
                    <a:p>
                      <a:pPr algn="l">
                        <a:spcBef>
                          <a:spcPts val="600"/>
                        </a:spcBef>
                        <a:spcAft>
                          <a:spcPts val="600"/>
                        </a:spcAft>
                      </a:pPr>
                      <a:r>
                        <a:rPr lang="it-IT" sz="1800">
                          <a:effectLst/>
                        </a:rPr>
                        <a:t>23.35/40</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r>
              <a:tr h="502819">
                <a:tc>
                  <a:txBody>
                    <a:bodyPr/>
                    <a:lstStyle/>
                    <a:p>
                      <a:pPr algn="l">
                        <a:spcBef>
                          <a:spcPts val="600"/>
                        </a:spcBef>
                        <a:spcAft>
                          <a:spcPts val="600"/>
                        </a:spcAft>
                      </a:pPr>
                      <a:r>
                        <a:rPr lang="it-IT" sz="1800">
                          <a:effectLst/>
                        </a:rPr>
                        <a:t>Voto Minimo</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c>
                  <a:txBody>
                    <a:bodyPr/>
                    <a:lstStyle/>
                    <a:p>
                      <a:pPr algn="l">
                        <a:spcBef>
                          <a:spcPts val="600"/>
                        </a:spcBef>
                        <a:spcAft>
                          <a:spcPts val="600"/>
                        </a:spcAft>
                      </a:pPr>
                      <a:r>
                        <a:rPr lang="it-IT" sz="1800">
                          <a:effectLst/>
                        </a:rPr>
                        <a:t>6,5</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nchor="b"/>
                </a:tc>
              </a:tr>
              <a:tr h="502819">
                <a:tc>
                  <a:txBody>
                    <a:bodyPr/>
                    <a:lstStyle/>
                    <a:p>
                      <a:pPr algn="l">
                        <a:spcBef>
                          <a:spcPts val="600"/>
                        </a:spcBef>
                        <a:spcAft>
                          <a:spcPts val="600"/>
                        </a:spcAft>
                      </a:pPr>
                      <a:r>
                        <a:rPr lang="it-IT" sz="1800">
                          <a:effectLst/>
                        </a:rPr>
                        <a:t>Voto Massimo</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c>
                  <a:txBody>
                    <a:bodyPr/>
                    <a:lstStyle/>
                    <a:p>
                      <a:pPr algn="l">
                        <a:spcBef>
                          <a:spcPts val="600"/>
                        </a:spcBef>
                        <a:spcAft>
                          <a:spcPts val="600"/>
                        </a:spcAft>
                      </a:pPr>
                      <a:r>
                        <a:rPr lang="it-IT" sz="1800">
                          <a:effectLst/>
                        </a:rPr>
                        <a:t>39</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nchor="b"/>
                </a:tc>
              </a:tr>
              <a:tr h="502819">
                <a:tc>
                  <a:txBody>
                    <a:bodyPr/>
                    <a:lstStyle/>
                    <a:p>
                      <a:pPr algn="l">
                        <a:spcBef>
                          <a:spcPts val="600"/>
                        </a:spcBef>
                        <a:spcAft>
                          <a:spcPts val="600"/>
                        </a:spcAft>
                      </a:pPr>
                      <a:r>
                        <a:rPr lang="it-IT" sz="1800">
                          <a:effectLst/>
                        </a:rPr>
                        <a:t>Tempo medio di esecuzione del test</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c>
                  <a:txBody>
                    <a:bodyPr/>
                    <a:lstStyle/>
                    <a:p>
                      <a:pPr algn="l">
                        <a:spcBef>
                          <a:spcPts val="600"/>
                        </a:spcBef>
                        <a:spcAft>
                          <a:spcPts val="600"/>
                        </a:spcAft>
                      </a:pPr>
                      <a:r>
                        <a:rPr lang="it-IT" sz="1800">
                          <a:effectLst/>
                        </a:rPr>
                        <a:t>74, 82 minuti</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r>
              <a:tr h="831803">
                <a:tc>
                  <a:txBody>
                    <a:bodyPr/>
                    <a:lstStyle/>
                    <a:p>
                      <a:pPr algn="l">
                        <a:spcBef>
                          <a:spcPts val="600"/>
                        </a:spcBef>
                        <a:spcAft>
                          <a:spcPts val="600"/>
                        </a:spcAft>
                      </a:pPr>
                      <a:r>
                        <a:rPr lang="it-IT" sz="1800">
                          <a:effectLst/>
                        </a:rPr>
                        <a:t>Domanda con percentuale di successo maggiore</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c>
                  <a:txBody>
                    <a:bodyPr/>
                    <a:lstStyle/>
                    <a:p>
                      <a:pPr algn="l">
                        <a:spcBef>
                          <a:spcPts val="600"/>
                        </a:spcBef>
                        <a:spcAft>
                          <a:spcPts val="600"/>
                        </a:spcAft>
                      </a:pPr>
                      <a:r>
                        <a:rPr lang="it-IT" sz="1800">
                          <a:effectLst/>
                        </a:rPr>
                        <a:t>22.12 - 94.97%</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r>
              <a:tr h="502819">
                <a:tc>
                  <a:txBody>
                    <a:bodyPr/>
                    <a:lstStyle/>
                    <a:p>
                      <a:pPr algn="l">
                        <a:spcBef>
                          <a:spcPts val="600"/>
                        </a:spcBef>
                        <a:spcAft>
                          <a:spcPts val="600"/>
                        </a:spcAft>
                      </a:pPr>
                      <a:r>
                        <a:rPr lang="it-IT" sz="1800">
                          <a:effectLst/>
                        </a:rPr>
                        <a:t>Domanda con percentuale di successo minore</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c>
                  <a:txBody>
                    <a:bodyPr/>
                    <a:lstStyle/>
                    <a:p>
                      <a:pPr algn="l">
                        <a:spcBef>
                          <a:spcPts val="600"/>
                        </a:spcBef>
                        <a:spcAft>
                          <a:spcPts val="600"/>
                        </a:spcAft>
                      </a:pPr>
                      <a:r>
                        <a:rPr lang="it-IT" sz="1800" dirty="0">
                          <a:effectLst/>
                        </a:rPr>
                        <a:t>12.4 – 20%</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2093" marR="22093" marT="0" marB="0"/>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4211317266"/>
              </p:ext>
            </p:extLst>
          </p:nvPr>
        </p:nvGraphicFramePr>
        <p:xfrm>
          <a:off x="4423219" y="2195160"/>
          <a:ext cx="4497705" cy="3703020"/>
        </p:xfrm>
        <a:graphic>
          <a:graphicData uri="http://schemas.openxmlformats.org/drawingml/2006/table">
            <a:tbl>
              <a:tblPr firstRow="1" firstCol="1" bandRow="1">
                <a:tableStyleId>{5C22544A-7EE6-4342-B048-85BDC9FD1C3A}</a:tableStyleId>
              </a:tblPr>
              <a:tblGrid>
                <a:gridCol w="2791397"/>
                <a:gridCol w="1706308"/>
              </a:tblGrid>
              <a:tr h="617170">
                <a:tc>
                  <a:txBody>
                    <a:bodyPr/>
                    <a:lstStyle/>
                    <a:p>
                      <a:pPr algn="just">
                        <a:spcBef>
                          <a:spcPts val="600"/>
                        </a:spcBef>
                        <a:spcAft>
                          <a:spcPts val="600"/>
                        </a:spcAft>
                      </a:pPr>
                      <a:r>
                        <a:rPr lang="it-IT" sz="1800">
                          <a:effectLst/>
                        </a:rPr>
                        <a:t>Voto Medio</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it-IT" sz="1800">
                          <a:effectLst/>
                        </a:rPr>
                        <a:t>23,35</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17170">
                <a:tc>
                  <a:txBody>
                    <a:bodyPr/>
                    <a:lstStyle/>
                    <a:p>
                      <a:pPr algn="just">
                        <a:spcBef>
                          <a:spcPts val="600"/>
                        </a:spcBef>
                        <a:spcAft>
                          <a:spcPts val="600"/>
                        </a:spcAft>
                      </a:pPr>
                      <a:r>
                        <a:rPr lang="it-IT" sz="1800">
                          <a:effectLst/>
                        </a:rPr>
                        <a:t>Voto Minimo</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it-IT" sz="1800">
                          <a:effectLst/>
                        </a:rPr>
                        <a:t>9</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17170">
                <a:tc>
                  <a:txBody>
                    <a:bodyPr/>
                    <a:lstStyle/>
                    <a:p>
                      <a:pPr algn="just">
                        <a:spcBef>
                          <a:spcPts val="600"/>
                        </a:spcBef>
                        <a:spcAft>
                          <a:spcPts val="600"/>
                        </a:spcAft>
                      </a:pPr>
                      <a:r>
                        <a:rPr lang="it-IT" sz="1800">
                          <a:effectLst/>
                        </a:rPr>
                        <a:t>Voto Massimo</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it-IT" sz="1800">
                          <a:effectLst/>
                        </a:rPr>
                        <a:t>33</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17170">
                <a:tc>
                  <a:txBody>
                    <a:bodyPr/>
                    <a:lstStyle/>
                    <a:p>
                      <a:pPr algn="just">
                        <a:spcBef>
                          <a:spcPts val="600"/>
                        </a:spcBef>
                        <a:spcAft>
                          <a:spcPts val="600"/>
                        </a:spcAft>
                      </a:pPr>
                      <a:r>
                        <a:rPr lang="it-IT" sz="1800">
                          <a:effectLst/>
                        </a:rPr>
                        <a:t>Tempo medio di esecuzione del test</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it-IT" sz="1800">
                          <a:effectLst/>
                        </a:rPr>
                        <a:t>83,28 minuti</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17170">
                <a:tc>
                  <a:txBody>
                    <a:bodyPr/>
                    <a:lstStyle/>
                    <a:p>
                      <a:pPr algn="just">
                        <a:spcBef>
                          <a:spcPts val="600"/>
                        </a:spcBef>
                        <a:spcAft>
                          <a:spcPts val="600"/>
                        </a:spcAft>
                      </a:pPr>
                      <a:r>
                        <a:rPr lang="it-IT" sz="1800">
                          <a:effectLst/>
                        </a:rPr>
                        <a:t>Domanda con percentuale di successo maggiore</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it-IT" sz="1800">
                          <a:effectLst/>
                        </a:rPr>
                        <a:t>26.10 – 97.56%</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617170">
                <a:tc>
                  <a:txBody>
                    <a:bodyPr/>
                    <a:lstStyle/>
                    <a:p>
                      <a:pPr algn="just">
                        <a:spcBef>
                          <a:spcPts val="600"/>
                        </a:spcBef>
                        <a:spcAft>
                          <a:spcPts val="600"/>
                        </a:spcAft>
                      </a:pPr>
                      <a:r>
                        <a:rPr lang="it-IT" sz="1800">
                          <a:effectLst/>
                        </a:rPr>
                        <a:t>Domanda con percentuale di successo minore</a:t>
                      </a:r>
                      <a:endParaRPr lang="it-IT"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it-IT" sz="1800" dirty="0">
                          <a:effectLst/>
                        </a:rPr>
                        <a:t>21.3 – 0%</a:t>
                      </a: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9" name="CasellaDiTesto 8"/>
          <p:cNvSpPr txBox="1"/>
          <p:nvPr/>
        </p:nvSpPr>
        <p:spPr>
          <a:xfrm>
            <a:off x="9390888" y="1463640"/>
            <a:ext cx="2560320" cy="3970318"/>
          </a:xfrm>
          <a:prstGeom prst="rect">
            <a:avLst/>
          </a:prstGeom>
          <a:noFill/>
        </p:spPr>
        <p:txBody>
          <a:bodyPr wrap="square" rtlCol="0">
            <a:spAutoFit/>
          </a:bodyPr>
          <a:lstStyle/>
          <a:p>
            <a:r>
              <a:rPr lang="es-ES" sz="1200" dirty="0"/>
              <a:t>L’elaborazione del punteggio è mediamente bassa perché tiene conto di tutti i partecipanti, anche di coloro che non hanno superato la prova, segno del fatto che le prove Moodle, molto flessibili ed efficaci, richiedono un certo addestramento che, anche nell’anno di lockdown, è stato svolto solo parzialmente. Va comunque sottolineato il fatto che senza la possibilità di utilizzare un LMS come Moodle la certificazione del latino avrebbe dovuto essere sospesa come è avvenuto per molte altre attività di eccellenza. L</a:t>
            </a:r>
            <a:r>
              <a:rPr lang="x-none" sz="1200" dirty="0"/>
              <a:t>’esperienza può essere valutata positivamente e, con certezza, potrà aprire la strada ad </a:t>
            </a:r>
            <a:r>
              <a:rPr lang="it-IT" sz="1200" dirty="0"/>
              <a:t>azioni</a:t>
            </a:r>
            <a:r>
              <a:rPr lang="x-none" sz="1200" dirty="0"/>
              <a:t> di addestramento e di formazione a distanza, senza sostituire le prove in presenza, almeno nei livelli B1 e B2</a:t>
            </a:r>
            <a:r>
              <a:rPr lang="x-none" sz="1200" dirty="0" smtClean="0"/>
              <a:t>.</a:t>
            </a:r>
            <a:endParaRPr lang="it-IT" sz="1200" dirty="0"/>
          </a:p>
        </p:txBody>
      </p:sp>
    </p:spTree>
    <p:extLst>
      <p:ext uri="{BB962C8B-B14F-4D97-AF65-F5344CB8AC3E}">
        <p14:creationId xmlns:p14="http://schemas.microsoft.com/office/powerpoint/2010/main" val="45415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idx="1"/>
          </p:nvPr>
        </p:nvSpPr>
        <p:spPr/>
        <p:txBody>
          <a:bodyPr>
            <a:normAutofit fontScale="92500" lnSpcReduction="10000"/>
          </a:bodyPr>
          <a:lstStyle/>
          <a:p>
            <a:r>
              <a:rPr lang="es-ES" dirty="0"/>
              <a:t>Pur nella difficoltà della situazione pandemica, l’importante attività di eccellenza della Certificazione Linguistica del Latino è stata svolta in maniera adeguata e corrispondente alle definizioni dei protocolli di intesa. L’obiettivo 2022 è quello di contemperare il ritorno in aula degli studenti per i livelli B1 e B2 con il mantenimento della certificazione online per i livelli A1 e A2 aprendo allo stesso tempo la piattaforma Orient@mente alle esercitazioni degli studenti e alle attività didattiche dei docenti, in modo da creare un ulteriore spazio didattico digitale integrato che non rinunci alle modalità di insegnamento in presenza, ma le potenzi attraverso l’inserimento di elementi a distanza non ripetitivi e capaci di costituire l’occasione per un ulteriore potenziamento delle competenze linguistiche in latino e, conseguentemente, anche nell’italiano.</a:t>
            </a:r>
            <a:endParaRPr lang="it-IT" dirty="0"/>
          </a:p>
          <a:p>
            <a:pPr marL="0" indent="0">
              <a:buNone/>
            </a:pPr>
            <a:endParaRPr lang="it-IT" dirty="0"/>
          </a:p>
        </p:txBody>
      </p:sp>
      <p:sp>
        <p:nvSpPr>
          <p:cNvPr id="4" name="Segnaposto contenuto 3"/>
          <p:cNvSpPr>
            <a:spLocks noGrp="1"/>
          </p:cNvSpPr>
          <p:nvPr>
            <p:ph sz="quarter" idx="10"/>
          </p:nvPr>
        </p:nvSpPr>
        <p:spPr/>
        <p:txBody>
          <a:bodyPr/>
          <a:lstStyle/>
          <a:p>
            <a:r>
              <a:rPr lang="it-IT" dirty="0" smtClean="0"/>
              <a:t>Andrea Balbo</a:t>
            </a:r>
            <a:endParaRPr lang="it-IT" dirty="0"/>
          </a:p>
        </p:txBody>
      </p:sp>
    </p:spTree>
    <p:extLst>
      <p:ext uri="{BB962C8B-B14F-4D97-AF65-F5344CB8AC3E}">
        <p14:creationId xmlns:p14="http://schemas.microsoft.com/office/powerpoint/2010/main" val="219785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459474-9630-4C6F-8C91-D850F604BB1A}"/>
              </a:ext>
            </a:extLst>
          </p:cNvPr>
          <p:cNvSpPr>
            <a:spLocks noGrp="1"/>
          </p:cNvSpPr>
          <p:nvPr>
            <p:ph type="title"/>
          </p:nvPr>
        </p:nvSpPr>
        <p:spPr/>
        <p:txBody>
          <a:bodyPr>
            <a:normAutofit/>
          </a:bodyPr>
          <a:lstStyle/>
          <a:p>
            <a:r>
              <a:rPr lang="es-ES" b="1" dirty="0"/>
              <a:t>C</a:t>
            </a:r>
            <a:r>
              <a:rPr lang="es-ES" b="1" dirty="0" smtClean="0"/>
              <a:t>he cos’è la Certificazione Linguistica del Latino</a:t>
            </a:r>
            <a:endParaRPr lang="en-GB" dirty="0"/>
          </a:p>
        </p:txBody>
      </p:sp>
      <p:sp>
        <p:nvSpPr>
          <p:cNvPr id="3" name="Segnaposto contenuto 2">
            <a:extLst>
              <a:ext uri="{FF2B5EF4-FFF2-40B4-BE49-F238E27FC236}">
                <a16:creationId xmlns:a16="http://schemas.microsoft.com/office/drawing/2014/main" xmlns="" id="{EF139293-E12C-4FBE-A8AF-3E0B78B6E714}"/>
              </a:ext>
            </a:extLst>
          </p:cNvPr>
          <p:cNvSpPr>
            <a:spLocks noGrp="1"/>
          </p:cNvSpPr>
          <p:nvPr>
            <p:ph idx="1"/>
          </p:nvPr>
        </p:nvSpPr>
        <p:spPr/>
        <p:txBody>
          <a:bodyPr/>
          <a:lstStyle/>
          <a:p>
            <a:r>
              <a:rPr lang="en-GB" dirty="0" err="1" smtClean="0"/>
              <a:t>Attività</a:t>
            </a:r>
            <a:r>
              <a:rPr lang="en-GB" dirty="0" smtClean="0"/>
              <a:t> di </a:t>
            </a:r>
            <a:r>
              <a:rPr lang="en-GB" dirty="0" err="1" smtClean="0"/>
              <a:t>eccellenza</a:t>
            </a:r>
            <a:r>
              <a:rPr lang="en-GB" dirty="0" smtClean="0"/>
              <a:t> </a:t>
            </a:r>
            <a:r>
              <a:rPr lang="en-GB" dirty="0" err="1" smtClean="0"/>
              <a:t>promossa</a:t>
            </a:r>
            <a:r>
              <a:rPr lang="en-GB" dirty="0" smtClean="0"/>
              <a:t> </a:t>
            </a:r>
            <a:r>
              <a:rPr lang="en-GB" dirty="0" err="1" smtClean="0"/>
              <a:t>dalla</a:t>
            </a:r>
            <a:r>
              <a:rPr lang="en-GB" dirty="0" smtClean="0"/>
              <a:t> CUSL (</a:t>
            </a:r>
            <a:r>
              <a:rPr lang="en-GB" dirty="0" err="1" smtClean="0"/>
              <a:t>Consulta</a:t>
            </a:r>
            <a:r>
              <a:rPr lang="en-GB" dirty="0" smtClean="0"/>
              <a:t> </a:t>
            </a:r>
            <a:r>
              <a:rPr lang="en-GB" dirty="0" err="1" smtClean="0"/>
              <a:t>Universitaria</a:t>
            </a:r>
            <a:r>
              <a:rPr lang="en-GB" dirty="0" smtClean="0"/>
              <a:t> di </a:t>
            </a:r>
            <a:r>
              <a:rPr lang="en-GB" dirty="0" err="1" smtClean="0"/>
              <a:t>Studi</a:t>
            </a:r>
            <a:r>
              <a:rPr lang="en-GB" dirty="0" smtClean="0"/>
              <a:t> </a:t>
            </a:r>
            <a:r>
              <a:rPr lang="en-GB" dirty="0" err="1" smtClean="0"/>
              <a:t>Latini</a:t>
            </a:r>
            <a:r>
              <a:rPr lang="en-GB" dirty="0" smtClean="0"/>
              <a:t>) con </a:t>
            </a:r>
            <a:r>
              <a:rPr lang="en-GB" dirty="0" err="1" smtClean="0"/>
              <a:t>il</a:t>
            </a:r>
            <a:r>
              <a:rPr lang="en-GB" dirty="0" smtClean="0"/>
              <a:t> MI (grazie </a:t>
            </a:r>
            <a:r>
              <a:rPr lang="en-GB" dirty="0" err="1" smtClean="0"/>
              <a:t>all’USR</a:t>
            </a:r>
            <a:r>
              <a:rPr lang="en-GB" dirty="0" smtClean="0"/>
              <a:t>) e </a:t>
            </a:r>
            <a:r>
              <a:rPr lang="en-GB" dirty="0" err="1" smtClean="0"/>
              <a:t>regolata</a:t>
            </a:r>
            <a:r>
              <a:rPr lang="en-GB" dirty="0" smtClean="0"/>
              <a:t> da un </a:t>
            </a:r>
            <a:r>
              <a:rPr lang="en-GB" dirty="0" err="1" smtClean="0"/>
              <a:t>protocollo</a:t>
            </a:r>
            <a:r>
              <a:rPr lang="en-GB" dirty="0" smtClean="0"/>
              <a:t> </a:t>
            </a:r>
            <a:r>
              <a:rPr lang="en-GB" dirty="0" err="1" smtClean="0"/>
              <a:t>nazionale</a:t>
            </a:r>
            <a:r>
              <a:rPr lang="en-GB" dirty="0" smtClean="0"/>
              <a:t> e da </a:t>
            </a:r>
            <a:r>
              <a:rPr lang="en-GB" dirty="0" err="1" smtClean="0"/>
              <a:t>vari</a:t>
            </a:r>
            <a:r>
              <a:rPr lang="en-GB" dirty="0" smtClean="0"/>
              <a:t> </a:t>
            </a:r>
            <a:r>
              <a:rPr lang="en-GB" dirty="0" err="1" smtClean="0"/>
              <a:t>protocolli</a:t>
            </a:r>
            <a:r>
              <a:rPr lang="en-GB" dirty="0" smtClean="0"/>
              <a:t> </a:t>
            </a:r>
            <a:r>
              <a:rPr lang="en-GB" dirty="0" err="1" smtClean="0"/>
              <a:t>regionali</a:t>
            </a:r>
            <a:endParaRPr lang="en-GB" dirty="0" smtClean="0"/>
          </a:p>
          <a:p>
            <a:r>
              <a:rPr lang="en-GB" dirty="0" err="1" smtClean="0"/>
              <a:t>Prevede</a:t>
            </a:r>
            <a:r>
              <a:rPr lang="en-GB" dirty="0" smtClean="0"/>
              <a:t> 4 </a:t>
            </a:r>
            <a:r>
              <a:rPr lang="en-GB" dirty="0" err="1" smtClean="0"/>
              <a:t>livelli</a:t>
            </a:r>
            <a:r>
              <a:rPr lang="en-GB" dirty="0" smtClean="0"/>
              <a:t>, </a:t>
            </a:r>
            <a:r>
              <a:rPr lang="en-GB" dirty="0" err="1" smtClean="0"/>
              <a:t>coerenti</a:t>
            </a:r>
            <a:r>
              <a:rPr lang="en-GB" dirty="0" smtClean="0"/>
              <a:t> con </a:t>
            </a:r>
            <a:r>
              <a:rPr lang="en-GB" dirty="0" err="1" smtClean="0"/>
              <a:t>il</a:t>
            </a:r>
            <a:r>
              <a:rPr lang="en-GB" dirty="0" smtClean="0"/>
              <a:t> QCER: A1, A2, B1, B2</a:t>
            </a:r>
          </a:p>
          <a:p>
            <a:r>
              <a:rPr lang="en-GB" dirty="0" smtClean="0"/>
              <a:t>Si </a:t>
            </a:r>
            <a:r>
              <a:rPr lang="en-GB" dirty="0" err="1" smtClean="0"/>
              <a:t>svolge</a:t>
            </a:r>
            <a:r>
              <a:rPr lang="en-GB" dirty="0" smtClean="0"/>
              <a:t> </a:t>
            </a:r>
            <a:r>
              <a:rPr lang="en-GB" dirty="0" err="1" smtClean="0"/>
              <a:t>su</a:t>
            </a:r>
            <a:r>
              <a:rPr lang="en-GB" dirty="0" smtClean="0"/>
              <a:t> base </a:t>
            </a:r>
            <a:r>
              <a:rPr lang="en-GB" dirty="0" err="1" smtClean="0"/>
              <a:t>regionale</a:t>
            </a:r>
            <a:r>
              <a:rPr lang="en-GB" dirty="0" smtClean="0"/>
              <a:t> e, </a:t>
            </a:r>
            <a:r>
              <a:rPr lang="en-GB" dirty="0" err="1" smtClean="0"/>
              <a:t>nelle</a:t>
            </a:r>
            <a:r>
              <a:rPr lang="en-GB" dirty="0" smtClean="0"/>
              <a:t> </a:t>
            </a:r>
            <a:r>
              <a:rPr lang="en-GB" dirty="0" err="1" smtClean="0"/>
              <a:t>edizioni</a:t>
            </a:r>
            <a:r>
              <a:rPr lang="en-GB" dirty="0" smtClean="0"/>
              <a:t> </a:t>
            </a:r>
            <a:r>
              <a:rPr lang="en-GB" dirty="0" err="1" smtClean="0"/>
              <a:t>precedenti</a:t>
            </a:r>
            <a:r>
              <a:rPr lang="en-GB" dirty="0" smtClean="0"/>
              <a:t> al 2021, ha </a:t>
            </a:r>
            <a:r>
              <a:rPr lang="en-GB" dirty="0" err="1" smtClean="0"/>
              <a:t>registrato</a:t>
            </a:r>
            <a:r>
              <a:rPr lang="en-GB" dirty="0" smtClean="0"/>
              <a:t> </a:t>
            </a:r>
            <a:r>
              <a:rPr lang="en-GB" dirty="0" err="1" smtClean="0"/>
              <a:t>l’affluenza</a:t>
            </a:r>
            <a:r>
              <a:rPr lang="en-GB" dirty="0" smtClean="0"/>
              <a:t> di </a:t>
            </a:r>
            <a:r>
              <a:rPr lang="en-GB" dirty="0" err="1" smtClean="0"/>
              <a:t>varie</a:t>
            </a:r>
            <a:r>
              <a:rPr lang="en-GB" dirty="0" smtClean="0"/>
              <a:t> </a:t>
            </a:r>
            <a:r>
              <a:rPr lang="en-GB" dirty="0" err="1" smtClean="0"/>
              <a:t>centinaia</a:t>
            </a:r>
            <a:r>
              <a:rPr lang="en-GB" dirty="0" smtClean="0"/>
              <a:t> di </a:t>
            </a:r>
            <a:r>
              <a:rPr lang="en-GB" dirty="0" err="1" smtClean="0"/>
              <a:t>studenti</a:t>
            </a:r>
            <a:r>
              <a:rPr lang="en-GB" dirty="0" smtClean="0"/>
              <a:t> </a:t>
            </a:r>
            <a:r>
              <a:rPr lang="en-GB" dirty="0" err="1" smtClean="0"/>
              <a:t>provenienti</a:t>
            </a:r>
            <a:r>
              <a:rPr lang="en-GB" dirty="0" smtClean="0"/>
              <a:t> da </a:t>
            </a:r>
            <a:r>
              <a:rPr lang="en-GB" dirty="0" err="1" smtClean="0"/>
              <a:t>tutte</a:t>
            </a:r>
            <a:r>
              <a:rPr lang="en-GB" dirty="0" smtClean="0"/>
              <a:t> le </a:t>
            </a:r>
            <a:r>
              <a:rPr lang="en-GB" dirty="0" err="1" smtClean="0"/>
              <a:t>scuole</a:t>
            </a:r>
            <a:r>
              <a:rPr lang="en-GB" dirty="0" smtClean="0"/>
              <a:t> </a:t>
            </a:r>
            <a:r>
              <a:rPr lang="en-GB" dirty="0" err="1" smtClean="0"/>
              <a:t>superiori</a:t>
            </a:r>
            <a:r>
              <a:rPr lang="en-GB" dirty="0" smtClean="0"/>
              <a:t> </a:t>
            </a:r>
            <a:r>
              <a:rPr lang="en-GB" dirty="0" err="1" smtClean="0"/>
              <a:t>piemontesi</a:t>
            </a:r>
            <a:endParaRPr lang="en-GB" dirty="0" smtClean="0"/>
          </a:p>
          <a:p>
            <a:r>
              <a:rPr lang="en-GB" dirty="0" err="1" smtClean="0"/>
              <a:t>Nel</a:t>
            </a:r>
            <a:r>
              <a:rPr lang="en-GB" dirty="0" smtClean="0"/>
              <a:t> 2020 la </a:t>
            </a:r>
            <a:r>
              <a:rPr lang="en-GB" dirty="0" err="1" smtClean="0"/>
              <a:t>manifestazione</a:t>
            </a:r>
            <a:r>
              <a:rPr lang="en-GB" dirty="0" smtClean="0"/>
              <a:t> non </a:t>
            </a:r>
            <a:r>
              <a:rPr lang="en-GB" dirty="0" err="1" smtClean="0"/>
              <a:t>si</a:t>
            </a:r>
            <a:r>
              <a:rPr lang="en-GB" dirty="0" smtClean="0"/>
              <a:t> è </a:t>
            </a:r>
            <a:r>
              <a:rPr lang="en-GB" dirty="0" err="1" smtClean="0"/>
              <a:t>tenuta</a:t>
            </a:r>
            <a:endParaRPr lang="en-GB" dirty="0" smtClean="0"/>
          </a:p>
          <a:p>
            <a:r>
              <a:rPr lang="en-GB" dirty="0" err="1" smtClean="0"/>
              <a:t>Nel</a:t>
            </a:r>
            <a:r>
              <a:rPr lang="en-GB" dirty="0" smtClean="0"/>
              <a:t> 2021 solo </a:t>
            </a:r>
            <a:r>
              <a:rPr lang="en-GB" dirty="0" err="1" smtClean="0"/>
              <a:t>Piemonte</a:t>
            </a:r>
            <a:r>
              <a:rPr lang="en-GB" dirty="0" smtClean="0"/>
              <a:t> e </a:t>
            </a:r>
            <a:r>
              <a:rPr lang="en-GB" dirty="0" err="1" smtClean="0"/>
              <a:t>Lombardia</a:t>
            </a:r>
            <a:r>
              <a:rPr lang="en-GB" dirty="0" smtClean="0"/>
              <a:t> </a:t>
            </a:r>
            <a:r>
              <a:rPr lang="en-GB" dirty="0" err="1" smtClean="0"/>
              <a:t>sono</a:t>
            </a:r>
            <a:r>
              <a:rPr lang="en-GB" dirty="0" smtClean="0"/>
              <a:t> </a:t>
            </a:r>
            <a:r>
              <a:rPr lang="en-GB" dirty="0" err="1" smtClean="0"/>
              <a:t>riuscite</a:t>
            </a:r>
            <a:r>
              <a:rPr lang="en-GB" dirty="0" smtClean="0"/>
              <a:t> a </a:t>
            </a:r>
            <a:r>
              <a:rPr lang="en-GB" dirty="0" err="1" smtClean="0"/>
              <a:t>organizzarla</a:t>
            </a:r>
            <a:endParaRPr lang="en-GB" dirty="0"/>
          </a:p>
        </p:txBody>
      </p:sp>
      <p:sp>
        <p:nvSpPr>
          <p:cNvPr id="4" name="Segnaposto contenuto 3">
            <a:extLst>
              <a:ext uri="{FF2B5EF4-FFF2-40B4-BE49-F238E27FC236}">
                <a16:creationId xmlns:a16="http://schemas.microsoft.com/office/drawing/2014/main" xmlns="" id="{FCB55D38-8261-41FB-B4A9-D83C57E45F9E}"/>
              </a:ext>
            </a:extLst>
          </p:cNvPr>
          <p:cNvSpPr>
            <a:spLocks noGrp="1"/>
          </p:cNvSpPr>
          <p:nvPr>
            <p:ph sz="quarter" idx="10"/>
          </p:nvPr>
        </p:nvSpPr>
        <p:spPr/>
        <p:txBody>
          <a:bodyPr/>
          <a:lstStyle/>
          <a:p>
            <a:r>
              <a:rPr lang="en-GB" dirty="0" smtClean="0"/>
              <a:t>Andrea Balbo</a:t>
            </a:r>
            <a:endParaRPr lang="en-GB" dirty="0"/>
          </a:p>
        </p:txBody>
      </p:sp>
    </p:spTree>
    <p:extLst>
      <p:ext uri="{BB962C8B-B14F-4D97-AF65-F5344CB8AC3E}">
        <p14:creationId xmlns:p14="http://schemas.microsoft.com/office/powerpoint/2010/main" val="146286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Che cos’è la CLL - 2</a:t>
            </a:r>
            <a:endParaRPr lang="it-IT" dirty="0"/>
          </a:p>
        </p:txBody>
      </p:sp>
      <p:sp>
        <p:nvSpPr>
          <p:cNvPr id="3" name="Segnaposto contenuto 2"/>
          <p:cNvSpPr>
            <a:spLocks noGrp="1"/>
          </p:cNvSpPr>
          <p:nvPr>
            <p:ph idx="1"/>
          </p:nvPr>
        </p:nvSpPr>
        <p:spPr/>
        <p:txBody>
          <a:bodyPr/>
          <a:lstStyle/>
          <a:p>
            <a:pPr marL="0" indent="0">
              <a:buNone/>
            </a:pPr>
            <a:r>
              <a:rPr lang="it-IT" dirty="0"/>
              <a:t>Si tratta del riconoscimento effettivo di alcune caratteristiche di base del latino.</a:t>
            </a:r>
          </a:p>
          <a:p>
            <a:pPr marL="0" indent="0">
              <a:buNone/>
            </a:pPr>
            <a:r>
              <a:rPr lang="it-IT" dirty="0" smtClean="0"/>
              <a:t>A</a:t>
            </a:r>
            <a:r>
              <a:rPr lang="it-IT" dirty="0"/>
              <a:t>. Il suo carattere di lingua, con pari dignità e caratteristiche diverse rispetto </a:t>
            </a:r>
            <a:r>
              <a:rPr lang="it-IT" dirty="0" smtClean="0"/>
              <a:t>alle </a:t>
            </a:r>
            <a:r>
              <a:rPr lang="it-IT" dirty="0"/>
              <a:t>altre lingue moderne.</a:t>
            </a:r>
          </a:p>
          <a:p>
            <a:pPr marL="0" indent="0">
              <a:buNone/>
            </a:pPr>
            <a:r>
              <a:rPr lang="it-IT" dirty="0" smtClean="0"/>
              <a:t>B</a:t>
            </a:r>
            <a:r>
              <a:rPr lang="it-IT" dirty="0"/>
              <a:t>. La sua importanza sotto il profilo delle conoscenze linguistiche e delle </a:t>
            </a:r>
            <a:r>
              <a:rPr lang="it-IT" dirty="0" smtClean="0"/>
              <a:t>competenze </a:t>
            </a:r>
            <a:r>
              <a:rPr lang="it-IT" dirty="0"/>
              <a:t>linguistiche e culturali.</a:t>
            </a:r>
          </a:p>
          <a:p>
            <a:pPr marL="0" indent="0">
              <a:buNone/>
            </a:pPr>
            <a:r>
              <a:rPr lang="it-IT" dirty="0" smtClean="0"/>
              <a:t>C</a:t>
            </a:r>
            <a:r>
              <a:rPr lang="it-IT" dirty="0"/>
              <a:t>. La sua centralità nell’insegnamento all’interno di una scuola i cui </a:t>
            </a:r>
            <a:r>
              <a:rPr lang="it-IT" dirty="0" smtClean="0"/>
              <a:t>assi culturali </a:t>
            </a:r>
            <a:r>
              <a:rPr lang="it-IT" dirty="0"/>
              <a:t>si sono fortemente spostati.</a:t>
            </a:r>
          </a:p>
          <a:p>
            <a:endParaRPr lang="it-IT" dirty="0"/>
          </a:p>
        </p:txBody>
      </p:sp>
      <p:sp>
        <p:nvSpPr>
          <p:cNvPr id="4" name="Segnaposto contenuto 3"/>
          <p:cNvSpPr>
            <a:spLocks noGrp="1"/>
          </p:cNvSpPr>
          <p:nvPr>
            <p:ph sz="quarter" idx="10"/>
          </p:nvPr>
        </p:nvSpPr>
        <p:spPr/>
        <p:txBody>
          <a:bodyPr/>
          <a:lstStyle/>
          <a:p>
            <a:r>
              <a:rPr lang="it-IT" dirty="0" smtClean="0"/>
              <a:t>Andrea Balbo</a:t>
            </a:r>
            <a:endParaRPr lang="it-IT" dirty="0"/>
          </a:p>
        </p:txBody>
      </p:sp>
    </p:spTree>
    <p:extLst>
      <p:ext uri="{BB962C8B-B14F-4D97-AF65-F5344CB8AC3E}">
        <p14:creationId xmlns:p14="http://schemas.microsoft.com/office/powerpoint/2010/main" val="218237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struttura della prova</a:t>
            </a:r>
            <a:endParaRPr lang="it-IT" dirty="0"/>
          </a:p>
        </p:txBody>
      </p:sp>
      <p:sp>
        <p:nvSpPr>
          <p:cNvPr id="3" name="Segnaposto contenuto 2"/>
          <p:cNvSpPr>
            <a:spLocks noGrp="1"/>
          </p:cNvSpPr>
          <p:nvPr>
            <p:ph idx="1"/>
          </p:nvPr>
        </p:nvSpPr>
        <p:spPr>
          <a:xfrm>
            <a:off x="722376" y="1746504"/>
            <a:ext cx="11137392" cy="4738184"/>
          </a:xfrm>
        </p:spPr>
        <p:txBody>
          <a:bodyPr>
            <a:noAutofit/>
          </a:bodyPr>
          <a:lstStyle/>
          <a:p>
            <a:r>
              <a:rPr lang="it-IT" sz="1600" dirty="0" smtClean="0"/>
              <a:t>Per </a:t>
            </a:r>
            <a:r>
              <a:rPr lang="it-IT" sz="1600" dirty="0"/>
              <a:t>ottenere il livello A1 bisogna affrontare 5 esercizi indispensabili divisi in due aree, in ciascuna delle quali è necessario ottenere il 75% di risultati positivi. </a:t>
            </a:r>
            <a:r>
              <a:rPr lang="it-IT" sz="1600" dirty="0" smtClean="0"/>
              <a:t>L’area </a:t>
            </a:r>
            <a:r>
              <a:rPr lang="it-IT" sz="1600" dirty="0"/>
              <a:t>1 riguarda la comprensione e prevede 3 tipi di esercizi; 1. competenza lessicale (= completamento di parafrasi); 2. comprensione globale (=vero/falso); 3. comprensione analitica (=domande in latino a risposta multipla); l’area 2 riguarda la competenza morfo-sintattica e prevede 2 tipi di esercizi; riconoscimento delle strutture (= domande a risposta multipla); competenza morfo-sintattica «attiva» (= trasformazione di strutture sintattiche). Tempo: 90 minuti.</a:t>
            </a:r>
          </a:p>
          <a:p>
            <a:r>
              <a:rPr lang="it-IT" sz="1600" dirty="0"/>
              <a:t>Per ottenere l’A2 è necessaria la sufficienza in A1 + es. 6 corretto al 75% (6/8) (= completamento di un brano d’autore prossimo a quello analizzato con termini dati che però vanno flessi). Non è consentito l’uso del dizionario; si fa riferimento a un lessico frequenziale pubblicato su sito USR + i termini più comuni presenti nei manuali scolastici + quelli analoghi all’italiano. Tempo 90 minuti cumulativo con A1.</a:t>
            </a:r>
          </a:p>
          <a:p>
            <a:r>
              <a:rPr lang="it-IT" sz="1600" dirty="0"/>
              <a:t>Per il livello B1 bisogna svolgere 6 esercizi: 1. comprensione globale (= scelta di riassunto in italiano fra quelli dati); 2. competenze lessicali (= domande a risposta multipla sul significato, in italiano, di singoli vocaboli nel contesto in cui sono inseriti); 3. competenze di individuazione dei punti di snodo della struttura (= riconoscimento di connettivi, anafore ecc.); 4. comprensione delle diverse sequenze (= vero/falso); 5. competenze lessicali – sintattiche (= sostituzioni di sintagmi da una parafrasi del brano proposto con sintagmi equivalenti dati) 6. competenze morfo-sintattiche «attive» (= trasformazione di strutture sintattiche). Ogni esercizio è superato se è corretto il 75% delle risposte (salvo, ovviamente, nell’esercizio 1). </a:t>
            </a:r>
            <a:r>
              <a:rPr lang="it-IT" sz="1600" dirty="0" smtClean="0"/>
              <a:t>Tempo</a:t>
            </a:r>
            <a:r>
              <a:rPr lang="it-IT" sz="1600" dirty="0"/>
              <a:t>: 90 minuti.</a:t>
            </a:r>
          </a:p>
          <a:p>
            <a:r>
              <a:rPr lang="it-IT" sz="1600" dirty="0"/>
              <a:t>Nel livello B2, per cui è necessario superare precedentemente il B1, entra in gioco anche la traduzione accompagnata da una serie di abilità: riconoscimento di alcuni aspetti della struttura retorica del testo (parallelismi, domande retoriche, riprese anaforiche, ecc.), resa con precisione del contenuto del testo nella lingua madre; evidenziazione di una competenza attiva della lingua, a un livello di base; individuazione in forma implicita di riferimenti al contesto storico e culturale. Tempo: 150 minuti. </a:t>
            </a:r>
            <a:endParaRPr lang="it-IT" sz="1600" dirty="0"/>
          </a:p>
        </p:txBody>
      </p:sp>
      <p:sp>
        <p:nvSpPr>
          <p:cNvPr id="4" name="Segnaposto contenuto 3"/>
          <p:cNvSpPr>
            <a:spLocks noGrp="1"/>
          </p:cNvSpPr>
          <p:nvPr>
            <p:ph sz="quarter" idx="10"/>
          </p:nvPr>
        </p:nvSpPr>
        <p:spPr/>
        <p:txBody>
          <a:bodyPr/>
          <a:lstStyle/>
          <a:p>
            <a:r>
              <a:rPr lang="it-IT" dirty="0" smtClean="0"/>
              <a:t>Andrea Balbo</a:t>
            </a:r>
            <a:endParaRPr lang="it-IT" dirty="0"/>
          </a:p>
        </p:txBody>
      </p:sp>
    </p:spTree>
    <p:extLst>
      <p:ext uri="{BB962C8B-B14F-4D97-AF65-F5344CB8AC3E}">
        <p14:creationId xmlns:p14="http://schemas.microsoft.com/office/powerpoint/2010/main" val="31268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prova 2021</a:t>
            </a:r>
            <a:endParaRPr lang="it-IT" dirty="0"/>
          </a:p>
        </p:txBody>
      </p:sp>
      <p:sp>
        <p:nvSpPr>
          <p:cNvPr id="3" name="Segnaposto contenuto 2"/>
          <p:cNvSpPr>
            <a:spLocks noGrp="1"/>
          </p:cNvSpPr>
          <p:nvPr>
            <p:ph idx="1"/>
          </p:nvPr>
        </p:nvSpPr>
        <p:spPr/>
        <p:txBody>
          <a:bodyPr/>
          <a:lstStyle/>
          <a:p>
            <a:r>
              <a:rPr lang="it-IT" dirty="0" smtClean="0"/>
              <a:t>Poiché nell’autunno 2020 appariva chiaro che era per lo meno improbabile poter radunare centinaia di studenti a Torino, Alessandria e Novara come nelle edizioni precedenti, si è deciso di concerto con la CUSL di passare a una versione quasi tutta online, riservando soltanto la prova B2 alla presenza (14 partecipanti a livello regionale)</a:t>
            </a:r>
          </a:p>
          <a:p>
            <a:r>
              <a:rPr lang="it-IT" dirty="0" smtClean="0"/>
              <a:t>Grazie alla collaborazione fattiva dell’Università di Torino e alla sensibilità del Rettore Stefano </a:t>
            </a:r>
            <a:r>
              <a:rPr lang="it-IT" dirty="0" err="1" smtClean="0"/>
              <a:t>Geuna</a:t>
            </a:r>
            <a:r>
              <a:rPr lang="it-IT" dirty="0" smtClean="0"/>
              <a:t> e della prof. </a:t>
            </a:r>
            <a:r>
              <a:rPr lang="it-IT" dirty="0" err="1" smtClean="0"/>
              <a:t>ssa</a:t>
            </a:r>
            <a:r>
              <a:rPr lang="it-IT" dirty="0" smtClean="0"/>
              <a:t> Marina Marchisio, delegata per la didattica digitale, sono stati aperti sulla piattaforma </a:t>
            </a:r>
            <a:r>
              <a:rPr lang="it-IT" dirty="0" err="1" smtClean="0"/>
              <a:t>Orient@mente</a:t>
            </a:r>
            <a:r>
              <a:rPr lang="it-IT" dirty="0" smtClean="0"/>
              <a:t> (orientamente.unito.it) 3 corsi per ciascuno dei tre livelli da certificare.</a:t>
            </a:r>
          </a:p>
        </p:txBody>
      </p:sp>
      <p:sp>
        <p:nvSpPr>
          <p:cNvPr id="4" name="Segnaposto contenuto 3"/>
          <p:cNvSpPr>
            <a:spLocks noGrp="1"/>
          </p:cNvSpPr>
          <p:nvPr>
            <p:ph sz="quarter" idx="10"/>
          </p:nvPr>
        </p:nvSpPr>
        <p:spPr/>
        <p:txBody>
          <a:bodyPr/>
          <a:lstStyle/>
          <a:p>
            <a:r>
              <a:rPr lang="it-IT" dirty="0" smtClean="0"/>
              <a:t>Andrea Balbo</a:t>
            </a:r>
            <a:endParaRPr lang="it-IT" dirty="0"/>
          </a:p>
        </p:txBody>
      </p:sp>
    </p:spTree>
    <p:extLst>
      <p:ext uri="{BB962C8B-B14F-4D97-AF65-F5344CB8AC3E}">
        <p14:creationId xmlns:p14="http://schemas.microsoft.com/office/powerpoint/2010/main" val="54800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L’uso di </a:t>
            </a:r>
            <a:r>
              <a:rPr lang="it-IT" dirty="0" err="1" smtClean="0"/>
              <a:t>Moodle</a:t>
            </a:r>
            <a:r>
              <a:rPr lang="it-IT" dirty="0" smtClean="0"/>
              <a:t> per la prova</a:t>
            </a:r>
            <a:endParaRPr lang="it-IT" dirty="0"/>
          </a:p>
        </p:txBody>
      </p:sp>
      <p:sp>
        <p:nvSpPr>
          <p:cNvPr id="3" name="Segnaposto contenuto 2"/>
          <p:cNvSpPr>
            <a:spLocks noGrp="1"/>
          </p:cNvSpPr>
          <p:nvPr>
            <p:ph idx="1"/>
          </p:nvPr>
        </p:nvSpPr>
        <p:spPr>
          <a:xfrm>
            <a:off x="838200" y="1700784"/>
            <a:ext cx="10515600" cy="4783904"/>
          </a:xfrm>
        </p:spPr>
        <p:txBody>
          <a:bodyPr>
            <a:normAutofit fontScale="92500" lnSpcReduction="20000"/>
          </a:bodyPr>
          <a:lstStyle/>
          <a:p>
            <a:r>
              <a:rPr lang="it-IT" dirty="0" smtClean="0"/>
              <a:t>Le caratteristiche delle prove hanno consentito con facilità la loro automazione grazie alla versatilità di </a:t>
            </a:r>
            <a:r>
              <a:rPr lang="it-IT" dirty="0" err="1" smtClean="0"/>
              <a:t>Moodle</a:t>
            </a:r>
            <a:r>
              <a:rPr lang="it-IT" dirty="0" smtClean="0"/>
              <a:t>. Si è fatto anche tesoro di una serie di esperienze compiute precedentemente con l’appoggio dei laboratori di un istituto secondario di secondo grado di Torino.</a:t>
            </a:r>
          </a:p>
          <a:p>
            <a:r>
              <a:rPr lang="it-IT" dirty="0"/>
              <a:t>La prova online è stata svolta per i livelli A1, A2 e B1, su testi latini di media lunghezza utilizzando gli strumenti di </a:t>
            </a:r>
            <a:r>
              <a:rPr lang="it-IT" dirty="0" err="1"/>
              <a:t>Moodle</a:t>
            </a:r>
            <a:r>
              <a:rPr lang="it-IT" dirty="0"/>
              <a:t>: scelta multipla, vero-falso, completamento, </a:t>
            </a:r>
            <a:r>
              <a:rPr lang="it-IT" dirty="0" err="1"/>
              <a:t>cloze</a:t>
            </a:r>
            <a:r>
              <a:rPr lang="it-IT" dirty="0"/>
              <a:t>. </a:t>
            </a:r>
            <a:endParaRPr lang="it-IT" dirty="0" smtClean="0"/>
          </a:p>
          <a:p>
            <a:r>
              <a:rPr lang="it-IT" dirty="0" smtClean="0"/>
              <a:t>La </a:t>
            </a:r>
            <a:r>
              <a:rPr lang="it-IT" dirty="0"/>
              <a:t>gestione del corso </a:t>
            </a:r>
            <a:r>
              <a:rPr lang="it-IT" dirty="0" err="1"/>
              <a:t>Moodle</a:t>
            </a:r>
            <a:r>
              <a:rPr lang="it-IT" dirty="0"/>
              <a:t> è stata affidata al prof. Massimo Manca, </a:t>
            </a:r>
            <a:r>
              <a:rPr lang="it-IT" dirty="0" smtClean="0"/>
              <a:t>e </a:t>
            </a:r>
            <a:r>
              <a:rPr lang="it-IT" dirty="0"/>
              <a:t>a un borsista della piattaforma </a:t>
            </a:r>
            <a:r>
              <a:rPr lang="it-IT" dirty="0" err="1"/>
              <a:t>Orient@mente</a:t>
            </a:r>
            <a:r>
              <a:rPr lang="it-IT" dirty="0"/>
              <a:t>; i risultati sono stati complessivamente buoni: piccole difficoltà di settaggio iniziali sono state subito superate e non sono state individuate significative imperfezioni nella costruzione degli esercizi, generati in modo randomizzato grazie ad alcune centinaia di domande predisposte da Andrea Balbo, Massimo Manca, Cristina Bellati, Raffaella La Rosa, Alessandra Pessano, Chiara </a:t>
            </a:r>
            <a:r>
              <a:rPr lang="it-IT" dirty="0" err="1"/>
              <a:t>Fornaro</a:t>
            </a:r>
            <a:r>
              <a:rPr lang="it-IT" dirty="0"/>
              <a:t>, Marcella Guglielmo.</a:t>
            </a:r>
          </a:p>
          <a:p>
            <a:endParaRPr lang="it-IT" dirty="0"/>
          </a:p>
        </p:txBody>
      </p:sp>
      <p:sp>
        <p:nvSpPr>
          <p:cNvPr id="4" name="Segnaposto contenuto 3"/>
          <p:cNvSpPr>
            <a:spLocks noGrp="1"/>
          </p:cNvSpPr>
          <p:nvPr>
            <p:ph sz="quarter" idx="10"/>
          </p:nvPr>
        </p:nvSpPr>
        <p:spPr/>
        <p:txBody>
          <a:bodyPr/>
          <a:lstStyle/>
          <a:p>
            <a:r>
              <a:rPr lang="it-IT" dirty="0" smtClean="0"/>
              <a:t>Andrea Balbo</a:t>
            </a:r>
            <a:endParaRPr lang="it-IT" dirty="0"/>
          </a:p>
        </p:txBody>
      </p:sp>
    </p:spTree>
    <p:extLst>
      <p:ext uri="{BB962C8B-B14F-4D97-AF65-F5344CB8AC3E}">
        <p14:creationId xmlns:p14="http://schemas.microsoft.com/office/powerpoint/2010/main" val="406435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72851"/>
            <a:ext cx="10515600" cy="1073654"/>
          </a:xfrm>
        </p:spPr>
        <p:txBody>
          <a:bodyPr/>
          <a:lstStyle/>
          <a:p>
            <a:r>
              <a:rPr lang="it-IT" dirty="0" smtClean="0"/>
              <a:t>Il livello A1 su </a:t>
            </a:r>
            <a:r>
              <a:rPr lang="it-IT" dirty="0" err="1" smtClean="0"/>
              <a:t>Orient@mente</a:t>
            </a:r>
            <a:endParaRPr lang="it-IT" dirty="0"/>
          </a:p>
        </p:txBody>
      </p:sp>
      <p:sp>
        <p:nvSpPr>
          <p:cNvPr id="4" name="Segnaposto contenuto 3"/>
          <p:cNvSpPr>
            <a:spLocks noGrp="1"/>
          </p:cNvSpPr>
          <p:nvPr>
            <p:ph sz="quarter" idx="10"/>
          </p:nvPr>
        </p:nvSpPr>
        <p:spPr/>
        <p:txBody>
          <a:bodyPr/>
          <a:lstStyle/>
          <a:p>
            <a:endParaRPr lang="it-IT"/>
          </a:p>
        </p:txBody>
      </p:sp>
      <p:pic>
        <p:nvPicPr>
          <p:cNvPr id="5" name="Immagine 4"/>
          <p:cNvPicPr>
            <a:picLocks noChangeAspect="1"/>
          </p:cNvPicPr>
          <p:nvPr/>
        </p:nvPicPr>
        <p:blipFill rotWithShape="1">
          <a:blip r:embed="rId2"/>
          <a:srcRect t="7467" r="4889" b="10800"/>
          <a:stretch/>
        </p:blipFill>
        <p:spPr>
          <a:xfrm>
            <a:off x="548640" y="1746505"/>
            <a:ext cx="10607040" cy="4501990"/>
          </a:xfrm>
          <a:prstGeom prst="rect">
            <a:avLst/>
          </a:prstGeom>
        </p:spPr>
      </p:pic>
    </p:spTree>
    <p:extLst>
      <p:ext uri="{BB962C8B-B14F-4D97-AF65-F5344CB8AC3E}">
        <p14:creationId xmlns:p14="http://schemas.microsoft.com/office/powerpoint/2010/main" val="391884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iscritti alla prova in Piemonte</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471130815"/>
              </p:ext>
            </p:extLst>
          </p:nvPr>
        </p:nvGraphicFramePr>
        <p:xfrm>
          <a:off x="620331" y="1998413"/>
          <a:ext cx="7691564" cy="3591181"/>
        </p:xfrm>
        <a:graphic>
          <a:graphicData uri="http://schemas.openxmlformats.org/drawingml/2006/table">
            <a:tbl>
              <a:tblPr firstRow="1" firstCol="1" bandRow="1">
                <a:tableStyleId>{5C22544A-7EE6-4342-B048-85BDC9FD1C3A}</a:tableStyleId>
              </a:tblPr>
              <a:tblGrid>
                <a:gridCol w="1639204"/>
                <a:gridCol w="2845222"/>
                <a:gridCol w="1603569"/>
                <a:gridCol w="1603569"/>
              </a:tblGrid>
              <a:tr h="583196">
                <a:tc>
                  <a:txBody>
                    <a:bodyPr/>
                    <a:lstStyle/>
                    <a:p>
                      <a:pPr algn="just">
                        <a:spcBef>
                          <a:spcPts val="600"/>
                        </a:spcBef>
                        <a:spcAft>
                          <a:spcPts val="0"/>
                        </a:spcAft>
                      </a:pPr>
                      <a:r>
                        <a:rPr lang="it-IT" sz="1600" dirty="0">
                          <a:effectLst/>
                        </a:rPr>
                        <a:t>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Bef>
                          <a:spcPts val="600"/>
                        </a:spcBef>
                        <a:spcAft>
                          <a:spcPts val="0"/>
                        </a:spcAft>
                      </a:pPr>
                      <a:r>
                        <a:rPr lang="it-IT" sz="1600" dirty="0">
                          <a:effectLst/>
                        </a:rPr>
                        <a:t>2018</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2019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2021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83196">
                <a:tc>
                  <a:txBody>
                    <a:bodyPr/>
                    <a:lstStyle/>
                    <a:p>
                      <a:pPr algn="ctr">
                        <a:spcBef>
                          <a:spcPts val="600"/>
                        </a:spcBef>
                        <a:spcAft>
                          <a:spcPts val="0"/>
                        </a:spcAft>
                      </a:pPr>
                      <a:r>
                        <a:rPr lang="it-IT" sz="1600">
                          <a:effectLst/>
                        </a:rPr>
                        <a:t>ISCRITTI</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dirty="0">
                          <a:effectLst/>
                        </a:rPr>
                        <a:t>741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796</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383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258397">
                <a:tc>
                  <a:txBody>
                    <a:bodyPr/>
                    <a:lstStyle/>
                    <a:p>
                      <a:pPr algn="ctr">
                        <a:spcBef>
                          <a:spcPts val="600"/>
                        </a:spcBef>
                        <a:spcAft>
                          <a:spcPts val="0"/>
                        </a:spcAft>
                      </a:pPr>
                      <a:r>
                        <a:rPr lang="it-IT" sz="1600">
                          <a:effectLst/>
                        </a:rPr>
                        <a:t>ELENCO DEI PRENOTATI ALLA PROVA</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dirty="0">
                          <a:effectLst/>
                        </a:rPr>
                        <a:t>728</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dirty="0">
                          <a:effectLst/>
                        </a:rPr>
                        <a:t>708</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dirty="0">
                          <a:effectLst/>
                        </a:rPr>
                        <a:t>383</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83196">
                <a:tc>
                  <a:txBody>
                    <a:bodyPr/>
                    <a:lstStyle/>
                    <a:p>
                      <a:pPr algn="ctr">
                        <a:spcBef>
                          <a:spcPts val="600"/>
                        </a:spcBef>
                        <a:spcAft>
                          <a:spcPts val="0"/>
                        </a:spcAft>
                      </a:pPr>
                      <a:r>
                        <a:rPr lang="it-IT" sz="1600">
                          <a:effectLst/>
                        </a:rPr>
                        <a:t>ASSENTI</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85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141</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dirty="0">
                          <a:effectLst/>
                        </a:rPr>
                        <a:t>7</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83196">
                <a:tc>
                  <a:txBody>
                    <a:bodyPr/>
                    <a:lstStyle/>
                    <a:p>
                      <a:pPr algn="ctr">
                        <a:spcBef>
                          <a:spcPts val="600"/>
                        </a:spcBef>
                        <a:spcAft>
                          <a:spcPts val="0"/>
                        </a:spcAft>
                      </a:pPr>
                      <a:r>
                        <a:rPr lang="it-IT" sz="1600">
                          <a:effectLst/>
                        </a:rPr>
                        <a:t>PRESENTI</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643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a:effectLst/>
                        </a:rPr>
                        <a:t>567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it-IT" sz="1600" dirty="0">
                          <a:effectLst/>
                        </a:rPr>
                        <a:t>376</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4" name="Segnaposto contenuto 3"/>
          <p:cNvSpPr>
            <a:spLocks noGrp="1"/>
          </p:cNvSpPr>
          <p:nvPr>
            <p:ph sz="quarter" idx="10"/>
          </p:nvPr>
        </p:nvSpPr>
        <p:spPr/>
        <p:txBody>
          <a:bodyPr/>
          <a:lstStyle/>
          <a:p>
            <a:endParaRPr lang="it-IT"/>
          </a:p>
        </p:txBody>
      </p:sp>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Tab.1 – Iscritti alla prova.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7" name="CasellaDiTesto 6"/>
          <p:cNvSpPr txBox="1"/>
          <p:nvPr/>
        </p:nvSpPr>
        <p:spPr>
          <a:xfrm>
            <a:off x="8942832" y="1472184"/>
            <a:ext cx="3108960" cy="2585323"/>
          </a:xfrm>
          <a:prstGeom prst="rect">
            <a:avLst/>
          </a:prstGeom>
          <a:noFill/>
        </p:spPr>
        <p:txBody>
          <a:bodyPr wrap="square" rtlCol="0">
            <a:spAutoFit/>
          </a:bodyPr>
          <a:lstStyle/>
          <a:p>
            <a:r>
              <a:rPr lang="it-IT" dirty="0" smtClean="0"/>
              <a:t>Per necessità organizzative è stato richiesto un contributo di 5 euro a studente per la prova 2021.</a:t>
            </a:r>
          </a:p>
          <a:p>
            <a:r>
              <a:rPr lang="it-IT" dirty="0" smtClean="0"/>
              <a:t>Nonostante il COVID, in ogni caso, il numero dei presenti alla prova è stato rilevante, segno di una certa affezione, ormai radicata</a:t>
            </a:r>
            <a:endParaRPr lang="it-IT" dirty="0"/>
          </a:p>
        </p:txBody>
      </p:sp>
    </p:spTree>
    <p:extLst>
      <p:ext uri="{BB962C8B-B14F-4D97-AF65-F5344CB8AC3E}">
        <p14:creationId xmlns:p14="http://schemas.microsoft.com/office/powerpoint/2010/main" val="363001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dirty="0" smtClean="0"/>
              <a:t>Certificati ai </a:t>
            </a:r>
            <a:r>
              <a:rPr lang="es-ES" dirty="0"/>
              <a:t>livelli A e </a:t>
            </a:r>
            <a:r>
              <a:rPr lang="es-ES" dirty="0" smtClean="0"/>
              <a:t>B</a:t>
            </a:r>
            <a:endParaRPr lang="it-IT" dirty="0"/>
          </a:p>
        </p:txBody>
      </p:sp>
      <p:sp>
        <p:nvSpPr>
          <p:cNvPr id="4" name="Segnaposto contenuto 3"/>
          <p:cNvSpPr>
            <a:spLocks noGrp="1"/>
          </p:cNvSpPr>
          <p:nvPr>
            <p:ph sz="quarter" idx="10"/>
          </p:nvPr>
        </p:nvSpPr>
        <p:spPr/>
        <p:txBody>
          <a:bodyPr/>
          <a:lstStyle/>
          <a:p>
            <a:r>
              <a:rPr lang="it-IT" dirty="0" smtClean="0"/>
              <a:t>Andrea Balbo</a:t>
            </a:r>
            <a:endParaRPr lang="it-IT" dirty="0"/>
          </a:p>
        </p:txBody>
      </p:sp>
      <p:graphicFrame>
        <p:nvGraphicFramePr>
          <p:cNvPr id="8" name="Oggetto 2"/>
          <p:cNvGraphicFramePr>
            <a:graphicFrameLocks/>
          </p:cNvGraphicFramePr>
          <p:nvPr>
            <p:extLst>
              <p:ext uri="{D42A27DB-BD31-4B8C-83A1-F6EECF244321}">
                <p14:modId xmlns:p14="http://schemas.microsoft.com/office/powerpoint/2010/main" val="977116744"/>
              </p:ext>
            </p:extLst>
          </p:nvPr>
        </p:nvGraphicFramePr>
        <p:xfrm>
          <a:off x="2340864" y="2274540"/>
          <a:ext cx="6181344" cy="4089684"/>
        </p:xfrm>
        <a:graphic>
          <a:graphicData uri="http://schemas.openxmlformats.org/drawingml/2006/chart">
            <c:chart xmlns:c="http://schemas.openxmlformats.org/drawingml/2006/chart" xmlns:r="http://schemas.openxmlformats.org/officeDocument/2006/relationships" r:id="rId2"/>
          </a:graphicData>
        </a:graphic>
      </p:graphicFrame>
      <p:sp>
        <p:nvSpPr>
          <p:cNvPr id="10" name="CasellaDiTesto 9"/>
          <p:cNvSpPr txBox="1"/>
          <p:nvPr/>
        </p:nvSpPr>
        <p:spPr>
          <a:xfrm>
            <a:off x="9262872" y="950976"/>
            <a:ext cx="2706624" cy="4524315"/>
          </a:xfrm>
          <a:prstGeom prst="rect">
            <a:avLst/>
          </a:prstGeom>
          <a:noFill/>
        </p:spPr>
        <p:txBody>
          <a:bodyPr wrap="square" rtlCol="0">
            <a:spAutoFit/>
          </a:bodyPr>
          <a:lstStyle/>
          <a:p>
            <a:r>
              <a:rPr lang="es-ES" dirty="0"/>
              <a:t>Si constata un aumento netto del conseguimento della certificazione del livello A (soprattutto A1, in netto subordine A2) nel corso degli anni, mentre, parallelamente, si è abbassato il tasso di coloro che hanno ottenuto la certificazione di livello B. Tali risultati sembrano indicare, anche nelle eccellenze, una riduzione di molte </a:t>
            </a:r>
            <a:r>
              <a:rPr lang="es-ES" dirty="0" smtClean="0"/>
              <a:t>competenze, ma un buon funzionamento di Moodle</a:t>
            </a:r>
            <a:endParaRPr lang="it-IT" dirty="0"/>
          </a:p>
        </p:txBody>
      </p:sp>
    </p:spTree>
    <p:extLst>
      <p:ext uri="{BB962C8B-B14F-4D97-AF65-F5344CB8AC3E}">
        <p14:creationId xmlns:p14="http://schemas.microsoft.com/office/powerpoint/2010/main" val="31674458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icrosoftOoffice presentazione MoodleMoot2021" id="{AFAE2859-3BE3-435C-9E83-5AF001150E32}" vid="{6ED0DE53-CFBD-48F4-8CD1-F31A9FF60AA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 MicrosoftOffice presentazione MoodleMoot2021</Template>
  <TotalTime>49</TotalTime>
  <Words>1513</Words>
  <Application>Microsoft Office PowerPoint</Application>
  <PresentationFormat>Widescreen</PresentationFormat>
  <Paragraphs>94</Paragraphs>
  <Slides>12</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12</vt:i4>
      </vt:variant>
    </vt:vector>
  </HeadingPairs>
  <TitlesOfParts>
    <vt:vector size="18" baseType="lpstr">
      <vt:lpstr>Arial</vt:lpstr>
      <vt:lpstr>Calibri</vt:lpstr>
      <vt:lpstr>Calibri Light</vt:lpstr>
      <vt:lpstr>Times New Roman</vt:lpstr>
      <vt:lpstr>Tema di Office</vt:lpstr>
      <vt:lpstr>Microsoft Excel Chart</vt:lpstr>
      <vt:lpstr>Moodle per certificare la conoscenza del latino? l’esperienza del piemonte</vt:lpstr>
      <vt:lpstr>Che cos’è la Certificazione Linguistica del Latino</vt:lpstr>
      <vt:lpstr>Che cos’è la CLL - 2</vt:lpstr>
      <vt:lpstr>La struttura della prova</vt:lpstr>
      <vt:lpstr>La prova 2021</vt:lpstr>
      <vt:lpstr>L’uso di Moodle per la prova</vt:lpstr>
      <vt:lpstr>Il livello A1 su Orient@mente</vt:lpstr>
      <vt:lpstr>Gli iscritti alla prova in Piemonte</vt:lpstr>
      <vt:lpstr>Certificati ai livelli A e B</vt:lpstr>
      <vt:lpstr>Studenti che si sono iscritti ad un livello di certificazione A2 o B2 ma hanno conseguito un livello di certificazione inferiore (A1 o B1)</vt:lpstr>
      <vt:lpstr>Voti medi, tempi di esecuzione e risultati per domanda – livello A1 e B1</vt:lpstr>
      <vt:lpstr>Conclusioni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Moodle per certificare la conoscenza del latino? l’esperienza del piemonte</dc:title>
  <dc:creator>Account Microsoft</dc:creator>
  <cp:lastModifiedBy>Account Microsoft</cp:lastModifiedBy>
  <cp:revision>7</cp:revision>
  <dcterms:created xsi:type="dcterms:W3CDTF">2021-11-28T15:24:47Z</dcterms:created>
  <dcterms:modified xsi:type="dcterms:W3CDTF">2021-11-28T16:14:22Z</dcterms:modified>
</cp:coreProperties>
</file>