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56" r:id="rId2"/>
    <p:sldId id="259" r:id="rId3"/>
    <p:sldId id="278" r:id="rId4"/>
    <p:sldId id="260" r:id="rId5"/>
    <p:sldId id="262" r:id="rId6"/>
    <p:sldId id="263" r:id="rId7"/>
    <p:sldId id="279" r:id="rId8"/>
    <p:sldId id="267" r:id="rId9"/>
    <p:sldId id="282" r:id="rId10"/>
    <p:sldId id="271" r:id="rId11"/>
    <p:sldId id="269" r:id="rId12"/>
    <p:sldId id="272" r:id="rId13"/>
    <p:sldId id="273" r:id="rId14"/>
    <p:sldId id="274" r:id="rId15"/>
    <p:sldId id="280" r:id="rId16"/>
    <p:sldId id="275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9737"/>
    <a:srgbClr val="F4F4F4"/>
    <a:srgbClr val="F7DF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29" autoAdjust="0"/>
    <p:restoredTop sz="91206" autoAdjust="0"/>
  </p:normalViewPr>
  <p:slideViewPr>
    <p:cSldViewPr snapToGrid="0">
      <p:cViewPr varScale="1">
        <p:scale>
          <a:sx n="63" d="100"/>
          <a:sy n="63" d="100"/>
        </p:scale>
        <p:origin x="1080" y="90"/>
      </p:cViewPr>
      <p:guideLst/>
    </p:cSldViewPr>
  </p:slideViewPr>
  <p:outlineViewPr>
    <p:cViewPr>
      <p:scale>
        <a:sx n="33" d="100"/>
        <a:sy n="33" d="100"/>
      </p:scale>
      <p:origin x="0" y="-48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73934-29F9-426A-932A-D62E7F587AC8}" type="datetimeFigureOut">
              <a:rPr lang="en-GB" smtClean="0"/>
              <a:t>03/12/2021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6A74D-F3CD-4927-9ACB-749CA3E58B2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053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6A74D-F3CD-4927-9ACB-749CA3E58B2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916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6A74D-F3CD-4927-9ACB-749CA3E58B2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019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6A74D-F3CD-4927-9ACB-749CA3E58B2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614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6A74D-F3CD-4927-9ACB-749CA3E58B2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535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6A74D-F3CD-4927-9ACB-749CA3E58B2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473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6A74D-F3CD-4927-9ACB-749CA3E58B2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81613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6A74D-F3CD-4927-9ACB-749CA3E58B23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944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6A74D-F3CD-4927-9ACB-749CA3E58B2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931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6A74D-F3CD-4927-9ACB-749CA3E58B2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891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6A74D-F3CD-4927-9ACB-749CA3E58B2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890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6A74D-F3CD-4927-9ACB-749CA3E58B2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042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6A74D-F3CD-4927-9ACB-749CA3E58B2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846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6A74D-F3CD-4927-9ACB-749CA3E58B2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449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6A74D-F3CD-4927-9ACB-749CA3E58B2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286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6A74D-F3CD-4927-9ACB-749CA3E58B2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369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370FC0-746B-4B9D-BB0A-39EBB04457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EDA33F9-B949-425D-901E-DA6554106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795B7E7-9445-4C2F-9EB0-9E60E58C0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59A23-9473-4FB9-B61F-BB7AEAACFEAA}" type="datetime1">
              <a:rPr lang="en-GB" smtClean="0"/>
              <a:t>03/12/2021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EC1E059-2504-4C70-B7E2-C46BA945F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5F37909-1DDD-4B9C-8240-91AAEE049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F699-F079-4B72-A234-101C9C4B3CBB}" type="slidenum">
              <a:rPr lang="en-GB" smtClean="0"/>
              <a:t>‹N›</a:t>
            </a:fld>
            <a:endParaRPr lang="en-GB"/>
          </a:p>
        </p:txBody>
      </p:sp>
      <p:pic>
        <p:nvPicPr>
          <p:cNvPr id="10" name="Immagine 9" descr="Immagine che contiene silhouette&#10;&#10;Descrizione generata automaticamente">
            <a:extLst>
              <a:ext uri="{FF2B5EF4-FFF2-40B4-BE49-F238E27FC236}">
                <a16:creationId xmlns:a16="http://schemas.microsoft.com/office/drawing/2014/main" id="{0F5B8C51-A691-4A76-98FC-D3F4A26C9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" b="13054"/>
          <a:stretch/>
        </p:blipFill>
        <p:spPr>
          <a:xfrm>
            <a:off x="-1" y="4377937"/>
            <a:ext cx="12192001" cy="248006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9DFD190-9A1E-4792-B901-6E3CB21AE8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1" y="160271"/>
            <a:ext cx="2017199" cy="468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0D77087-018B-4802-A2B3-AE603FD182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136525"/>
            <a:ext cx="114493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22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69B6EE-D074-42F6-AE25-54C3AF553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7550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D62FAE1-76C6-4B1B-A2EB-F7C5D649E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2178050"/>
            <a:ext cx="10515600" cy="43513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B91C1AD-70DF-4C9F-A06C-0E704FFDA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1" y="160271"/>
            <a:ext cx="2017199" cy="46800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4311D085-0987-45BB-AE57-B62BF5942C9D}"/>
              </a:ext>
            </a:extLst>
          </p:cNvPr>
          <p:cNvSpPr/>
          <p:nvPr userDrawn="1"/>
        </p:nvSpPr>
        <p:spPr>
          <a:xfrm>
            <a:off x="0" y="6576291"/>
            <a:ext cx="12192000" cy="281709"/>
          </a:xfrm>
          <a:prstGeom prst="rect">
            <a:avLst/>
          </a:prstGeom>
          <a:solidFill>
            <a:srgbClr val="F99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/>
            <a:r>
              <a:rPr lang="it-IT" sz="1050" dirty="0"/>
              <a:t>				</a:t>
            </a:r>
            <a:r>
              <a:rPr lang="it-IT" sz="1050" dirty="0" err="1"/>
              <a:t>MoodleMoot</a:t>
            </a:r>
            <a:r>
              <a:rPr lang="it-IT" sz="1050" dirty="0"/>
              <a:t> Italia 2021 - Torino					</a:t>
            </a:r>
            <a:fld id="{822E4CDA-70C5-45F8-9085-C67F63BEFD35}" type="slidenum">
              <a:rPr lang="it-IT" sz="1050" smtClean="0"/>
              <a:pPr algn="ctr"/>
              <a:t>‹N›</a:t>
            </a:fld>
            <a:r>
              <a:rPr lang="it-IT" sz="1050" dirty="0"/>
              <a:t>	</a:t>
            </a:r>
            <a:endParaRPr lang="en-GB" sz="1050" dirty="0"/>
          </a:p>
        </p:txBody>
      </p:sp>
      <p:sp>
        <p:nvSpPr>
          <p:cNvPr id="10" name="Segnaposto contenuto 13">
            <a:extLst>
              <a:ext uri="{FF2B5EF4-FFF2-40B4-BE49-F238E27FC236}">
                <a16:creationId xmlns:a16="http://schemas.microsoft.com/office/drawing/2014/main" id="{511AC9DD-6EC1-4227-8312-9B05A85E1FA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6607810"/>
            <a:ext cx="3733800" cy="264480"/>
          </a:xfrm>
        </p:spPr>
        <p:txBody>
          <a:bodyPr>
            <a:noAutofit/>
          </a:bodyPr>
          <a:lstStyle>
            <a:lvl1pPr marL="0" indent="0">
              <a:buNone/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5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it-IT" dirty="0"/>
              <a:t>Nome Cognome</a:t>
            </a:r>
            <a:endParaRPr lang="en-GB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91A8A9A-B75D-4964-8862-9C83F829CB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136525"/>
            <a:ext cx="114493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51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686E082-D277-4CD4-873E-098FB67076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68897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10C1334-CFB6-45C8-90CA-871B29EAB6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68897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740E042-4414-4205-A33A-0C863A37AE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1" y="160271"/>
            <a:ext cx="2017199" cy="46800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A08E877F-DCDD-4D92-98CA-9FCAF08F52C4}"/>
              </a:ext>
            </a:extLst>
          </p:cNvPr>
          <p:cNvSpPr/>
          <p:nvPr userDrawn="1"/>
        </p:nvSpPr>
        <p:spPr>
          <a:xfrm>
            <a:off x="0" y="6576291"/>
            <a:ext cx="12192000" cy="281709"/>
          </a:xfrm>
          <a:prstGeom prst="rect">
            <a:avLst/>
          </a:prstGeom>
          <a:solidFill>
            <a:srgbClr val="F99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/>
            <a:r>
              <a:rPr lang="it-IT" sz="1050" dirty="0"/>
              <a:t>				</a:t>
            </a:r>
            <a:r>
              <a:rPr lang="it-IT" sz="1050" dirty="0" err="1"/>
              <a:t>MoodleMoot</a:t>
            </a:r>
            <a:r>
              <a:rPr lang="it-IT" sz="1050" dirty="0"/>
              <a:t> Italia 2021 - Torino					</a:t>
            </a:r>
            <a:fld id="{822E4CDA-70C5-45F8-9085-C67F63BEFD35}" type="slidenum">
              <a:rPr lang="it-IT" sz="1050" smtClean="0"/>
              <a:pPr algn="ctr"/>
              <a:t>‹N›</a:t>
            </a:fld>
            <a:r>
              <a:rPr lang="it-IT" sz="1050" dirty="0"/>
              <a:t>	</a:t>
            </a:r>
            <a:endParaRPr lang="en-GB" sz="1050" dirty="0"/>
          </a:p>
        </p:txBody>
      </p:sp>
      <p:sp>
        <p:nvSpPr>
          <p:cNvPr id="10" name="Segnaposto contenuto 13">
            <a:extLst>
              <a:ext uri="{FF2B5EF4-FFF2-40B4-BE49-F238E27FC236}">
                <a16:creationId xmlns:a16="http://schemas.microsoft.com/office/drawing/2014/main" id="{B522D03C-9FFA-4A67-AEB7-0DF9E316106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6607810"/>
            <a:ext cx="3733800" cy="264480"/>
          </a:xfrm>
        </p:spPr>
        <p:txBody>
          <a:bodyPr>
            <a:noAutofit/>
          </a:bodyPr>
          <a:lstStyle>
            <a:lvl1pPr marL="0" indent="0">
              <a:buNone/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5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it-IT" dirty="0"/>
              <a:t>Nome Cognome</a:t>
            </a:r>
            <a:endParaRPr lang="en-GB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A3D4852-0857-4BD8-BE87-1A4CE44A58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136525"/>
            <a:ext cx="114493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36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406EDE-9DA7-4C41-ABBC-88B5224E5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850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AC90D41-45F0-4ACE-B279-1709B4A2C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3350"/>
            <a:ext cx="10515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6A1EF1D-1531-4D5E-8EA9-67ECED508A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1" y="160271"/>
            <a:ext cx="2017199" cy="468000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93109388-484E-43AE-93BB-653A762F4765}"/>
              </a:ext>
            </a:extLst>
          </p:cNvPr>
          <p:cNvSpPr/>
          <p:nvPr userDrawn="1"/>
        </p:nvSpPr>
        <p:spPr>
          <a:xfrm>
            <a:off x="0" y="6576291"/>
            <a:ext cx="12192000" cy="281709"/>
          </a:xfrm>
          <a:prstGeom prst="rect">
            <a:avLst/>
          </a:prstGeom>
          <a:solidFill>
            <a:srgbClr val="F99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/>
            <a:r>
              <a:rPr lang="it-IT" sz="1050" dirty="0"/>
              <a:t>				</a:t>
            </a:r>
            <a:r>
              <a:rPr lang="it-IT" sz="1050" dirty="0" err="1"/>
              <a:t>MoodleMoot</a:t>
            </a:r>
            <a:r>
              <a:rPr lang="it-IT" sz="1050" dirty="0"/>
              <a:t> Italia 2021 - Torino					                        </a:t>
            </a:r>
            <a:fld id="{822E4CDA-70C5-45F8-9085-C67F63BEFD35}" type="slidenum">
              <a:rPr lang="it-IT" sz="1050" smtClean="0"/>
              <a:pPr algn="ctr"/>
              <a:t>‹N›</a:t>
            </a:fld>
            <a:r>
              <a:rPr lang="it-IT" sz="1050" dirty="0"/>
              <a:t>	</a:t>
            </a:r>
            <a:endParaRPr lang="en-GB" sz="1050" dirty="0"/>
          </a:p>
        </p:txBody>
      </p:sp>
      <p:sp>
        <p:nvSpPr>
          <p:cNvPr id="14" name="Segnaposto contenuto 13">
            <a:extLst>
              <a:ext uri="{FF2B5EF4-FFF2-40B4-BE49-F238E27FC236}">
                <a16:creationId xmlns:a16="http://schemas.microsoft.com/office/drawing/2014/main" id="{E33C797B-A870-4A46-9D81-C309E8E5375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6607810"/>
            <a:ext cx="3733800" cy="264480"/>
          </a:xfrm>
        </p:spPr>
        <p:txBody>
          <a:bodyPr>
            <a:noAutofit/>
          </a:bodyPr>
          <a:lstStyle>
            <a:lvl1pPr marL="0" indent="0">
              <a:buNone/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5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it-IT" dirty="0"/>
              <a:t>Matteo Ricci</a:t>
            </a:r>
          </a:p>
          <a:p>
            <a:pPr lvl="0"/>
            <a:endParaRPr lang="it-IT" dirty="0"/>
          </a:p>
          <a:p>
            <a:pPr lvl="0"/>
            <a:endParaRPr lang="en-GB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FA97D5D-2FD9-45A8-8B66-602AE6CB3F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136525"/>
            <a:ext cx="114493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67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3799E3-17B2-4586-B97A-F7743985F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EA77A7F-B67B-403D-AAA3-4E595DC32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AF200DB-7DC8-45B6-876A-0A3048F3D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1" y="160271"/>
            <a:ext cx="2017199" cy="468000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D382F41E-5506-4C85-8F22-B7974E0BB792}"/>
              </a:ext>
            </a:extLst>
          </p:cNvPr>
          <p:cNvSpPr/>
          <p:nvPr userDrawn="1"/>
        </p:nvSpPr>
        <p:spPr>
          <a:xfrm>
            <a:off x="0" y="6576291"/>
            <a:ext cx="12192000" cy="281709"/>
          </a:xfrm>
          <a:prstGeom prst="rect">
            <a:avLst/>
          </a:prstGeom>
          <a:solidFill>
            <a:srgbClr val="F99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/>
            <a:r>
              <a:rPr lang="it-IT" sz="1050" dirty="0"/>
              <a:t>				</a:t>
            </a:r>
            <a:r>
              <a:rPr lang="it-IT" sz="1050" dirty="0" err="1"/>
              <a:t>MoodleMoot</a:t>
            </a:r>
            <a:r>
              <a:rPr lang="it-IT" sz="1050" dirty="0"/>
              <a:t> Italia 2021 - Torino					</a:t>
            </a:r>
            <a:fld id="{822E4CDA-70C5-45F8-9085-C67F63BEFD35}" type="slidenum">
              <a:rPr lang="it-IT" sz="1050" smtClean="0"/>
              <a:pPr algn="ctr"/>
              <a:t>‹N›</a:t>
            </a:fld>
            <a:r>
              <a:rPr lang="it-IT" sz="1050" dirty="0"/>
              <a:t>	</a:t>
            </a:r>
            <a:endParaRPr lang="en-GB" sz="1050" dirty="0"/>
          </a:p>
        </p:txBody>
      </p:sp>
      <p:sp>
        <p:nvSpPr>
          <p:cNvPr id="12" name="Segnaposto contenuto 13">
            <a:extLst>
              <a:ext uri="{FF2B5EF4-FFF2-40B4-BE49-F238E27FC236}">
                <a16:creationId xmlns:a16="http://schemas.microsoft.com/office/drawing/2014/main" id="{E6276E88-FD43-44D3-9AE9-DF4CF38B08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6607810"/>
            <a:ext cx="3733800" cy="264480"/>
          </a:xfrm>
        </p:spPr>
        <p:txBody>
          <a:bodyPr>
            <a:noAutofit/>
          </a:bodyPr>
          <a:lstStyle>
            <a:lvl1pPr marL="0" indent="0">
              <a:buNone/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5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it-IT" dirty="0"/>
              <a:t>Nome Cognome</a:t>
            </a:r>
            <a:endParaRPr lang="en-GB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70C821D-F5D7-44CC-8334-6035357241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136525"/>
            <a:ext cx="114493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53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55EE7C-ECC3-48AF-97E5-6B0A08538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897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8CF63D-3A5D-4338-8F7C-63D07C72CB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4947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BAEE35D-4217-4281-9631-B30EC5FA7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4947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0EEEA9F-7874-442A-84D8-72073A70E5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1" y="160271"/>
            <a:ext cx="2017199" cy="46800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E5B13AC3-E38C-430A-91B2-90637657DDE6}"/>
              </a:ext>
            </a:extLst>
          </p:cNvPr>
          <p:cNvSpPr/>
          <p:nvPr userDrawn="1"/>
        </p:nvSpPr>
        <p:spPr>
          <a:xfrm>
            <a:off x="0" y="6576291"/>
            <a:ext cx="12192000" cy="281709"/>
          </a:xfrm>
          <a:prstGeom prst="rect">
            <a:avLst/>
          </a:prstGeom>
          <a:solidFill>
            <a:srgbClr val="F99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/>
            <a:r>
              <a:rPr lang="it-IT" sz="1050" dirty="0"/>
              <a:t>				</a:t>
            </a:r>
            <a:r>
              <a:rPr lang="it-IT" sz="1050" dirty="0" err="1"/>
              <a:t>MoodleMoot</a:t>
            </a:r>
            <a:r>
              <a:rPr lang="it-IT" sz="1050" dirty="0"/>
              <a:t> Italia 2021 - Torino					</a:t>
            </a:r>
            <a:fld id="{822E4CDA-70C5-45F8-9085-C67F63BEFD35}" type="slidenum">
              <a:rPr lang="it-IT" sz="1050" smtClean="0"/>
              <a:pPr algn="ctr"/>
              <a:t>‹N›</a:t>
            </a:fld>
            <a:r>
              <a:rPr lang="it-IT" sz="1050" dirty="0"/>
              <a:t>	</a:t>
            </a:r>
            <a:endParaRPr lang="en-GB" sz="1050" dirty="0"/>
          </a:p>
        </p:txBody>
      </p:sp>
      <p:sp>
        <p:nvSpPr>
          <p:cNvPr id="11" name="Segnaposto contenuto 13">
            <a:extLst>
              <a:ext uri="{FF2B5EF4-FFF2-40B4-BE49-F238E27FC236}">
                <a16:creationId xmlns:a16="http://schemas.microsoft.com/office/drawing/2014/main" id="{872AC99A-9462-44EA-8BC4-42F8A0C465A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6607810"/>
            <a:ext cx="3733800" cy="264480"/>
          </a:xfrm>
        </p:spPr>
        <p:txBody>
          <a:bodyPr>
            <a:noAutofit/>
          </a:bodyPr>
          <a:lstStyle>
            <a:lvl1pPr marL="0" indent="0">
              <a:buNone/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5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it-IT" dirty="0"/>
              <a:t>Nome Cognome</a:t>
            </a:r>
            <a:endParaRPr lang="en-GB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96E69C0-DD60-42E0-B224-07E292FDB2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136525"/>
            <a:ext cx="114493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52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E2CFB5-51ED-40D1-8D16-4583DC76F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9450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CC4A8AE-4A54-41A1-8E6A-615840B66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95488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417E73C-4FBA-41F3-B00D-A447A28F7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19400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25170DF-7CCB-4E0C-9BCE-E90672F766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95488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4F26D98-7D45-4993-853E-CDF4325A4F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19400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4EECC37-B943-4F01-A970-7DEBDD6436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1" y="160271"/>
            <a:ext cx="2017199" cy="468000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368ACE9A-2B66-40CD-A2D5-E7A6F061E286}"/>
              </a:ext>
            </a:extLst>
          </p:cNvPr>
          <p:cNvSpPr/>
          <p:nvPr userDrawn="1"/>
        </p:nvSpPr>
        <p:spPr>
          <a:xfrm>
            <a:off x="0" y="6576291"/>
            <a:ext cx="12192000" cy="281709"/>
          </a:xfrm>
          <a:prstGeom prst="rect">
            <a:avLst/>
          </a:prstGeom>
          <a:solidFill>
            <a:srgbClr val="F99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/>
            <a:r>
              <a:rPr lang="it-IT" sz="1050" dirty="0"/>
              <a:t>				</a:t>
            </a:r>
            <a:r>
              <a:rPr lang="it-IT" sz="1050" dirty="0" err="1"/>
              <a:t>MoodleMoot</a:t>
            </a:r>
            <a:r>
              <a:rPr lang="it-IT" sz="1050" dirty="0"/>
              <a:t> Italia 2021 - Torino					</a:t>
            </a:r>
            <a:fld id="{822E4CDA-70C5-45F8-9085-C67F63BEFD35}" type="slidenum">
              <a:rPr lang="it-IT" sz="1050" smtClean="0"/>
              <a:pPr algn="ctr"/>
              <a:t>‹N›</a:t>
            </a:fld>
            <a:r>
              <a:rPr lang="it-IT" sz="1050" dirty="0"/>
              <a:t>	</a:t>
            </a:r>
            <a:endParaRPr lang="en-GB" sz="1050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1C998D56-F489-4DE7-9AF2-F62426386D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136525"/>
            <a:ext cx="114493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99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783D8E-33C5-42F4-803C-9038F27A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5650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DB990D3-EECC-444D-A203-74E9E3E25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1" y="160271"/>
            <a:ext cx="2017199" cy="46800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7C7EC59B-0D04-472D-9B73-7BE61FF82EB3}"/>
              </a:ext>
            </a:extLst>
          </p:cNvPr>
          <p:cNvSpPr/>
          <p:nvPr userDrawn="1"/>
        </p:nvSpPr>
        <p:spPr>
          <a:xfrm>
            <a:off x="0" y="6576291"/>
            <a:ext cx="12192000" cy="281709"/>
          </a:xfrm>
          <a:prstGeom prst="rect">
            <a:avLst/>
          </a:prstGeom>
          <a:solidFill>
            <a:srgbClr val="F99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/>
            <a:r>
              <a:rPr lang="it-IT" sz="1050" dirty="0"/>
              <a:t>				</a:t>
            </a:r>
            <a:r>
              <a:rPr lang="it-IT" sz="1050" dirty="0" err="1"/>
              <a:t>MoodleMoot</a:t>
            </a:r>
            <a:r>
              <a:rPr lang="it-IT" sz="1050" dirty="0"/>
              <a:t> Italia 2021 - Torino					</a:t>
            </a:r>
            <a:fld id="{822E4CDA-70C5-45F8-9085-C67F63BEFD35}" type="slidenum">
              <a:rPr lang="it-IT" sz="1050" smtClean="0"/>
              <a:pPr algn="ctr"/>
              <a:t>‹N›</a:t>
            </a:fld>
            <a:r>
              <a:rPr lang="it-IT" sz="1050" dirty="0"/>
              <a:t>	</a:t>
            </a:r>
            <a:endParaRPr lang="en-GB" sz="1050" dirty="0"/>
          </a:p>
        </p:txBody>
      </p:sp>
      <p:sp>
        <p:nvSpPr>
          <p:cNvPr id="9" name="Segnaposto contenuto 13">
            <a:extLst>
              <a:ext uri="{FF2B5EF4-FFF2-40B4-BE49-F238E27FC236}">
                <a16:creationId xmlns:a16="http://schemas.microsoft.com/office/drawing/2014/main" id="{10A99CDD-B875-4E9A-9DAB-39F5CC50000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6607810"/>
            <a:ext cx="3733800" cy="264480"/>
          </a:xfrm>
        </p:spPr>
        <p:txBody>
          <a:bodyPr>
            <a:noAutofit/>
          </a:bodyPr>
          <a:lstStyle>
            <a:lvl1pPr marL="0" indent="0">
              <a:buNone/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5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it-IT" dirty="0"/>
              <a:t>Nome Cognome</a:t>
            </a:r>
            <a:endParaRPr lang="en-GB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FCD77B5-85E0-4596-957C-F3BF07133E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136525"/>
            <a:ext cx="114493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29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799AFD8-611D-4B61-A02D-C4239B5795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1" y="160271"/>
            <a:ext cx="2017199" cy="4680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D2227DC-D5B4-45A2-867B-C5F48927CCFF}"/>
              </a:ext>
            </a:extLst>
          </p:cNvPr>
          <p:cNvSpPr/>
          <p:nvPr userDrawn="1"/>
        </p:nvSpPr>
        <p:spPr>
          <a:xfrm>
            <a:off x="0" y="6576291"/>
            <a:ext cx="12192000" cy="281709"/>
          </a:xfrm>
          <a:prstGeom prst="rect">
            <a:avLst/>
          </a:prstGeom>
          <a:solidFill>
            <a:srgbClr val="F99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/>
            <a:r>
              <a:rPr lang="it-IT" sz="1050" dirty="0"/>
              <a:t>				</a:t>
            </a:r>
            <a:r>
              <a:rPr lang="it-IT" sz="1050" dirty="0" err="1"/>
              <a:t>MoodleMoot</a:t>
            </a:r>
            <a:r>
              <a:rPr lang="it-IT" sz="1050" dirty="0"/>
              <a:t> Italia 2021 - Torino					</a:t>
            </a:r>
            <a:fld id="{822E4CDA-70C5-45F8-9085-C67F63BEFD35}" type="slidenum">
              <a:rPr lang="it-IT" sz="1050" smtClean="0"/>
              <a:pPr algn="ctr"/>
              <a:t>‹N›</a:t>
            </a:fld>
            <a:r>
              <a:rPr lang="it-IT" sz="1050" dirty="0"/>
              <a:t>	</a:t>
            </a:r>
            <a:endParaRPr lang="en-GB" sz="1050" dirty="0"/>
          </a:p>
        </p:txBody>
      </p:sp>
      <p:sp>
        <p:nvSpPr>
          <p:cNvPr id="8" name="Segnaposto contenuto 13">
            <a:extLst>
              <a:ext uri="{FF2B5EF4-FFF2-40B4-BE49-F238E27FC236}">
                <a16:creationId xmlns:a16="http://schemas.microsoft.com/office/drawing/2014/main" id="{341771AB-4488-40A8-A83C-EF3198AF7EC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6607810"/>
            <a:ext cx="3733800" cy="264480"/>
          </a:xfrm>
        </p:spPr>
        <p:txBody>
          <a:bodyPr>
            <a:noAutofit/>
          </a:bodyPr>
          <a:lstStyle>
            <a:lvl1pPr marL="0" indent="0">
              <a:buNone/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5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it-IT" dirty="0"/>
              <a:t>Nome Cognome</a:t>
            </a:r>
            <a:endParaRPr lang="en-GB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9E0ED84-0540-4F5A-9FD8-5E748378DB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136525"/>
            <a:ext cx="114493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74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4BD3B9-2A74-46B4-97E6-E901465CD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239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109D8F9-AFCD-403A-9710-052F04D97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2541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145222B-0BA0-4306-A769-EDA268BF7F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241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EC566D3-13D9-433C-B1CF-CE8F17567A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1" y="160271"/>
            <a:ext cx="2017199" cy="46800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BE54228F-7137-410F-A103-EA839B1F2CC2}"/>
              </a:ext>
            </a:extLst>
          </p:cNvPr>
          <p:cNvSpPr/>
          <p:nvPr userDrawn="1"/>
        </p:nvSpPr>
        <p:spPr>
          <a:xfrm>
            <a:off x="0" y="6576291"/>
            <a:ext cx="12192000" cy="281709"/>
          </a:xfrm>
          <a:prstGeom prst="rect">
            <a:avLst/>
          </a:prstGeom>
          <a:solidFill>
            <a:srgbClr val="F99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/>
            <a:r>
              <a:rPr lang="it-IT" sz="1050" dirty="0"/>
              <a:t>				</a:t>
            </a:r>
            <a:r>
              <a:rPr lang="it-IT" sz="1050" dirty="0" err="1"/>
              <a:t>MoodleMoot</a:t>
            </a:r>
            <a:r>
              <a:rPr lang="it-IT" sz="1050" dirty="0"/>
              <a:t> Italia 2021 - Torino					</a:t>
            </a:r>
            <a:fld id="{822E4CDA-70C5-45F8-9085-C67F63BEFD35}" type="slidenum">
              <a:rPr lang="it-IT" sz="1050" smtClean="0"/>
              <a:pPr algn="ctr"/>
              <a:t>‹N›</a:t>
            </a:fld>
            <a:r>
              <a:rPr lang="it-IT" sz="1050" dirty="0"/>
              <a:t>	</a:t>
            </a:r>
            <a:endParaRPr lang="en-GB" sz="1050" dirty="0"/>
          </a:p>
        </p:txBody>
      </p:sp>
      <p:sp>
        <p:nvSpPr>
          <p:cNvPr id="11" name="Segnaposto contenuto 13">
            <a:extLst>
              <a:ext uri="{FF2B5EF4-FFF2-40B4-BE49-F238E27FC236}">
                <a16:creationId xmlns:a16="http://schemas.microsoft.com/office/drawing/2014/main" id="{8B7DB073-3A3E-4982-860C-FE63807FFA6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6607810"/>
            <a:ext cx="3733800" cy="264480"/>
          </a:xfrm>
        </p:spPr>
        <p:txBody>
          <a:bodyPr>
            <a:noAutofit/>
          </a:bodyPr>
          <a:lstStyle>
            <a:lvl1pPr marL="0" indent="0">
              <a:buNone/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5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it-IT" dirty="0"/>
              <a:t>Nome Cognome</a:t>
            </a:r>
            <a:endParaRPr lang="en-GB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3E3427C-FC2F-4F85-8D1C-8459D750F5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136525"/>
            <a:ext cx="114493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609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329773-AC99-40A1-9828-942622E0C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9532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9204F70-897C-499A-9236-1024908C35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255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712E27F-3C3B-4A2E-955F-DBD4A81696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9552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B6C70EC-2ADD-4215-BA49-3C69FD060B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611" y="160271"/>
            <a:ext cx="2017199" cy="46800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886C4E93-9FE2-4797-BA55-6CECDAD5DAA0}"/>
              </a:ext>
            </a:extLst>
          </p:cNvPr>
          <p:cNvSpPr/>
          <p:nvPr userDrawn="1"/>
        </p:nvSpPr>
        <p:spPr>
          <a:xfrm>
            <a:off x="0" y="6576291"/>
            <a:ext cx="12192000" cy="281709"/>
          </a:xfrm>
          <a:prstGeom prst="rect">
            <a:avLst/>
          </a:prstGeom>
          <a:solidFill>
            <a:srgbClr val="F99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ctr"/>
            <a:r>
              <a:rPr lang="it-IT" sz="1050" dirty="0"/>
              <a:t>				</a:t>
            </a:r>
            <a:r>
              <a:rPr lang="it-IT" sz="1050" dirty="0" err="1"/>
              <a:t>MoodleMoot</a:t>
            </a:r>
            <a:r>
              <a:rPr lang="it-IT" sz="1050" dirty="0"/>
              <a:t> Italia 2021 - Torino					</a:t>
            </a:r>
            <a:fld id="{822E4CDA-70C5-45F8-9085-C67F63BEFD35}" type="slidenum">
              <a:rPr lang="it-IT" sz="1050" smtClean="0"/>
              <a:pPr algn="ctr"/>
              <a:t>‹N›</a:t>
            </a:fld>
            <a:r>
              <a:rPr lang="it-IT" sz="1050" dirty="0"/>
              <a:t>	</a:t>
            </a:r>
            <a:endParaRPr lang="en-GB" sz="1050" dirty="0"/>
          </a:p>
        </p:txBody>
      </p:sp>
      <p:sp>
        <p:nvSpPr>
          <p:cNvPr id="11" name="Segnaposto contenuto 13">
            <a:extLst>
              <a:ext uri="{FF2B5EF4-FFF2-40B4-BE49-F238E27FC236}">
                <a16:creationId xmlns:a16="http://schemas.microsoft.com/office/drawing/2014/main" id="{591EB3AB-DF84-46C5-8B53-0F87D83D6FD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6607810"/>
            <a:ext cx="3733800" cy="264480"/>
          </a:xfrm>
        </p:spPr>
        <p:txBody>
          <a:bodyPr>
            <a:noAutofit/>
          </a:bodyPr>
          <a:lstStyle>
            <a:lvl1pPr marL="0" indent="0">
              <a:buNone/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 lang="it-IT" sz="105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05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it-IT" dirty="0"/>
              <a:t>Nome Cognome</a:t>
            </a:r>
            <a:endParaRPr lang="en-GB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C873F33-D9D7-413A-B326-42F372399C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90" y="136525"/>
            <a:ext cx="114493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1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C900188-6183-4C82-8C20-BD726E779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CC6135F-F9B1-4F39-B9A2-58C32E4C6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10C669B-5575-48B3-8726-2E921A4FF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83F31-A70A-4499-82CC-E11D5D08C7B7}" type="datetime1">
              <a:rPr lang="en-GB" smtClean="0"/>
              <a:t>03/12/2021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782803E-CC4A-449D-858A-2B71445AC0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05E64BB-4A52-460C-B60A-5568F7140F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CF699-F079-4B72-A234-101C9C4B3CBB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633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mailto:m.ricci@unibo.it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697533-D79F-4676-B3C8-488972A3F2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2428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it-IT" sz="4000" dirty="0"/>
              <a:t>Esami On Line: La piattaforma </a:t>
            </a:r>
            <a:r>
              <a:rPr lang="it-IT" sz="4000" dirty="0" err="1"/>
              <a:t>Moodle</a:t>
            </a:r>
            <a:r>
              <a:rPr lang="it-IT" sz="4000" dirty="0"/>
              <a:t> per gli esami di profitto dell’Università di Bologna dalla pandemia a oggi</a:t>
            </a:r>
            <a:br>
              <a:rPr lang="it-IT" sz="4000" dirty="0"/>
            </a:br>
            <a:r>
              <a:rPr lang="it-IT" sz="2700" dirty="0"/>
              <a:t>Matteo Ricci</a:t>
            </a:r>
            <a:br>
              <a:rPr lang="it-IT" sz="4000" dirty="0"/>
            </a:br>
            <a:r>
              <a:rPr lang="it-IT" sz="2700" dirty="0"/>
              <a:t>Antonella Cirigliano, Rebecca Micheletti, Matteo Boni</a:t>
            </a:r>
            <a:endParaRPr lang="en-GB" sz="27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FE4637D-C7B3-4AFB-ACE4-92A8964F08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11588"/>
            <a:ext cx="9144000" cy="1655762"/>
          </a:xfrm>
        </p:spPr>
        <p:txBody>
          <a:bodyPr/>
          <a:lstStyle/>
          <a:p>
            <a:endParaRPr lang="it-IT" dirty="0"/>
          </a:p>
          <a:p>
            <a:br>
              <a:rPr lang="it-IT" dirty="0"/>
            </a:br>
            <a:br>
              <a:rPr lang="it-IT" dirty="0"/>
            </a:br>
            <a:r>
              <a:rPr lang="it-IT" dirty="0">
                <a:hlinkClick r:id="rId2"/>
              </a:rPr>
              <a:t>m.ricci@unibo.it</a:t>
            </a:r>
            <a:r>
              <a:rPr lang="it-IT" dirty="0"/>
              <a:t> </a:t>
            </a:r>
            <a:endParaRPr lang="en-GB" dirty="0"/>
          </a:p>
        </p:txBody>
      </p:sp>
      <p:pic>
        <p:nvPicPr>
          <p:cNvPr id="2050" name="Picture 2" descr="Logo Here">
            <a:extLst>
              <a:ext uri="{FF2B5EF4-FFF2-40B4-BE49-F238E27FC236}">
                <a16:creationId xmlns:a16="http://schemas.microsoft.com/office/drawing/2014/main" id="{59DE26D7-A6AC-4BF0-B255-2B2448E08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377" y="3611880"/>
            <a:ext cx="2095246" cy="148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328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ED506C8C-2DC2-4D24-8A36-DB05C0AE1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531" y="672850"/>
            <a:ext cx="10515600" cy="1325563"/>
          </a:xfrm>
        </p:spPr>
        <p:txBody>
          <a:bodyPr/>
          <a:lstStyle/>
          <a:p>
            <a:r>
              <a:rPr lang="it-IT" dirty="0" err="1"/>
              <a:t>AlmaEsami</a:t>
            </a:r>
            <a:endParaRPr lang="it-IT" dirty="0"/>
          </a:p>
        </p:txBody>
      </p:sp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4E9AB3E3-03EF-4DDF-9B28-C554E93D1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531" y="183381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Da oltre 10 anni sistema di gestione degli appelli per i docenti </a:t>
            </a:r>
          </a:p>
          <a:p>
            <a:pPr marL="0" indent="0">
              <a:buNone/>
            </a:pPr>
            <a:r>
              <a:rPr lang="it-IT" dirty="0"/>
              <a:t>dell’ Ateneo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Prenotazione degli appelli </a:t>
            </a:r>
          </a:p>
          <a:p>
            <a:r>
              <a:rPr lang="it-IT" dirty="0"/>
              <a:t>Controllo sulle carriere degli studenti </a:t>
            </a:r>
          </a:p>
          <a:p>
            <a:r>
              <a:rPr lang="it-IT" dirty="0">
                <a:solidFill>
                  <a:srgbClr val="F99737"/>
                </a:solidFill>
              </a:rPr>
              <a:t>Creazione delle aule virtuali da affiancare alle prove </a:t>
            </a:r>
          </a:p>
          <a:p>
            <a:r>
              <a:rPr lang="it-IT" dirty="0"/>
              <a:t>Verbalizzazione degli esami 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79246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ED506C8C-2DC2-4D24-8A36-DB05C0AE1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54" y="592656"/>
            <a:ext cx="10515600" cy="1325563"/>
          </a:xfrm>
        </p:spPr>
        <p:txBody>
          <a:bodyPr/>
          <a:lstStyle/>
          <a:p>
            <a:r>
              <a:rPr lang="it-IT" dirty="0"/>
              <a:t>Integrazione con </a:t>
            </a:r>
            <a:r>
              <a:rPr lang="it-IT" dirty="0" err="1"/>
              <a:t>AlmaEsami</a:t>
            </a:r>
            <a:r>
              <a:rPr lang="it-IT" dirty="0"/>
              <a:t>  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F9B94284-2555-4E55-AAF4-C54705E50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0517" y="3231576"/>
            <a:ext cx="2232248" cy="14638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>
            <a:defPPr>
              <a:defRPr lang="it-IT"/>
            </a:defPPr>
            <a:lvl1pPr algn="ctr" eaLnBrk="1" hangingPunct="1">
              <a:spcBef>
                <a:spcPct val="50000"/>
              </a:spcBef>
              <a:defRPr b="0" u="none">
                <a:solidFill>
                  <a:srgbClr val="C0000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it-IT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Esami Online</a:t>
            </a:r>
            <a:br>
              <a:rPr lang="it-IT" sz="2000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r>
              <a:rPr lang="it-IT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(EOL)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F5C85B2E-5D58-41C9-B759-337F2AF22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231576"/>
            <a:ext cx="2376264" cy="146385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>
            <a:defPPr>
              <a:defRPr lang="it-IT"/>
            </a:defPPr>
            <a:lvl1pPr algn="ctr">
              <a:spcBef>
                <a:spcPct val="50000"/>
              </a:spcBef>
              <a:defRPr sz="2000" b="0" u="none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it-IT" dirty="0" err="1">
                <a:solidFill>
                  <a:srgbClr val="C00000"/>
                </a:solidFill>
              </a:rPr>
              <a:t>AlmaEsami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7" name="Freccia circolare in giù 16">
            <a:extLst>
              <a:ext uri="{FF2B5EF4-FFF2-40B4-BE49-F238E27FC236}">
                <a16:creationId xmlns:a16="http://schemas.microsoft.com/office/drawing/2014/main" id="{0B57D91D-2ACB-4B28-B346-D41DB2F69380}"/>
              </a:ext>
            </a:extLst>
          </p:cNvPr>
          <p:cNvSpPr/>
          <p:nvPr/>
        </p:nvSpPr>
        <p:spPr>
          <a:xfrm>
            <a:off x="3181982" y="2450257"/>
            <a:ext cx="2448272" cy="576064"/>
          </a:xfrm>
          <a:prstGeom prst="curvedDown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Freccia circolare in giù 17">
            <a:extLst>
              <a:ext uri="{FF2B5EF4-FFF2-40B4-BE49-F238E27FC236}">
                <a16:creationId xmlns:a16="http://schemas.microsoft.com/office/drawing/2014/main" id="{F2DCBCDC-12C5-404D-AC5C-EE2413AFFA90}"/>
              </a:ext>
            </a:extLst>
          </p:cNvPr>
          <p:cNvSpPr/>
          <p:nvPr/>
        </p:nvSpPr>
        <p:spPr>
          <a:xfrm rot="10800000">
            <a:off x="3105696" y="4771188"/>
            <a:ext cx="2448272" cy="576064"/>
          </a:xfrm>
          <a:prstGeom prst="curvedDown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518480D-217A-4675-AF6D-D8FA7B7C5511}"/>
              </a:ext>
            </a:extLst>
          </p:cNvPr>
          <p:cNvSpPr txBox="1"/>
          <p:nvPr/>
        </p:nvSpPr>
        <p:spPr>
          <a:xfrm>
            <a:off x="3598845" y="2730043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  <a:latin typeface="Century Gothic" panose="020B0502020202020204" pitchFamily="34" charset="0"/>
              </a:rPr>
              <a:t>Elenco iscritti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0D9FB00-A806-40AA-9D8E-A3AC530A1D7F}"/>
              </a:ext>
            </a:extLst>
          </p:cNvPr>
          <p:cNvSpPr txBox="1"/>
          <p:nvPr/>
        </p:nvSpPr>
        <p:spPr>
          <a:xfrm>
            <a:off x="4006813" y="487455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Esiti</a:t>
            </a:r>
          </a:p>
        </p:txBody>
      </p:sp>
      <p:sp>
        <p:nvSpPr>
          <p:cNvPr id="13" name="Segnaposto contenuto 1">
            <a:extLst>
              <a:ext uri="{FF2B5EF4-FFF2-40B4-BE49-F238E27FC236}">
                <a16:creationId xmlns:a16="http://schemas.microsoft.com/office/drawing/2014/main" id="{C8FA666F-DAEC-413E-8E11-393801CFE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6307" y="2632683"/>
            <a:ext cx="4058267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Sviluppo:</a:t>
            </a:r>
          </a:p>
          <a:p>
            <a:pPr>
              <a:buFontTx/>
              <a:buChar char="-"/>
            </a:pPr>
            <a:r>
              <a:rPr lang="it-IT" dirty="0"/>
              <a:t>Plugin importa utenti</a:t>
            </a:r>
          </a:p>
          <a:p>
            <a:pPr>
              <a:buFontTx/>
              <a:buChar char="-"/>
            </a:pPr>
            <a:r>
              <a:rPr lang="it-IT" dirty="0"/>
              <a:t>Plugin esporta risultati   </a:t>
            </a:r>
          </a:p>
          <a:p>
            <a:pPr>
              <a:buFontTx/>
              <a:buChar char="-"/>
            </a:pPr>
            <a:r>
              <a:rPr lang="it-IT" dirty="0"/>
              <a:t>Layer API</a:t>
            </a:r>
          </a:p>
          <a:p>
            <a:pPr>
              <a:buFontTx/>
              <a:buChar char="-"/>
            </a:pPr>
            <a:r>
              <a:rPr lang="it-IT" dirty="0"/>
              <a:t>Modifica tema  </a:t>
            </a:r>
          </a:p>
          <a:p>
            <a:pPr>
              <a:buFontTx/>
              <a:buChar char="-"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63257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ED506C8C-2DC2-4D24-8A36-DB05C0AE1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12" y="548586"/>
            <a:ext cx="10515600" cy="1325563"/>
          </a:xfrm>
        </p:spPr>
        <p:txBody>
          <a:bodyPr/>
          <a:lstStyle/>
          <a:p>
            <a:r>
              <a:rPr lang="it-IT" dirty="0"/>
              <a:t>Plugin importa utenti</a:t>
            </a:r>
          </a:p>
        </p:txBody>
      </p:sp>
      <p:pic>
        <p:nvPicPr>
          <p:cNvPr id="8193" name="Picture 1">
            <a:extLst>
              <a:ext uri="{FF2B5EF4-FFF2-40B4-BE49-F238E27FC236}">
                <a16:creationId xmlns:a16="http://schemas.microsoft.com/office/drawing/2014/main" id="{CE068C1B-F052-45AE-A8FE-2F339567E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808162"/>
            <a:ext cx="5767006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7E5DD97F-B84C-4E9A-961A-5EA9D1535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50698"/>
            <a:ext cx="5754688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43C653DF-59DD-47D8-BF9D-98A1D43C9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4805135"/>
            <a:ext cx="8068798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nettore 7">
            <a:extLst>
              <a:ext uri="{FF2B5EF4-FFF2-40B4-BE49-F238E27FC236}">
                <a16:creationId xmlns:a16="http://schemas.microsoft.com/office/drawing/2014/main" id="{DEDD58D2-DBE8-46E1-B2D6-1711738243B3}"/>
              </a:ext>
            </a:extLst>
          </p:cNvPr>
          <p:cNvSpPr/>
          <p:nvPr/>
        </p:nvSpPr>
        <p:spPr>
          <a:xfrm>
            <a:off x="5438775" y="1907433"/>
            <a:ext cx="360040" cy="36003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9" name="Connettore 8">
            <a:extLst>
              <a:ext uri="{FF2B5EF4-FFF2-40B4-BE49-F238E27FC236}">
                <a16:creationId xmlns:a16="http://schemas.microsoft.com/office/drawing/2014/main" id="{D18A8189-959A-42B8-B2AA-E840B0BBB7A9}"/>
              </a:ext>
            </a:extLst>
          </p:cNvPr>
          <p:cNvSpPr/>
          <p:nvPr/>
        </p:nvSpPr>
        <p:spPr>
          <a:xfrm>
            <a:off x="11315700" y="3106058"/>
            <a:ext cx="360040" cy="36003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0" name="Connettore 9">
            <a:extLst>
              <a:ext uri="{FF2B5EF4-FFF2-40B4-BE49-F238E27FC236}">
                <a16:creationId xmlns:a16="http://schemas.microsoft.com/office/drawing/2014/main" id="{4A7195EE-03C5-4F2E-94B3-400B73D1269D}"/>
              </a:ext>
            </a:extLst>
          </p:cNvPr>
          <p:cNvSpPr/>
          <p:nvPr/>
        </p:nvSpPr>
        <p:spPr>
          <a:xfrm>
            <a:off x="7524750" y="4888758"/>
            <a:ext cx="360040" cy="36003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1" name="Segnaposto contenuto 1">
            <a:extLst>
              <a:ext uri="{FF2B5EF4-FFF2-40B4-BE49-F238E27FC236}">
                <a16:creationId xmlns:a16="http://schemas.microsoft.com/office/drawing/2014/main" id="{14145B50-EC0F-4717-8F53-126FFABE4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1847351"/>
            <a:ext cx="5754688" cy="1052285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1 - Selezione del turno da recuperare </a:t>
            </a:r>
          </a:p>
          <a:p>
            <a:pPr marL="0" indent="0">
              <a:buNone/>
            </a:pPr>
            <a:r>
              <a:rPr lang="it-IT" dirty="0"/>
              <a:t>su Alma Esami </a:t>
            </a:r>
          </a:p>
        </p:txBody>
      </p:sp>
      <p:sp>
        <p:nvSpPr>
          <p:cNvPr id="14" name="Segnaposto contenuto 1">
            <a:extLst>
              <a:ext uri="{FF2B5EF4-FFF2-40B4-BE49-F238E27FC236}">
                <a16:creationId xmlns:a16="http://schemas.microsoft.com/office/drawing/2014/main" id="{A57B0380-7600-4BF5-AE0B-F9F8EE0FEB0C}"/>
              </a:ext>
            </a:extLst>
          </p:cNvPr>
          <p:cNvSpPr txBox="1">
            <a:spLocks/>
          </p:cNvSpPr>
          <p:nvPr/>
        </p:nvSpPr>
        <p:spPr>
          <a:xfrm>
            <a:off x="417512" y="3819418"/>
            <a:ext cx="5754688" cy="1052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dirty="0"/>
              <a:t>2 - Visualizzazione degli utenti del turno </a:t>
            </a:r>
          </a:p>
        </p:txBody>
      </p:sp>
      <p:sp>
        <p:nvSpPr>
          <p:cNvPr id="16" name="Segnaposto contenuto 1">
            <a:extLst>
              <a:ext uri="{FF2B5EF4-FFF2-40B4-BE49-F238E27FC236}">
                <a16:creationId xmlns:a16="http://schemas.microsoft.com/office/drawing/2014/main" id="{EB3CE502-398A-47D4-AB05-601C27D28B3B}"/>
              </a:ext>
            </a:extLst>
          </p:cNvPr>
          <p:cNvSpPr txBox="1">
            <a:spLocks/>
          </p:cNvSpPr>
          <p:nvPr/>
        </p:nvSpPr>
        <p:spPr>
          <a:xfrm>
            <a:off x="8338673" y="4781074"/>
            <a:ext cx="5754688" cy="1052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</p:txBody>
      </p:sp>
      <p:sp>
        <p:nvSpPr>
          <p:cNvPr id="17" name="Segnaposto contenuto 1">
            <a:extLst>
              <a:ext uri="{FF2B5EF4-FFF2-40B4-BE49-F238E27FC236}">
                <a16:creationId xmlns:a16="http://schemas.microsoft.com/office/drawing/2014/main" id="{DCC28053-675D-4C50-90AA-FC27BC05D95D}"/>
              </a:ext>
            </a:extLst>
          </p:cNvPr>
          <p:cNvSpPr txBox="1">
            <a:spLocks/>
          </p:cNvSpPr>
          <p:nvPr/>
        </p:nvSpPr>
        <p:spPr>
          <a:xfrm>
            <a:off x="8268190" y="4758572"/>
            <a:ext cx="5754688" cy="14573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dirty="0"/>
              <a:t>3 - Riepilogo sulle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dirty="0"/>
              <a:t>operazioni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dirty="0"/>
              <a:t>di importazione </a:t>
            </a:r>
          </a:p>
        </p:txBody>
      </p:sp>
    </p:spTree>
    <p:extLst>
      <p:ext uri="{BB962C8B-B14F-4D97-AF65-F5344CB8AC3E}">
        <p14:creationId xmlns:p14="http://schemas.microsoft.com/office/powerpoint/2010/main" val="1808749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ED506C8C-2DC2-4D24-8A36-DB05C0AE1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601277"/>
            <a:ext cx="10515600" cy="1325563"/>
          </a:xfrm>
        </p:spPr>
        <p:txBody>
          <a:bodyPr/>
          <a:lstStyle/>
          <a:p>
            <a:r>
              <a:rPr lang="it-IT" dirty="0"/>
              <a:t>Plugin esporta risultati</a:t>
            </a:r>
          </a:p>
        </p:txBody>
      </p:sp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4E9AB3E3-03EF-4DDF-9B28-C554E93D1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" y="192684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Funzionalità che permette di esportare un file .csv formattato con i campi precompilati per </a:t>
            </a:r>
            <a:r>
              <a:rPr lang="it-IT" dirty="0" err="1"/>
              <a:t>Almaesami</a:t>
            </a:r>
            <a:endParaRPr lang="it-IT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1872E748-D85C-4579-8277-E0F00487AE4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8DDB18-05D1-46A5-A836-BD5B96C87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008" y="2963792"/>
            <a:ext cx="5755952" cy="304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egnaposto contenuto 1">
            <a:extLst>
              <a:ext uri="{FF2B5EF4-FFF2-40B4-BE49-F238E27FC236}">
                <a16:creationId xmlns:a16="http://schemas.microsoft.com/office/drawing/2014/main" id="{077A3CC1-9421-4632-87E8-36B699B08E77}"/>
              </a:ext>
            </a:extLst>
          </p:cNvPr>
          <p:cNvSpPr txBox="1">
            <a:spLocks/>
          </p:cNvSpPr>
          <p:nvPr/>
        </p:nvSpPr>
        <p:spPr>
          <a:xfrm>
            <a:off x="411479" y="3212966"/>
            <a:ext cx="4981579" cy="2888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dirty="0"/>
              <a:t>Creazione di una personalizzazione di un plugin data format</a:t>
            </a:r>
          </a:p>
        </p:txBody>
      </p:sp>
    </p:spTree>
    <p:extLst>
      <p:ext uri="{BB962C8B-B14F-4D97-AF65-F5344CB8AC3E}">
        <p14:creationId xmlns:p14="http://schemas.microsoft.com/office/powerpoint/2010/main" val="3120054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ED506C8C-2DC2-4D24-8A36-DB05C0AE1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84665"/>
            <a:ext cx="10515600" cy="1325563"/>
          </a:xfrm>
        </p:spPr>
        <p:txBody>
          <a:bodyPr/>
          <a:lstStyle/>
          <a:p>
            <a:r>
              <a:rPr lang="it-IT" dirty="0"/>
              <a:t>Layer API e modifica tema</a:t>
            </a:r>
          </a:p>
        </p:txBody>
      </p:sp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4E9AB3E3-03EF-4DDF-9B28-C554E93D1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" y="202521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Layer API per:</a:t>
            </a:r>
          </a:p>
          <a:p>
            <a:pPr marL="0" indent="0">
              <a:buNone/>
            </a:pPr>
            <a:r>
              <a:rPr lang="it-IT" dirty="0"/>
              <a:t>	- Recuperare i turni da </a:t>
            </a:r>
            <a:r>
              <a:rPr lang="it-IT" dirty="0" err="1"/>
              <a:t>AlmaEsami</a:t>
            </a:r>
            <a:r>
              <a:rPr lang="it-IT" dirty="0"/>
              <a:t> </a:t>
            </a:r>
          </a:p>
          <a:p>
            <a:pPr marL="0" indent="0">
              <a:buNone/>
            </a:pPr>
            <a:r>
              <a:rPr lang="it-IT" dirty="0"/>
              <a:t>	- Recuperare le aule virtuali create da associare alle prove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Modifica Tema:</a:t>
            </a:r>
          </a:p>
          <a:p>
            <a:pPr marL="0" indent="0">
              <a:buNone/>
            </a:pPr>
            <a:r>
              <a:rPr lang="it-IT" dirty="0"/>
              <a:t>	- </a:t>
            </a:r>
            <a:r>
              <a:rPr lang="it-IT" dirty="0" err="1"/>
              <a:t>Fork</a:t>
            </a:r>
            <a:r>
              <a:rPr lang="it-IT" dirty="0"/>
              <a:t> del tema </a:t>
            </a:r>
            <a:r>
              <a:rPr lang="it-IT" dirty="0" err="1"/>
              <a:t>Fordson</a:t>
            </a:r>
            <a:r>
              <a:rPr lang="it-IT" dirty="0"/>
              <a:t> per creazione di una console di pulsanti </a:t>
            </a:r>
          </a:p>
          <a:p>
            <a:pPr marL="0" indent="0">
              <a:buNone/>
            </a:pPr>
            <a:r>
              <a:rPr lang="it-IT" dirty="0"/>
              <a:t>	- all’interno dell’argomento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68549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ED506C8C-2DC2-4D24-8A36-DB05C0AE1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09" y="672850"/>
            <a:ext cx="10515600" cy="1325563"/>
          </a:xfrm>
        </p:spPr>
        <p:txBody>
          <a:bodyPr/>
          <a:lstStyle/>
          <a:p>
            <a:r>
              <a:rPr lang="it-IT" dirty="0"/>
              <a:t>Modifica tema esempi</a:t>
            </a:r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E556A903-30A0-4400-8D0B-96D92B70EE0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B53B09F8-1D68-4C1B-8440-B405FFBBA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73" y="1998413"/>
            <a:ext cx="5324724" cy="307650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D59A7DC-08AE-4699-8D4F-A517E8710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420" y="1998413"/>
            <a:ext cx="5945820" cy="362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75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ED506C8C-2DC2-4D24-8A36-DB05C0AE1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60" y="500274"/>
            <a:ext cx="10515600" cy="1325563"/>
          </a:xfrm>
        </p:spPr>
        <p:txBody>
          <a:bodyPr/>
          <a:lstStyle/>
          <a:p>
            <a:r>
              <a:rPr lang="it-IT" dirty="0"/>
              <a:t>Conclusioni </a:t>
            </a: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3D80896C-38E0-4EDF-8F24-4A6E9E3D7737}"/>
              </a:ext>
            </a:extLst>
          </p:cNvPr>
          <p:cNvSpPr/>
          <p:nvPr/>
        </p:nvSpPr>
        <p:spPr>
          <a:xfrm>
            <a:off x="3154680" y="1112520"/>
            <a:ext cx="3367139" cy="3004959"/>
          </a:xfrm>
          <a:prstGeom prst="ellipse">
            <a:avLst/>
          </a:prstGeom>
          <a:solidFill>
            <a:srgbClr val="BD2B0B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800" b="1" dirty="0"/>
              <a:t>500.000</a:t>
            </a:r>
          </a:p>
          <a:p>
            <a:pPr algn="ctr"/>
            <a:r>
              <a:rPr lang="it-IT" sz="1400" dirty="0"/>
              <a:t>Prove erogate</a:t>
            </a: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2AFD2059-7859-48B6-80D2-CFD8255BEC5B}"/>
              </a:ext>
            </a:extLst>
          </p:cNvPr>
          <p:cNvSpPr/>
          <p:nvPr/>
        </p:nvSpPr>
        <p:spPr>
          <a:xfrm>
            <a:off x="4607045" y="4117479"/>
            <a:ext cx="2522514" cy="2331473"/>
          </a:xfrm>
          <a:prstGeom prst="ellipse">
            <a:avLst/>
          </a:prstGeom>
          <a:solidFill>
            <a:srgbClr val="BD2B0B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400" b="1" dirty="0"/>
              <a:t>96.000</a:t>
            </a:r>
          </a:p>
          <a:p>
            <a:pPr algn="ctr"/>
            <a:r>
              <a:rPr lang="it-IT" sz="1200" dirty="0"/>
              <a:t>Studenti sulla piattaforma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725F3AAE-479C-48F2-89FA-DB92F544D45E}"/>
              </a:ext>
            </a:extLst>
          </p:cNvPr>
          <p:cNvSpPr/>
          <p:nvPr/>
        </p:nvSpPr>
        <p:spPr>
          <a:xfrm>
            <a:off x="6323699" y="2665535"/>
            <a:ext cx="2034834" cy="1798073"/>
          </a:xfrm>
          <a:prstGeom prst="ellipse">
            <a:avLst/>
          </a:prstGeom>
          <a:solidFill>
            <a:srgbClr val="BD2B0B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b="1" dirty="0"/>
              <a:t>14.000</a:t>
            </a:r>
          </a:p>
          <a:p>
            <a:pPr algn="ctr"/>
            <a:r>
              <a:rPr lang="it-IT" dirty="0"/>
              <a:t>Turni di esami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7A526B-EB97-4BEF-95C0-4BCB42C9D1D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7272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697533-D79F-4676-B3C8-488972A3F2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4920" y="1041400"/>
            <a:ext cx="9662160" cy="2387600"/>
          </a:xfrm>
        </p:spPr>
        <p:txBody>
          <a:bodyPr>
            <a:normAutofit/>
          </a:bodyPr>
          <a:lstStyle/>
          <a:p>
            <a:r>
              <a:rPr lang="it-IT" sz="4000" dirty="0"/>
              <a:t>Grazie per l’attenzione !</a:t>
            </a:r>
            <a:br>
              <a:rPr lang="it-IT" sz="4000" dirty="0"/>
            </a:br>
            <a:r>
              <a:rPr lang="it-IT" sz="4000" dirty="0"/>
              <a:t> </a:t>
            </a:r>
            <a:br>
              <a:rPr lang="it-IT" sz="4000" dirty="0"/>
            </a:br>
            <a:r>
              <a:rPr lang="it-IT" sz="2400" dirty="0"/>
              <a:t>Matteo Ricci</a:t>
            </a:r>
            <a:br>
              <a:rPr lang="it-IT" sz="2400" dirty="0"/>
            </a:br>
            <a:r>
              <a:rPr lang="it-IT" sz="2400" dirty="0"/>
              <a:t>Antonella Cirigliano, Rebecca Micheletti, Matteo Boni</a:t>
            </a:r>
            <a:endParaRPr lang="en-GB" sz="24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FE4637D-C7B3-4AFB-ACE4-92A8964F08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11588"/>
            <a:ext cx="9144000" cy="1655762"/>
          </a:xfrm>
        </p:spPr>
        <p:txBody>
          <a:bodyPr/>
          <a:lstStyle/>
          <a:p>
            <a:br>
              <a:rPr lang="it-IT" dirty="0"/>
            </a:br>
            <a:endParaRPr lang="en-GB" dirty="0"/>
          </a:p>
        </p:txBody>
      </p:sp>
      <p:pic>
        <p:nvPicPr>
          <p:cNvPr id="9" name="Picture 2" descr="Logo Here">
            <a:extLst>
              <a:ext uri="{FF2B5EF4-FFF2-40B4-BE49-F238E27FC236}">
                <a16:creationId xmlns:a16="http://schemas.microsoft.com/office/drawing/2014/main" id="{B73A9ED8-1073-4A9A-9333-CCE55C8BD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757" y="3429000"/>
            <a:ext cx="2694806" cy="190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230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ED506C8C-2DC2-4D24-8A36-DB05C0AE1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750094"/>
            <a:ext cx="10515600" cy="1325563"/>
          </a:xfrm>
        </p:spPr>
        <p:txBody>
          <a:bodyPr/>
          <a:lstStyle/>
          <a:p>
            <a:r>
              <a:rPr lang="it-IT" dirty="0"/>
              <a:t>Come facevamo gli esami una volta… </a:t>
            </a:r>
          </a:p>
        </p:txBody>
      </p:sp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4E9AB3E3-03EF-4DDF-9B28-C554E93D1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525" y="199841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In presenza: </a:t>
            </a:r>
          </a:p>
          <a:p>
            <a:r>
              <a:rPr lang="it-IT" dirty="0"/>
              <a:t>Aula (Scritti e Orali)</a:t>
            </a:r>
          </a:p>
          <a:p>
            <a:r>
              <a:rPr lang="it-IT" dirty="0"/>
              <a:t>Sistema di gestione di prenotazione delle prove</a:t>
            </a:r>
          </a:p>
          <a:p>
            <a:r>
              <a:rPr lang="it-IT" dirty="0"/>
              <a:t>Vigilanza delle prove</a:t>
            </a:r>
          </a:p>
          <a:p>
            <a:r>
              <a:rPr lang="it-IT" dirty="0"/>
              <a:t>Laboratorio (prove al calcolatore):</a:t>
            </a:r>
          </a:p>
          <a:p>
            <a:pPr lvl="1"/>
            <a:r>
              <a:rPr lang="it-IT" dirty="0"/>
              <a:t>Più applicativi messi a servizio per effettuare i test</a:t>
            </a:r>
          </a:p>
          <a:p>
            <a:pPr lvl="1"/>
            <a:r>
              <a:rPr lang="it-IT" dirty="0"/>
              <a:t>Configurazioni della rete AD HOC (firewall policy ecc.)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10" name="Titolo 5">
            <a:extLst>
              <a:ext uri="{FF2B5EF4-FFF2-40B4-BE49-F238E27FC236}">
                <a16:creationId xmlns:a16="http://schemas.microsoft.com/office/drawing/2014/main" id="{8F51D16A-B685-4E38-8C15-5C9382B2A0BA}"/>
              </a:ext>
            </a:extLst>
          </p:cNvPr>
          <p:cNvSpPr txBox="1">
            <a:spLocks/>
          </p:cNvSpPr>
          <p:nvPr/>
        </p:nvSpPr>
        <p:spPr>
          <a:xfrm>
            <a:off x="8904577" y="-861271"/>
            <a:ext cx="3125497" cy="568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Agenda</a:t>
            </a:r>
            <a:endParaRPr lang="it-IT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2E71F8D-CBDF-42B1-BF1B-A3A358A09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2596902"/>
            <a:ext cx="4143374" cy="276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170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ED506C8C-2DC2-4D24-8A36-DB05C0AE1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750094"/>
            <a:ext cx="10515600" cy="1325563"/>
          </a:xfrm>
        </p:spPr>
        <p:txBody>
          <a:bodyPr/>
          <a:lstStyle/>
          <a:p>
            <a:r>
              <a:rPr lang="it-IT" dirty="0"/>
              <a:t> </a:t>
            </a:r>
          </a:p>
        </p:txBody>
      </p:sp>
      <p:sp>
        <p:nvSpPr>
          <p:cNvPr id="10" name="Titolo 5">
            <a:extLst>
              <a:ext uri="{FF2B5EF4-FFF2-40B4-BE49-F238E27FC236}">
                <a16:creationId xmlns:a16="http://schemas.microsoft.com/office/drawing/2014/main" id="{8F51D16A-B685-4E38-8C15-5C9382B2A0BA}"/>
              </a:ext>
            </a:extLst>
          </p:cNvPr>
          <p:cNvSpPr txBox="1">
            <a:spLocks/>
          </p:cNvSpPr>
          <p:nvPr/>
        </p:nvSpPr>
        <p:spPr>
          <a:xfrm>
            <a:off x="8904577" y="-861271"/>
            <a:ext cx="3125497" cy="568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Agenda</a:t>
            </a:r>
            <a:endParaRPr lang="it-IT" dirty="0"/>
          </a:p>
        </p:txBody>
      </p:sp>
      <p:pic>
        <p:nvPicPr>
          <p:cNvPr id="7" name="Segnaposto contenuto 6" descr="Immagine che contiene pavimento, interni, soffitto, parete&#10;&#10;Descrizione generata automaticamente">
            <a:extLst>
              <a:ext uri="{FF2B5EF4-FFF2-40B4-BE49-F238E27FC236}">
                <a16:creationId xmlns:a16="http://schemas.microsoft.com/office/drawing/2014/main" id="{15DF1E53-CBAA-430B-B7A3-C3721C071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0" y="2454524"/>
            <a:ext cx="4691056" cy="3127375"/>
          </a:xfrm>
          <a:prstGeom prst="rect">
            <a:avLst/>
          </a:prstGeom>
        </p:spPr>
      </p:pic>
      <p:sp>
        <p:nvSpPr>
          <p:cNvPr id="8" name="Segnaposto contenuto 1">
            <a:extLst>
              <a:ext uri="{FF2B5EF4-FFF2-40B4-BE49-F238E27FC236}">
                <a16:creationId xmlns:a16="http://schemas.microsoft.com/office/drawing/2014/main" id="{21D8F981-D899-4FA3-BECC-95D1CDFF9338}"/>
              </a:ext>
            </a:extLst>
          </p:cNvPr>
          <p:cNvSpPr txBox="1">
            <a:spLocks/>
          </p:cNvSpPr>
          <p:nvPr/>
        </p:nvSpPr>
        <p:spPr>
          <a:xfrm>
            <a:off x="390525" y="2144271"/>
            <a:ext cx="683323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Sospensione delle attività didattiche in presenza</a:t>
            </a:r>
          </a:p>
          <a:p>
            <a:pPr lvl="1"/>
            <a:r>
              <a:rPr lang="it-IT" dirty="0"/>
              <a:t>Migrazione delle piattaforme in cloud </a:t>
            </a:r>
          </a:p>
          <a:p>
            <a:pPr lvl="1"/>
            <a:r>
              <a:rPr lang="it-IT" dirty="0"/>
              <a:t>Creazione di Aule Virtuali per le lezioni</a:t>
            </a:r>
          </a:p>
          <a:p>
            <a:r>
              <a:rPr lang="it-IT" dirty="0"/>
              <a:t>Sospensione di tutti gli esami di profitto  nelle aule e nei laboratori</a:t>
            </a:r>
          </a:p>
          <a:p>
            <a:pPr lvl="1"/>
            <a:r>
              <a:rPr lang="it-IT" dirty="0"/>
              <a:t>Pensare a un nuovo sistema di erogazione degli esami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</p:txBody>
      </p:sp>
      <p:sp>
        <p:nvSpPr>
          <p:cNvPr id="12" name="Titolo 5">
            <a:extLst>
              <a:ext uri="{FF2B5EF4-FFF2-40B4-BE49-F238E27FC236}">
                <a16:creationId xmlns:a16="http://schemas.microsoft.com/office/drawing/2014/main" id="{F0464E7A-DD07-499D-9C88-16A054ED7175}"/>
              </a:ext>
            </a:extLst>
          </p:cNvPr>
          <p:cNvSpPr txBox="1">
            <a:spLocks/>
          </p:cNvSpPr>
          <p:nvPr/>
        </p:nvSpPr>
        <p:spPr>
          <a:xfrm>
            <a:off x="390525" y="7065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In tempi di pandemia… </a:t>
            </a:r>
          </a:p>
        </p:txBody>
      </p:sp>
      <p:sp>
        <p:nvSpPr>
          <p:cNvPr id="9" name="Segnaposto contenuto 1">
            <a:extLst>
              <a:ext uri="{FF2B5EF4-FFF2-40B4-BE49-F238E27FC236}">
                <a16:creationId xmlns:a16="http://schemas.microsoft.com/office/drawing/2014/main" id="{91B7F068-0F94-426B-808E-B5C41E4243C8}"/>
              </a:ext>
            </a:extLst>
          </p:cNvPr>
          <p:cNvSpPr txBox="1">
            <a:spLocks/>
          </p:cNvSpPr>
          <p:nvPr/>
        </p:nvSpPr>
        <p:spPr>
          <a:xfrm>
            <a:off x="7083743" y="5650513"/>
            <a:ext cx="4971091" cy="5731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it-IT" sz="1600" b="0" i="0" dirty="0">
                <a:effectLst/>
              </a:rPr>
              <a:t>Sala studio di Palazzo </a:t>
            </a:r>
            <a:r>
              <a:rPr lang="it-IT" sz="1600" b="0" i="0" dirty="0" err="1">
                <a:effectLst/>
              </a:rPr>
              <a:t>Paleotti</a:t>
            </a:r>
            <a:r>
              <a:rPr lang="it-IT" sz="1600" b="0" i="0" dirty="0">
                <a:effectLst/>
              </a:rPr>
              <a:t> - via Zamboni 25 - Bologna. Riapertura in sicurezza per pandemia da Covid-19 </a:t>
            </a:r>
            <a:r>
              <a:rPr lang="it-IT" sz="1600" dirty="0">
                <a:effectLst/>
              </a:rPr>
              <a:t>Anno: 2020</a:t>
            </a:r>
          </a:p>
        </p:txBody>
      </p:sp>
    </p:spTree>
    <p:extLst>
      <p:ext uri="{BB962C8B-B14F-4D97-AF65-F5344CB8AC3E}">
        <p14:creationId xmlns:p14="http://schemas.microsoft.com/office/powerpoint/2010/main" val="186789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E34724B4-E1AC-476B-AE7D-260CF2122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ED506C8C-2DC2-4D24-8A36-DB05C0AE1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657450"/>
            <a:ext cx="10515600" cy="1325563"/>
          </a:xfrm>
        </p:spPr>
        <p:txBody>
          <a:bodyPr/>
          <a:lstStyle/>
          <a:p>
            <a:r>
              <a:rPr lang="it-IT" dirty="0"/>
              <a:t>La soluzione ?</a:t>
            </a:r>
          </a:p>
        </p:txBody>
      </p:sp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4E9AB3E3-03EF-4DDF-9B28-C554E93D1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582056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it-IT" dirty="0"/>
          </a:p>
          <a:p>
            <a:r>
              <a:rPr lang="it-IT" sz="3200" dirty="0"/>
              <a:t>Robusta e scalabile </a:t>
            </a:r>
          </a:p>
          <a:p>
            <a:r>
              <a:rPr lang="it-IT" sz="3200" dirty="0"/>
              <a:t>Personalizzabile </a:t>
            </a:r>
          </a:p>
          <a:p>
            <a:r>
              <a:rPr lang="it-IT" sz="3200" dirty="0"/>
              <a:t>Sicura e con strumenti di sorveglianza</a:t>
            </a:r>
          </a:p>
          <a:p>
            <a:r>
              <a:rPr lang="it-IT" sz="3200" dirty="0"/>
              <a:t>Integrabile con altri servizi </a:t>
            </a:r>
          </a:p>
          <a:p>
            <a:pPr>
              <a:buFontTx/>
              <a:buChar char="-"/>
            </a:pPr>
            <a:endParaRPr lang="it-IT" dirty="0"/>
          </a:p>
          <a:p>
            <a:pPr>
              <a:buFontTx/>
              <a:buChar char="-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35387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4E9AB3E3-03EF-4DDF-9B28-C554E93D16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4C1E0952-59F3-4DFC-A25B-C9820CA01664}"/>
              </a:ext>
            </a:extLst>
          </p:cNvPr>
          <p:cNvSpPr txBox="1"/>
          <p:nvPr/>
        </p:nvSpPr>
        <p:spPr>
          <a:xfrm>
            <a:off x="7818121" y="1400175"/>
            <a:ext cx="3733800" cy="6790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it-IT" sz="2400" dirty="0"/>
              <a:t>Componenti:</a:t>
            </a:r>
          </a:p>
          <a:p>
            <a:pPr lvl="1">
              <a:lnSpc>
                <a:spcPct val="90000"/>
              </a:lnSpc>
              <a:spcBef>
                <a:spcPts val="500"/>
              </a:spcBef>
            </a:pPr>
            <a:endParaRPr lang="it-IT" sz="2400" dirty="0"/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it-IT" sz="2400" dirty="0"/>
              <a:t>1 - </a:t>
            </a:r>
            <a:r>
              <a:rPr lang="it-IT" sz="2400" dirty="0" err="1"/>
              <a:t>PostgreSQL</a:t>
            </a:r>
            <a:r>
              <a:rPr lang="it-IT" sz="2400" dirty="0"/>
              <a:t> (SaaS)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Tx/>
              <a:buChar char="-"/>
            </a:pPr>
            <a:endParaRPr lang="it-IT" sz="2400" dirty="0"/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it-IT" sz="2400" dirty="0"/>
              <a:t>2 - </a:t>
            </a:r>
            <a:r>
              <a:rPr lang="it-IT" sz="2400" dirty="0" err="1"/>
              <a:t>Redis</a:t>
            </a:r>
            <a:r>
              <a:rPr lang="it-IT" sz="2400" dirty="0"/>
              <a:t> cache (SaaS)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Tx/>
              <a:buChar char="-"/>
            </a:pPr>
            <a:endParaRPr lang="it-IT" sz="2400" dirty="0"/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it-IT" sz="2400" dirty="0"/>
              <a:t>3 - Virtual Machine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Tx/>
              <a:buChar char="-"/>
            </a:pPr>
            <a:endParaRPr lang="it-IT" sz="2400" dirty="0"/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it-IT" sz="2400" dirty="0"/>
              <a:t>4 - </a:t>
            </a:r>
            <a:r>
              <a:rPr lang="it-IT" sz="2400" dirty="0" err="1"/>
              <a:t>GlusterFS</a:t>
            </a:r>
            <a:r>
              <a:rPr lang="it-IT" sz="2400" dirty="0"/>
              <a:t> (SSD)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Tx/>
              <a:buChar char="-"/>
            </a:pPr>
            <a:endParaRPr lang="it-IT" sz="2400" dirty="0"/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it-IT" sz="2400" dirty="0"/>
              <a:t>5 - Front End </a:t>
            </a:r>
            <a:r>
              <a:rPr lang="it-IT" sz="2400" dirty="0" err="1"/>
              <a:t>Moodle</a:t>
            </a:r>
            <a:endParaRPr lang="it-IT" sz="2400" dirty="0"/>
          </a:p>
          <a:p>
            <a:endParaRPr lang="it-IT" sz="2400" dirty="0">
              <a:latin typeface="+mj-lt"/>
            </a:endParaRPr>
          </a:p>
          <a:p>
            <a:endParaRPr lang="it-IT" sz="2400" dirty="0">
              <a:latin typeface="+mj-lt"/>
            </a:endParaRPr>
          </a:p>
          <a:p>
            <a:endParaRPr lang="it-IT" dirty="0">
              <a:latin typeface="Century Gothic" panose="020B0502020202020204" pitchFamily="34" charset="0"/>
            </a:endParaRPr>
          </a:p>
          <a:p>
            <a:endParaRPr lang="it-IT" dirty="0">
              <a:latin typeface="Century Gothic" panose="020B0502020202020204" pitchFamily="34" charset="0"/>
            </a:endParaRPr>
          </a:p>
          <a:p>
            <a:endParaRPr lang="it-IT" dirty="0">
              <a:latin typeface="Century Gothic" panose="020B0502020202020204" pitchFamily="34" charset="0"/>
            </a:endParaRPr>
          </a:p>
          <a:p>
            <a:endParaRPr lang="it-IT" dirty="0">
              <a:latin typeface="Century Gothic" panose="020B0502020202020204" pitchFamily="34" charset="0"/>
            </a:endParaRPr>
          </a:p>
          <a:p>
            <a:endParaRPr lang="it-IT" dirty="0">
              <a:latin typeface="Century Gothic" panose="020B0502020202020204" pitchFamily="34" charset="0"/>
            </a:endParaRPr>
          </a:p>
          <a:p>
            <a:r>
              <a:rPr lang="it-IT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40" name="Titolo 5">
            <a:extLst>
              <a:ext uri="{FF2B5EF4-FFF2-40B4-BE49-F238E27FC236}">
                <a16:creationId xmlns:a16="http://schemas.microsoft.com/office/drawing/2014/main" id="{21863C6F-51E2-4BB0-A0E5-C069DC559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23" y="326994"/>
            <a:ext cx="10515600" cy="1325563"/>
          </a:xfrm>
        </p:spPr>
        <p:txBody>
          <a:bodyPr/>
          <a:lstStyle/>
          <a:p>
            <a:r>
              <a:rPr lang="it-IT" dirty="0"/>
              <a:t>Robusta e scalabile</a:t>
            </a:r>
          </a:p>
        </p:txBody>
      </p:sp>
      <p:pic>
        <p:nvPicPr>
          <p:cNvPr id="18454" name="Picture 22">
            <a:extLst>
              <a:ext uri="{FF2B5EF4-FFF2-40B4-BE49-F238E27FC236}">
                <a16:creationId xmlns:a16="http://schemas.microsoft.com/office/drawing/2014/main" id="{7E62CDA0-4672-452C-849A-F4DB43031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7" y="1400175"/>
            <a:ext cx="7419975" cy="504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Connettore 51">
            <a:extLst>
              <a:ext uri="{FF2B5EF4-FFF2-40B4-BE49-F238E27FC236}">
                <a16:creationId xmlns:a16="http://schemas.microsoft.com/office/drawing/2014/main" id="{BB2AC46F-1E85-453B-BE90-5E75F1AA941C}"/>
              </a:ext>
            </a:extLst>
          </p:cNvPr>
          <p:cNvSpPr/>
          <p:nvPr/>
        </p:nvSpPr>
        <p:spPr>
          <a:xfrm>
            <a:off x="6979924" y="2976233"/>
            <a:ext cx="360040" cy="36003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53" name="Connettore 52">
            <a:extLst>
              <a:ext uri="{FF2B5EF4-FFF2-40B4-BE49-F238E27FC236}">
                <a16:creationId xmlns:a16="http://schemas.microsoft.com/office/drawing/2014/main" id="{347AAAA3-D930-4D99-BA47-EBA7B196D38C}"/>
              </a:ext>
            </a:extLst>
          </p:cNvPr>
          <p:cNvSpPr/>
          <p:nvPr/>
        </p:nvSpPr>
        <p:spPr>
          <a:xfrm>
            <a:off x="3678560" y="5193489"/>
            <a:ext cx="360040" cy="36003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54" name="Connettore 53">
            <a:extLst>
              <a:ext uri="{FF2B5EF4-FFF2-40B4-BE49-F238E27FC236}">
                <a16:creationId xmlns:a16="http://schemas.microsoft.com/office/drawing/2014/main" id="{A815302E-A7E1-4265-903D-5BA832E61A26}"/>
              </a:ext>
            </a:extLst>
          </p:cNvPr>
          <p:cNvSpPr/>
          <p:nvPr/>
        </p:nvSpPr>
        <p:spPr>
          <a:xfrm>
            <a:off x="461014" y="2755678"/>
            <a:ext cx="360040" cy="36003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55" name="Connettore 54">
            <a:extLst>
              <a:ext uri="{FF2B5EF4-FFF2-40B4-BE49-F238E27FC236}">
                <a16:creationId xmlns:a16="http://schemas.microsoft.com/office/drawing/2014/main" id="{DBDB2BB6-A216-4650-B3B5-395B85F7BE76}"/>
              </a:ext>
            </a:extLst>
          </p:cNvPr>
          <p:cNvSpPr/>
          <p:nvPr/>
        </p:nvSpPr>
        <p:spPr>
          <a:xfrm>
            <a:off x="658180" y="3816623"/>
            <a:ext cx="360040" cy="36003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57" name="Connettore 56">
            <a:extLst>
              <a:ext uri="{FF2B5EF4-FFF2-40B4-BE49-F238E27FC236}">
                <a16:creationId xmlns:a16="http://schemas.microsoft.com/office/drawing/2014/main" id="{85F17A87-A966-4FED-8A19-0DCBD3EAF3C7}"/>
              </a:ext>
            </a:extLst>
          </p:cNvPr>
          <p:cNvSpPr/>
          <p:nvPr/>
        </p:nvSpPr>
        <p:spPr>
          <a:xfrm>
            <a:off x="5235901" y="2575658"/>
            <a:ext cx="360040" cy="36003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214509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ED506C8C-2DC2-4D24-8A36-DB05C0AE1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522861"/>
            <a:ext cx="10515600" cy="1325563"/>
          </a:xfrm>
        </p:spPr>
        <p:txBody>
          <a:bodyPr/>
          <a:lstStyle/>
          <a:p>
            <a:r>
              <a:rPr lang="it-IT" dirty="0"/>
              <a:t> Personalizzabile</a:t>
            </a:r>
          </a:p>
        </p:txBody>
      </p:sp>
      <p:sp>
        <p:nvSpPr>
          <p:cNvPr id="7" name="Segnaposto contenuto 7">
            <a:extLst>
              <a:ext uri="{FF2B5EF4-FFF2-40B4-BE49-F238E27FC236}">
                <a16:creationId xmlns:a16="http://schemas.microsoft.com/office/drawing/2014/main" id="{D5FE113F-59A5-490E-9C2C-759138A079B5}"/>
              </a:ext>
            </a:extLst>
          </p:cNvPr>
          <p:cNvSpPr>
            <a:spLocks noGrp="1"/>
          </p:cNvSpPr>
          <p:nvPr/>
        </p:nvSpPr>
        <p:spPr>
          <a:xfrm>
            <a:off x="533400" y="1848424"/>
            <a:ext cx="5729941" cy="38368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Spazi suddivisi per docente: «Appelli …»</a:t>
            </a:r>
          </a:p>
          <a:p>
            <a:r>
              <a:rPr lang="it-IT" sz="2400" dirty="0"/>
              <a:t>Dashboard personalizzata per docenti e studenti </a:t>
            </a:r>
          </a:p>
          <a:p>
            <a:r>
              <a:rPr lang="it-IT" sz="2400" dirty="0"/>
              <a:t>Unico metodo di iscrizione abilitato: iscrizione manuale</a:t>
            </a:r>
          </a:p>
          <a:p>
            <a:r>
              <a:rPr lang="it-IT" sz="2400" dirty="0"/>
              <a:t>Permessi per il ruolo docente ridefiniti per evitare difformità tra gli spazi</a:t>
            </a:r>
          </a:p>
          <a:p>
            <a:r>
              <a:rPr lang="it-IT" sz="2400" dirty="0"/>
              <a:t>Attività consentite: quiz e compiti</a:t>
            </a:r>
          </a:p>
        </p:txBody>
      </p:sp>
      <p:pic>
        <p:nvPicPr>
          <p:cNvPr id="8" name="Segnaposto contenuto 5">
            <a:extLst>
              <a:ext uri="{FF2B5EF4-FFF2-40B4-BE49-F238E27FC236}">
                <a16:creationId xmlns:a16="http://schemas.microsoft.com/office/drawing/2014/main" id="{53E83EF8-73CD-48B7-812E-F9CFF02EA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718" y="1835462"/>
            <a:ext cx="4314365" cy="231077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BF22318-643E-4551-B92D-7A4D8F617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9864" y="4339369"/>
            <a:ext cx="3212072" cy="18457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88668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itolo 5">
            <a:extLst>
              <a:ext uri="{FF2B5EF4-FFF2-40B4-BE49-F238E27FC236}">
                <a16:creationId xmlns:a16="http://schemas.microsoft.com/office/drawing/2014/main" id="{8F51D16A-B685-4E38-8C15-5C9382B2A0BA}"/>
              </a:ext>
            </a:extLst>
          </p:cNvPr>
          <p:cNvSpPr txBox="1">
            <a:spLocks/>
          </p:cNvSpPr>
          <p:nvPr/>
        </p:nvSpPr>
        <p:spPr>
          <a:xfrm>
            <a:off x="8904577" y="-861271"/>
            <a:ext cx="3125497" cy="568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Agenda</a:t>
            </a:r>
            <a:endParaRPr lang="it-IT" dirty="0"/>
          </a:p>
        </p:txBody>
      </p:sp>
      <p:sp>
        <p:nvSpPr>
          <p:cNvPr id="12" name="Titolo 5">
            <a:extLst>
              <a:ext uri="{FF2B5EF4-FFF2-40B4-BE49-F238E27FC236}">
                <a16:creationId xmlns:a16="http://schemas.microsoft.com/office/drawing/2014/main" id="{F0464E7A-DD07-499D-9C88-16A054ED7175}"/>
              </a:ext>
            </a:extLst>
          </p:cNvPr>
          <p:cNvSpPr txBox="1">
            <a:spLocks/>
          </p:cNvSpPr>
          <p:nvPr/>
        </p:nvSpPr>
        <p:spPr>
          <a:xfrm>
            <a:off x="390525" y="7065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pic>
        <p:nvPicPr>
          <p:cNvPr id="9" name="Segnaposto contenuto 4" descr="Immagine che contiene testo, elettronico&#10;&#10;Descrizione generata automaticamente">
            <a:extLst>
              <a:ext uri="{FF2B5EF4-FFF2-40B4-BE49-F238E27FC236}">
                <a16:creationId xmlns:a16="http://schemas.microsoft.com/office/drawing/2014/main" id="{52A99124-BC48-45D0-88A7-04A3417E9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541" y="2196759"/>
            <a:ext cx="4182533" cy="3136900"/>
          </a:xfrm>
          <a:prstGeom prst="rect">
            <a:avLst/>
          </a:prstGeom>
        </p:spPr>
      </p:pic>
      <p:sp>
        <p:nvSpPr>
          <p:cNvPr id="11" name="Titolo 5">
            <a:extLst>
              <a:ext uri="{FF2B5EF4-FFF2-40B4-BE49-F238E27FC236}">
                <a16:creationId xmlns:a16="http://schemas.microsoft.com/office/drawing/2014/main" id="{3F083F2E-2BEF-43DE-9D95-AFDF8D433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717822"/>
            <a:ext cx="11863915" cy="1325563"/>
          </a:xfrm>
        </p:spPr>
        <p:txBody>
          <a:bodyPr/>
          <a:lstStyle/>
          <a:p>
            <a:r>
              <a:rPr lang="it-IT" dirty="0"/>
              <a:t>Sicura e con strumenti di sorveglianza</a:t>
            </a:r>
          </a:p>
        </p:txBody>
      </p:sp>
      <p:sp>
        <p:nvSpPr>
          <p:cNvPr id="13" name="Segnaposto contenuto 1">
            <a:extLst>
              <a:ext uri="{FF2B5EF4-FFF2-40B4-BE49-F238E27FC236}">
                <a16:creationId xmlns:a16="http://schemas.microsoft.com/office/drawing/2014/main" id="{6BA5730F-0F78-44A5-B702-590FF63D9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525" y="2096372"/>
            <a:ext cx="10515600" cy="4351338"/>
          </a:xfrm>
        </p:spPr>
        <p:txBody>
          <a:bodyPr/>
          <a:lstStyle/>
          <a:p>
            <a:r>
              <a:rPr lang="it-IT" sz="3200" dirty="0"/>
              <a:t>Sorveglianza in video conferenza</a:t>
            </a:r>
          </a:p>
          <a:p>
            <a:pPr lvl="1"/>
            <a:r>
              <a:rPr lang="it-IT" sz="3200" dirty="0"/>
              <a:t>Zoom (condivisione multipla schermi) </a:t>
            </a:r>
          </a:p>
          <a:p>
            <a:pPr lvl="1"/>
            <a:r>
              <a:rPr lang="it-IT" sz="3200" dirty="0"/>
              <a:t>Teams </a:t>
            </a:r>
          </a:p>
          <a:p>
            <a:r>
              <a:rPr lang="it-IT" sz="3200" dirty="0"/>
              <a:t>Plugin «One Session» (quiz) </a:t>
            </a:r>
          </a:p>
          <a:p>
            <a:r>
              <a:rPr lang="it-IT" sz="3200" dirty="0"/>
              <a:t>Plugin «</a:t>
            </a:r>
            <a:r>
              <a:rPr lang="it-IT" sz="3200" dirty="0" err="1"/>
              <a:t>Compilatio</a:t>
            </a:r>
            <a:r>
              <a:rPr lang="it-IT" sz="3200" dirty="0"/>
              <a:t>» (compiti) </a:t>
            </a:r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94635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B55D38-8261-41FB-B4A9-D83C57E45F9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ED506C8C-2DC2-4D24-8A36-DB05C0AE1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85" y="655010"/>
            <a:ext cx="10515600" cy="1325563"/>
          </a:xfrm>
        </p:spPr>
        <p:txBody>
          <a:bodyPr/>
          <a:lstStyle/>
          <a:p>
            <a:r>
              <a:rPr lang="it-IT" dirty="0"/>
              <a:t>Plugin «One Session»</a:t>
            </a:r>
          </a:p>
        </p:txBody>
      </p:sp>
      <p:pic>
        <p:nvPicPr>
          <p:cNvPr id="13313" name="Picture 1">
            <a:extLst>
              <a:ext uri="{FF2B5EF4-FFF2-40B4-BE49-F238E27FC236}">
                <a16:creationId xmlns:a16="http://schemas.microsoft.com/office/drawing/2014/main" id="{0F370BF8-C437-452C-89A4-C5AB2E8C3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19648"/>
            <a:ext cx="8387772" cy="234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D4E85620-5B14-408A-83E6-91F6676D6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719329"/>
            <a:ext cx="10867966" cy="224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301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3DCE8CB9-6624-43DE-8532-8674BB8C9E7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47560" y="2478334"/>
            <a:ext cx="4876801" cy="3706816"/>
          </a:xfr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ED506C8C-2DC2-4D24-8A36-DB05C0AE1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672850"/>
            <a:ext cx="10515600" cy="1325563"/>
          </a:xfrm>
        </p:spPr>
        <p:txBody>
          <a:bodyPr/>
          <a:lstStyle/>
          <a:p>
            <a:r>
              <a:rPr lang="it-IT" dirty="0"/>
              <a:t>Integrabile con altri </a:t>
            </a:r>
            <a:r>
              <a:rPr lang="it-IT" dirty="0" err="1"/>
              <a:t>servzi</a:t>
            </a:r>
            <a:r>
              <a:rPr lang="it-IT" dirty="0"/>
              <a:t> </a:t>
            </a:r>
          </a:p>
        </p:txBody>
      </p:sp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4E9AB3E3-03EF-4DDF-9B28-C554E93D1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8712"/>
            <a:ext cx="10515600" cy="4351338"/>
          </a:xfrm>
        </p:spPr>
        <p:txBody>
          <a:bodyPr/>
          <a:lstStyle/>
          <a:p>
            <a:r>
              <a:rPr lang="it-IT" sz="3600" dirty="0"/>
              <a:t>SSO </a:t>
            </a:r>
          </a:p>
          <a:p>
            <a:r>
              <a:rPr lang="it-IT" sz="3600" dirty="0"/>
              <a:t>Teams</a:t>
            </a:r>
          </a:p>
          <a:p>
            <a:r>
              <a:rPr lang="it-IT" sz="3600" dirty="0"/>
              <a:t>Zoom </a:t>
            </a:r>
          </a:p>
          <a:p>
            <a:r>
              <a:rPr lang="it-IT" sz="3600" dirty="0" err="1"/>
              <a:t>AlmaEsami</a:t>
            </a:r>
            <a:endParaRPr lang="it-IT" sz="3600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645767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icrosoftOoffice presentazione MoodleMoot2021" id="{AFAE2859-3BE3-435C-9E83-5AF001150E32}" vid="{6ED0DE53-CFBD-48F4-8CD1-F31A9FF60AA2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MicrosoftOffice presentazione MoodleMoot2021 (1)</Template>
  <TotalTime>5599</TotalTime>
  <Words>518</Words>
  <Application>Microsoft Office PowerPoint</Application>
  <PresentationFormat>Widescreen</PresentationFormat>
  <Paragraphs>135</Paragraphs>
  <Slides>17</Slides>
  <Notes>15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Tema di Office</vt:lpstr>
      <vt:lpstr>Esami On Line: La piattaforma Moodle per gli esami di profitto dell’Università di Bologna dalla pandemia a oggi Matteo Ricci Antonella Cirigliano, Rebecca Micheletti, Matteo Boni</vt:lpstr>
      <vt:lpstr>Come facevamo gli esami una volta… </vt:lpstr>
      <vt:lpstr> </vt:lpstr>
      <vt:lpstr>La soluzione ?</vt:lpstr>
      <vt:lpstr>Robusta e scalabile</vt:lpstr>
      <vt:lpstr> Personalizzabile</vt:lpstr>
      <vt:lpstr>Sicura e con strumenti di sorveglianza</vt:lpstr>
      <vt:lpstr>Plugin «One Session»</vt:lpstr>
      <vt:lpstr>Integrabile con altri servzi </vt:lpstr>
      <vt:lpstr>AlmaEsami</vt:lpstr>
      <vt:lpstr>Integrazione con AlmaEsami  </vt:lpstr>
      <vt:lpstr>Plugin importa utenti</vt:lpstr>
      <vt:lpstr>Plugin esporta risultati</vt:lpstr>
      <vt:lpstr>Layer API e modifica tema</vt:lpstr>
      <vt:lpstr>Modifica tema esempi</vt:lpstr>
      <vt:lpstr>Conclusioni </vt:lpstr>
      <vt:lpstr>Grazie per l’attenzione !   Matteo Ricci Antonella Cirigliano, Rebecca Micheletti, Matteo Boni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Titolo contributo</dc:title>
  <dc:creator>Matteo Ricci</dc:creator>
  <cp:lastModifiedBy>Matteo Ricci</cp:lastModifiedBy>
  <cp:revision>20</cp:revision>
  <dcterms:created xsi:type="dcterms:W3CDTF">2021-11-29T10:39:30Z</dcterms:created>
  <dcterms:modified xsi:type="dcterms:W3CDTF">2021-12-03T09:31:51Z</dcterms:modified>
</cp:coreProperties>
</file>