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737"/>
    <a:srgbClr val="F7D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6283" autoAdjust="0"/>
  </p:normalViewPr>
  <p:slideViewPr>
    <p:cSldViewPr snapToGrid="0">
      <p:cViewPr>
        <p:scale>
          <a:sx n="66" d="100"/>
          <a:sy n="66" d="100"/>
        </p:scale>
        <p:origin x="32" y="-3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73934-29F9-426A-932A-D62E7F587AC8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6A74D-F3CD-4927-9ACB-749CA3E58B2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053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370FC0-746B-4B9D-BB0A-39EBB0445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EDA33F9-B949-425D-901E-DA65541068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95B7E7-9445-4C2F-9EB0-9E60E58C0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9A23-9473-4FB9-B61F-BB7AEAACFEAA}" type="datetime1">
              <a:rPr lang="en-GB" smtClean="0"/>
              <a:t>02/12/2021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C1E059-2504-4C70-B7E2-C46BA945F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F37909-1DDD-4B9C-8240-91AAEE04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F699-F079-4B72-A234-101C9C4B3CBB}" type="slidenum">
              <a:rPr lang="en-GB" smtClean="0"/>
              <a:t>‹N›</a:t>
            </a:fld>
            <a:endParaRPr lang="en-GB"/>
          </a:p>
        </p:txBody>
      </p:sp>
      <p:pic>
        <p:nvPicPr>
          <p:cNvPr id="10" name="Immagine 9" descr="Immagine che contiene silhouette&#10;&#10;Descrizione generata automaticamente">
            <a:extLst>
              <a:ext uri="{FF2B5EF4-FFF2-40B4-BE49-F238E27FC236}">
                <a16:creationId xmlns:a16="http://schemas.microsoft.com/office/drawing/2014/main" id="{0F5B8C51-A691-4A76-98FC-D3F4A26C94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" b="13054"/>
          <a:stretch/>
        </p:blipFill>
        <p:spPr>
          <a:xfrm>
            <a:off x="-1" y="4377937"/>
            <a:ext cx="12192001" cy="248006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9DFD190-9A1E-4792-B901-6E3CB21AE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0D77087-018B-4802-A2B3-AE603FD182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22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69B6EE-D074-42F6-AE25-54C3AF553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7550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D62FAE1-76C6-4B1B-A2EB-F7C5D649E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178050"/>
            <a:ext cx="10515600" cy="43513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B91C1AD-70DF-4C9F-A06C-0E704FFDA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4311D085-0987-45BB-AE57-B62BF5942C9D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10" name="Segnaposto contenuto 13">
            <a:extLst>
              <a:ext uri="{FF2B5EF4-FFF2-40B4-BE49-F238E27FC236}">
                <a16:creationId xmlns:a16="http://schemas.microsoft.com/office/drawing/2014/main" id="{511AC9DD-6EC1-4227-8312-9B05A85E1FA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91A8A9A-B75D-4964-8862-9C83F829CB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5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686E082-D277-4CD4-873E-098FB6707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68897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10C1334-CFB6-45C8-90CA-871B29EAB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8897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740E042-4414-4205-A33A-0C863A37AE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A08E877F-DCDD-4D92-98CA-9FCAF08F52C4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10" name="Segnaposto contenuto 13">
            <a:extLst>
              <a:ext uri="{FF2B5EF4-FFF2-40B4-BE49-F238E27FC236}">
                <a16:creationId xmlns:a16="http://schemas.microsoft.com/office/drawing/2014/main" id="{B522D03C-9FFA-4A67-AEB7-0DF9E316106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A3D4852-0857-4BD8-BE87-1A4CE44A58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3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06EDE-9DA7-4C41-ABBC-88B5224E5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850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C90D41-45F0-4ACE-B279-1709B4A2C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350"/>
            <a:ext cx="10515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6A1EF1D-1531-4D5E-8EA9-67ECED508A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3109388-484E-43AE-93BB-653A762F4765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                        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14" name="Segnaposto contenuto 13">
            <a:extLst>
              <a:ext uri="{FF2B5EF4-FFF2-40B4-BE49-F238E27FC236}">
                <a16:creationId xmlns:a16="http://schemas.microsoft.com/office/drawing/2014/main" id="{E33C797B-A870-4A46-9D81-C309E8E537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FA97D5D-2FD9-45A8-8B66-602AE6CB3F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6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3799E3-17B2-4586-B97A-F7743985F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A77A7F-B67B-403D-AAA3-4E595DC32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AF200DB-7DC8-45B6-876A-0A3048F3D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D382F41E-5506-4C85-8F22-B7974E0BB792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12" name="Segnaposto contenuto 13">
            <a:extLst>
              <a:ext uri="{FF2B5EF4-FFF2-40B4-BE49-F238E27FC236}">
                <a16:creationId xmlns:a16="http://schemas.microsoft.com/office/drawing/2014/main" id="{E6276E88-FD43-44D3-9AE9-DF4CF38B08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70C821D-F5D7-44CC-8334-6035357241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5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55EE7C-ECC3-48AF-97E5-6B0A08538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897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8CF63D-3A5D-4338-8F7C-63D07C72CB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4947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BAEE35D-4217-4281-9631-B30EC5FA7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4947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0EEEA9F-7874-442A-84D8-72073A70E5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E5B13AC3-E38C-430A-91B2-90637657DDE6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11" name="Segnaposto contenuto 13">
            <a:extLst>
              <a:ext uri="{FF2B5EF4-FFF2-40B4-BE49-F238E27FC236}">
                <a16:creationId xmlns:a16="http://schemas.microsoft.com/office/drawing/2014/main" id="{872AC99A-9462-44EA-8BC4-42F8A0C465A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96E69C0-DD60-42E0-B224-07E292FDB2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5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E2CFB5-51ED-40D1-8D16-4583DC76F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9450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CC4A8AE-4A54-41A1-8E6A-615840B66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9548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17E73C-4FBA-41F3-B00D-A447A28F7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19400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25170DF-7CCB-4E0C-9BCE-E90672F766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9548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4F26D98-7D45-4993-853E-CDF4325A4F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19400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4EECC37-B943-4F01-A970-7DEBDD6436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368ACE9A-2B66-40CD-A2D5-E7A6F061E286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C998D56-F489-4DE7-9AF2-F62426386D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9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783D8E-33C5-42F4-803C-9038F27A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650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DB990D3-EECC-444D-A203-74E9E3E25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C7EC59B-0D04-472D-9B73-7BE61FF82EB3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9" name="Segnaposto contenuto 13">
            <a:extLst>
              <a:ext uri="{FF2B5EF4-FFF2-40B4-BE49-F238E27FC236}">
                <a16:creationId xmlns:a16="http://schemas.microsoft.com/office/drawing/2014/main" id="{10A99CDD-B875-4E9A-9DAB-39F5CC50000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FCD77B5-85E0-4596-957C-F3BF07133E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2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0799AFD8-611D-4B61-A02D-C4239B5795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0D2227DC-D5B4-45A2-867B-C5F48927CCFF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8" name="Segnaposto contenuto 13">
            <a:extLst>
              <a:ext uri="{FF2B5EF4-FFF2-40B4-BE49-F238E27FC236}">
                <a16:creationId xmlns:a16="http://schemas.microsoft.com/office/drawing/2014/main" id="{341771AB-4488-40A8-A83C-EF3198AF7EC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9E0ED84-0540-4F5A-9FD8-5E748378DB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7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4BD3B9-2A74-46B4-97E6-E901465C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39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09D8F9-AFCD-403A-9710-052F04D97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541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145222B-0BA0-4306-A769-EDA268BF7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241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EC566D3-13D9-433C-B1CF-CE8F17567A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BE54228F-7137-410F-A103-EA839B1F2CC2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11" name="Segnaposto contenuto 13">
            <a:extLst>
              <a:ext uri="{FF2B5EF4-FFF2-40B4-BE49-F238E27FC236}">
                <a16:creationId xmlns:a16="http://schemas.microsoft.com/office/drawing/2014/main" id="{8B7DB073-3A3E-4982-860C-FE63807FFA6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3E3427C-FC2F-4F85-8D1C-8459D750F5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0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329773-AC99-40A1-9828-942622E0C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953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9204F70-897C-499A-9236-1024908C35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2555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712E27F-3C3B-4A2E-955F-DBD4A8169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552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B6C70EC-2ADD-4215-BA49-3C69FD060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886C4E93-9FE2-4797-BA55-6CECDAD5DAA0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11" name="Segnaposto contenuto 13">
            <a:extLst>
              <a:ext uri="{FF2B5EF4-FFF2-40B4-BE49-F238E27FC236}">
                <a16:creationId xmlns:a16="http://schemas.microsoft.com/office/drawing/2014/main" id="{591EB3AB-DF84-46C5-8B53-0F87D83D6FD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C873F33-D9D7-413A-B326-42F372399C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C900188-6183-4C82-8C20-BD726E779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C6135F-F9B1-4F39-B9A2-58C32E4C6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0C669B-5575-48B3-8726-2E921A4FF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83F31-A70A-4499-82CC-E11D5D08C7B7}" type="datetime1">
              <a:rPr lang="en-GB" smtClean="0"/>
              <a:t>02/12/2021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82803E-CC4A-449D-858A-2B71445AC0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5E64BB-4A52-460C-B60A-5568F7140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CF699-F079-4B72-A234-101C9C4B3CB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63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697533-D79F-4676-B3C8-488972A3F2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t-IT" sz="4000" dirty="0">
                <a:latin typeface="Trebuchet MS"/>
              </a:rPr>
              <a:t>PLURILINGUISMO@MOODLE: ESPERIENZE D’USO DELLA PIATTAFORMA PER CORSI DI INTERCOMPRENSIONE</a:t>
            </a:r>
            <a:endParaRPr lang="it-IT" sz="4000" b="0" i="0" u="none" strike="noStrike" cap="none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FE4637D-C7B3-4AFB-ACE4-92A8964F08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Elisa Corino, Sarah Mantegna, Paolo Pontremolesi</a:t>
            </a:r>
            <a:br>
              <a:rPr lang="it-IT" dirty="0"/>
            </a:br>
            <a:r>
              <a:rPr lang="it-IT" dirty="0"/>
              <a:t>Università di Torino</a:t>
            </a:r>
            <a:br>
              <a:rPr lang="it-IT" dirty="0"/>
            </a:br>
            <a:r>
              <a:rPr lang="it-IT" dirty="0"/>
              <a:t>elisa.corino@unito.it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7328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3D8685-2CFC-4391-95FF-6DC986166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897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it-IT" b="1" dirty="0" err="1"/>
              <a:t>Plurilinguismo@Moodle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727C8D-CF71-4612-8728-91F284A245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637" y="2110564"/>
            <a:ext cx="4685881" cy="3907857"/>
          </a:xfrm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it-IT" dirty="0"/>
              <a:t>Possibilità di proporre attività e tracciare risultati e progressi </a:t>
            </a:r>
            <a:r>
              <a:rPr lang="it-IT" dirty="0">
                <a:sym typeface="Wingdings" panose="05000000000000000000" pitchFamily="2" charset="2"/>
              </a:rPr>
              <a:t></a:t>
            </a:r>
            <a:r>
              <a:rPr lang="it-IT" dirty="0"/>
              <a:t> raccolta di dati «scientifici» per integrare gli studi nel campo</a:t>
            </a:r>
          </a:p>
          <a:p>
            <a:r>
              <a:rPr lang="it-IT" dirty="0"/>
              <a:t>Prima SERIE di corsi sistematici di IC per pubblici diversi creati all’interno di un’università europea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880EE87-2DAC-458E-A05D-2F520476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88612" y="2346835"/>
            <a:ext cx="4214645" cy="3671586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dirty="0" err="1"/>
              <a:t>Sperimentazione</a:t>
            </a:r>
            <a:r>
              <a:rPr lang="en-US" dirty="0"/>
              <a:t> di </a:t>
            </a:r>
            <a:r>
              <a:rPr lang="en-US" dirty="0" err="1"/>
              <a:t>strumenti</a:t>
            </a:r>
            <a:r>
              <a:rPr lang="en-US" dirty="0"/>
              <a:t> per </a:t>
            </a:r>
            <a:r>
              <a:rPr lang="en-US" dirty="0" err="1"/>
              <a:t>maggiore</a:t>
            </a:r>
            <a:r>
              <a:rPr lang="en-US" dirty="0"/>
              <a:t> </a:t>
            </a:r>
            <a:r>
              <a:rPr lang="en-US" dirty="0" err="1"/>
              <a:t>interazione</a:t>
            </a:r>
            <a:r>
              <a:rPr lang="en-US" dirty="0"/>
              <a:t> e </a:t>
            </a:r>
            <a:r>
              <a:rPr lang="en-US" dirty="0" err="1"/>
              <a:t>sviluppo</a:t>
            </a:r>
            <a:r>
              <a:rPr lang="en-US" dirty="0"/>
              <a:t> di </a:t>
            </a:r>
            <a:r>
              <a:rPr lang="en-US" dirty="0" err="1"/>
              <a:t>abilità</a:t>
            </a:r>
            <a:r>
              <a:rPr lang="en-US" dirty="0"/>
              <a:t> integrate</a:t>
            </a:r>
          </a:p>
          <a:p>
            <a:r>
              <a:rPr lang="en-US" dirty="0" err="1"/>
              <a:t>Creazione</a:t>
            </a:r>
            <a:r>
              <a:rPr lang="en-US" dirty="0"/>
              <a:t> di </a:t>
            </a:r>
            <a:r>
              <a:rPr lang="en-US" dirty="0" err="1"/>
              <a:t>percorsi</a:t>
            </a:r>
            <a:r>
              <a:rPr lang="en-US" dirty="0"/>
              <a:t> “</a:t>
            </a:r>
            <a:r>
              <a:rPr lang="en-US" dirty="0" err="1"/>
              <a:t>nuovi</a:t>
            </a:r>
            <a:r>
              <a:rPr lang="en-US" dirty="0"/>
              <a:t>” per </a:t>
            </a:r>
            <a:r>
              <a:rPr lang="en-US" dirty="0" err="1"/>
              <a:t>l’intercomprensione</a:t>
            </a:r>
            <a:r>
              <a:rPr lang="en-US" dirty="0"/>
              <a:t> e la </a:t>
            </a:r>
            <a:r>
              <a:rPr lang="en-US" dirty="0" err="1"/>
              <a:t>didattica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lingue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057B5C2-2928-4503-9C58-C7C48A63A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082" y="2979788"/>
            <a:ext cx="1726966" cy="1726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Segnaposto contenuto 13">
            <a:extLst>
              <a:ext uri="{FF2B5EF4-FFF2-40B4-BE49-F238E27FC236}">
                <a16:creationId xmlns:a16="http://schemas.microsoft.com/office/drawing/2014/main" id="{BD6942B9-8508-4BF5-B101-E1B31177F7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Elisa Corino, Sarah Mantegna, Paolo </a:t>
            </a:r>
            <a:r>
              <a:rPr lang="en-GB" dirty="0" err="1"/>
              <a:t>Pontremolesi</a:t>
            </a:r>
            <a:endParaRPr lang="en-GB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806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18ABDD91-475D-407B-B5E5-A43306306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/>
          <a:p>
            <a:r>
              <a:rPr lang="it-IT" dirty="0"/>
              <a:t>GRAZIE </a:t>
            </a:r>
            <a:r>
              <a:rPr lang="it-IT"/>
              <a:t>PER L’ATTENZIONE</a:t>
            </a:r>
            <a:endParaRPr lang="it-IT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8137AFB-1D7B-40C6-B572-FF139B3AC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D054BA2-8F64-482B-8027-604462B9F32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6607810"/>
            <a:ext cx="3733800" cy="2644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23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945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b="1"/>
              <a:t>L’intercomprensione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39293-E12C-4FBE-A8AF-3E0B78B6E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0632" y="2005013"/>
            <a:ext cx="5756943" cy="449897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fontAlgn="base">
              <a:spcBef>
                <a:spcPts val="0"/>
              </a:spcBef>
              <a:spcAft>
                <a:spcPts val="0"/>
              </a:spcAft>
            </a:pPr>
            <a:r>
              <a:rPr lang="it-IT" sz="2400" b="0" i="0" u="none" strike="noStrike" dirty="0">
                <a:effectLst/>
              </a:rPr>
              <a:t>Trasferibilità dei saperi</a:t>
            </a:r>
          </a:p>
          <a:p>
            <a:pPr fontAlgn="base">
              <a:spcBef>
                <a:spcPts val="750"/>
              </a:spcBef>
              <a:spcAft>
                <a:spcPts val="0"/>
              </a:spcAft>
            </a:pPr>
            <a:r>
              <a:rPr lang="it-IT" sz="2400" b="0" i="0" u="none" strike="noStrike" dirty="0">
                <a:effectLst/>
              </a:rPr>
              <a:t> L’intercomprensione </a:t>
            </a:r>
            <a:r>
              <a:rPr lang="it-IT" sz="2400" b="0" i="0" u="sng" strike="noStrike" dirty="0">
                <a:effectLst/>
              </a:rPr>
              <a:t>parte dallo sfruttamento della vicinanza linguistica</a:t>
            </a:r>
            <a:endParaRPr lang="it-IT" sz="2400" b="0" i="0" u="none" strike="noStrike" dirty="0">
              <a:effectLst/>
            </a:endParaRPr>
          </a:p>
          <a:p>
            <a:pPr fontAlgn="base">
              <a:spcBef>
                <a:spcPts val="750"/>
              </a:spcBef>
              <a:spcAft>
                <a:spcPts val="0"/>
              </a:spcAft>
            </a:pPr>
            <a:r>
              <a:rPr lang="it-IT" sz="2400" b="0" i="0" u="none" strike="noStrike" dirty="0">
                <a:effectLst/>
              </a:rPr>
              <a:t> Sfruttando il transfer positivo, valorizza le conoscenze pregresse e in particolare  l’uso della L1. </a:t>
            </a:r>
          </a:p>
          <a:p>
            <a:pPr fontAlgn="base">
              <a:spcBef>
                <a:spcPts val="750"/>
              </a:spcBef>
              <a:spcAft>
                <a:spcPts val="0"/>
              </a:spcAft>
            </a:pPr>
            <a:r>
              <a:rPr lang="it-IT" sz="2400" b="0" i="0" u="none" strike="noStrike" dirty="0">
                <a:effectLst/>
              </a:rPr>
              <a:t> Concetto di repertorio linguistico e competenze parziali</a:t>
            </a:r>
          </a:p>
          <a:p>
            <a:pPr fontAlgn="base">
              <a:spcBef>
                <a:spcPts val="750"/>
              </a:spcBef>
              <a:spcAft>
                <a:spcPts val="0"/>
              </a:spcAft>
            </a:pPr>
            <a:r>
              <a:rPr lang="it-IT" sz="2400" b="0" i="0" u="none" strike="noStrike" dirty="0">
                <a:effectLst/>
              </a:rPr>
              <a:t> Facilita l’accesso alle altre lingue e soprattutto offre un terreno di riflessione: grazie alla scoperta del funzionamento di altre lingue, l’apprendente scopre la sua L1  </a:t>
            </a:r>
          </a:p>
          <a:p>
            <a:endParaRPr lang="en-GB" sz="2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38AD074-2182-4EC6-9BB6-28DF3C6E75CE}"/>
              </a:ext>
            </a:extLst>
          </p:cNvPr>
          <p:cNvSpPr txBox="1"/>
          <p:nvPr/>
        </p:nvSpPr>
        <p:spPr>
          <a:xfrm>
            <a:off x="6172200" y="1995488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</a:pPr>
            <a:r>
              <a:rPr lang="it-IT" sz="2200" b="1" i="0" u="none" strike="noStrike" kern="1200">
                <a:effectLst/>
                <a:latin typeface="+mn-lt"/>
                <a:ea typeface="+mn-ea"/>
                <a:cs typeface="+mn-cs"/>
              </a:rPr>
              <a:t>«</a:t>
            </a:r>
            <a:r>
              <a:rPr lang="it-IT" sz="2200" b="1" i="1" u="none" strike="noStrike" kern="1200">
                <a:effectLst/>
                <a:latin typeface="+mn-lt"/>
                <a:ea typeface="+mn-ea"/>
                <a:cs typeface="+mn-cs"/>
              </a:rPr>
              <a:t>Comprendre les langues sans les parler</a:t>
            </a:r>
            <a:r>
              <a:rPr lang="it-IT" sz="2200" b="1" i="0" u="none" strike="noStrike" kern="1200">
                <a:effectLst/>
                <a:latin typeface="+mn-lt"/>
                <a:ea typeface="+mn-ea"/>
                <a:cs typeface="+mn-cs"/>
              </a:rPr>
              <a:t>» </a:t>
            </a:r>
            <a:br>
              <a:rPr lang="it-IT" sz="2200" b="1" i="0" u="none" strike="noStrike" kern="1200">
                <a:effectLst/>
                <a:latin typeface="+mn-lt"/>
                <a:ea typeface="+mn-ea"/>
                <a:cs typeface="+mn-cs"/>
              </a:rPr>
            </a:br>
            <a:r>
              <a:rPr lang="it-IT" sz="2200" b="1" i="0" u="none" strike="noStrike" kern="1200">
                <a:effectLst/>
                <a:latin typeface="+mn-lt"/>
                <a:ea typeface="+mn-ea"/>
                <a:cs typeface="+mn-cs"/>
              </a:rPr>
              <a:t>(Claire Blanche – Benveniste 1997)</a:t>
            </a:r>
            <a:endParaRPr lang="it-IT" sz="2200" b="1" i="0" u="none" strike="noStrike" kern="1200" cap="none">
              <a:latin typeface="+mn-lt"/>
              <a:ea typeface="+mn-ea"/>
              <a:cs typeface="+mn-cs"/>
            </a:endParaRPr>
          </a:p>
        </p:txBody>
      </p:sp>
      <p:pic>
        <p:nvPicPr>
          <p:cNvPr id="6" name="Immagine 5" descr="Immagine che contiene montagna, esterni, ponte, viaggiando&#10;&#10;Descrizione generata automaticamente">
            <a:extLst>
              <a:ext uri="{FF2B5EF4-FFF2-40B4-BE49-F238E27FC236}">
                <a16:creationId xmlns:a16="http://schemas.microsoft.com/office/drawing/2014/main" id="{F04995E2-49CF-48C0-966E-3D3EDE220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19" r="6996" b="-3"/>
          <a:stretch/>
        </p:blipFill>
        <p:spPr>
          <a:xfrm>
            <a:off x="6172200" y="2819400"/>
            <a:ext cx="5183188" cy="3684588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286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L’Intercomprensione@UNITO</a:t>
            </a:r>
            <a:r>
              <a:rPr lang="en-GB" dirty="0"/>
              <a:t>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Elisa Corino, Sarah Mantegna, Paolo </a:t>
            </a:r>
            <a:r>
              <a:rPr lang="en-GB" dirty="0" err="1"/>
              <a:t>Pontremolesi</a:t>
            </a:r>
            <a:endParaRPr lang="en-GB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FA50BCD-CBD4-4C86-B2F5-D9F4798D3624}"/>
              </a:ext>
            </a:extLst>
          </p:cNvPr>
          <p:cNvSpPr txBox="1"/>
          <p:nvPr/>
        </p:nvSpPr>
        <p:spPr>
          <a:xfrm>
            <a:off x="551357" y="2405932"/>
            <a:ext cx="5705063" cy="334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735"/>
              <a:buFont typeface="Arial"/>
              <a:buNone/>
            </a:pPr>
            <a:r>
              <a:rPr lang="it-IT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favorire la creazione di </a:t>
            </a:r>
            <a:r>
              <a:rPr lang="it-IT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relazioni </a:t>
            </a:r>
            <a:r>
              <a:rPr lang="it-IT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un’</a:t>
            </a:r>
            <a:r>
              <a:rPr lang="it-IT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identità europea </a:t>
            </a:r>
            <a:r>
              <a:rPr lang="it-IT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condivisa, sviluppando </a:t>
            </a:r>
            <a:r>
              <a:rPr lang="it-IT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soft skills</a:t>
            </a:r>
            <a:r>
              <a:rPr lang="it-IT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it-IT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competenze culturali </a:t>
            </a:r>
            <a:r>
              <a:rPr lang="it-IT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insieme alla valorizzazione del </a:t>
            </a:r>
            <a:r>
              <a:rPr lang="it-IT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plurilinguismo </a:t>
            </a:r>
            <a:r>
              <a:rPr lang="it-IT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del </a:t>
            </a:r>
            <a:r>
              <a:rPr lang="it-IT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patrimonio linguistico</a:t>
            </a:r>
            <a:r>
              <a:rPr lang="it-IT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individuale </a:t>
            </a:r>
            <a:endParaRPr lang="it-IT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Segnaposto contenuto 4">
            <a:extLst>
              <a:ext uri="{FF2B5EF4-FFF2-40B4-BE49-F238E27FC236}">
                <a16:creationId xmlns:a16="http://schemas.microsoft.com/office/drawing/2014/main" id="{9F9D386D-8AB3-48F9-A270-C69398464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0015" y="1095347"/>
            <a:ext cx="2061052" cy="2846216"/>
          </a:xfrm>
          <a:prstGeom prst="rect">
            <a:avLst/>
          </a:prstGeom>
        </p:spPr>
      </p:pic>
      <p:pic>
        <p:nvPicPr>
          <p:cNvPr id="8" name="Google Shape;102;gbd71b2c3a5_0_1">
            <a:extLst>
              <a:ext uri="{FF2B5EF4-FFF2-40B4-BE49-F238E27FC236}">
                <a16:creationId xmlns:a16="http://schemas.microsoft.com/office/drawing/2014/main" id="{91F7B25E-3E1F-4F61-9065-7CE90616B1E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3522" y="2046156"/>
            <a:ext cx="2130875" cy="1113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oogle Shape;103;gbd71b2c3a5_0_1">
            <a:extLst>
              <a:ext uri="{FF2B5EF4-FFF2-40B4-BE49-F238E27FC236}">
                <a16:creationId xmlns:a16="http://schemas.microsoft.com/office/drawing/2014/main" id="{7795CF16-F080-44C2-BAC5-B834D05E6C8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03522" y="3515523"/>
            <a:ext cx="1698401" cy="1113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Google Shape;104;gbd71b2c3a5_0_1">
            <a:extLst>
              <a:ext uri="{FF2B5EF4-FFF2-40B4-BE49-F238E27FC236}">
                <a16:creationId xmlns:a16="http://schemas.microsoft.com/office/drawing/2014/main" id="{43C26034-3107-412B-AF64-97FABD42D2E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03522" y="5022176"/>
            <a:ext cx="1707862" cy="1224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751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L’Intercomprensione@UNITO</a:t>
            </a:r>
            <a:r>
              <a:rPr lang="en-GB" dirty="0"/>
              <a:t>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Elisa Corino, Sarah Mantegna, Paolo </a:t>
            </a:r>
            <a:r>
              <a:rPr lang="en-GB" dirty="0" err="1"/>
              <a:t>Pontremolesi</a:t>
            </a:r>
            <a:endParaRPr lang="en-GB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FA50BCD-CBD4-4C86-B2F5-D9F4798D3624}"/>
              </a:ext>
            </a:extLst>
          </p:cNvPr>
          <p:cNvSpPr txBox="1"/>
          <p:nvPr/>
        </p:nvSpPr>
        <p:spPr>
          <a:xfrm>
            <a:off x="522481" y="2046156"/>
            <a:ext cx="8226883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735"/>
              <a:buFont typeface="Arial"/>
              <a:buNone/>
            </a:pPr>
            <a:r>
              <a:rPr lang="it-IT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NECESSARIO AMBIENTE IN CUI RIUNIRE PARTECIPANTI per farli interagire e assegnare task </a:t>
            </a:r>
            <a:endParaRPr lang="it-IT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Segnaposto contenuto 4">
            <a:extLst>
              <a:ext uri="{FF2B5EF4-FFF2-40B4-BE49-F238E27FC236}">
                <a16:creationId xmlns:a16="http://schemas.microsoft.com/office/drawing/2014/main" id="{9F9D386D-8AB3-48F9-A270-C69398464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0015" y="1095347"/>
            <a:ext cx="2061052" cy="2846216"/>
          </a:xfrm>
          <a:prstGeom prst="rect">
            <a:avLst/>
          </a:prstGeom>
        </p:spPr>
      </p:pic>
      <p:pic>
        <p:nvPicPr>
          <p:cNvPr id="8" name="Google Shape;102;gbd71b2c3a5_0_1">
            <a:extLst>
              <a:ext uri="{FF2B5EF4-FFF2-40B4-BE49-F238E27FC236}">
                <a16:creationId xmlns:a16="http://schemas.microsoft.com/office/drawing/2014/main" id="{91F7B25E-3E1F-4F61-9065-7CE90616B1E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62225" y="2959919"/>
            <a:ext cx="1479569" cy="687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oogle Shape;103;gbd71b2c3a5_0_1">
            <a:extLst>
              <a:ext uri="{FF2B5EF4-FFF2-40B4-BE49-F238E27FC236}">
                <a16:creationId xmlns:a16="http://schemas.microsoft.com/office/drawing/2014/main" id="{7795CF16-F080-44C2-BAC5-B834D05E6C8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62225" y="3744966"/>
            <a:ext cx="1065682" cy="687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Google Shape;104;gbd71b2c3a5_0_1">
            <a:extLst>
              <a:ext uri="{FF2B5EF4-FFF2-40B4-BE49-F238E27FC236}">
                <a16:creationId xmlns:a16="http://schemas.microsoft.com/office/drawing/2014/main" id="{43C26034-3107-412B-AF64-97FABD42D2E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62225" y="4478284"/>
            <a:ext cx="950179" cy="687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Google Shape;190;ge918c0559e_1_0">
            <a:extLst>
              <a:ext uri="{FF2B5EF4-FFF2-40B4-BE49-F238E27FC236}">
                <a16:creationId xmlns:a16="http://schemas.microsoft.com/office/drawing/2014/main" id="{5368E3EA-035B-4630-98AA-370CCA3780F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74356" y="3344886"/>
            <a:ext cx="4403367" cy="295421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08;p3">
            <a:extLst>
              <a:ext uri="{FF2B5EF4-FFF2-40B4-BE49-F238E27FC236}">
                <a16:creationId xmlns:a16="http://schemas.microsoft.com/office/drawing/2014/main" id="{C4C0F6BD-721B-40E3-9380-364D6922A941}"/>
              </a:ext>
            </a:extLst>
          </p:cNvPr>
          <p:cNvSpPr/>
          <p:nvPr/>
        </p:nvSpPr>
        <p:spPr>
          <a:xfrm>
            <a:off x="340814" y="3790677"/>
            <a:ext cx="1663360" cy="145715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chemeClr val="lt1"/>
                </a:solidFill>
              </a:rPr>
              <a:t>Mettere in contatto studenti ERASMUS di diversi paesi 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09;p3">
            <a:extLst>
              <a:ext uri="{FF2B5EF4-FFF2-40B4-BE49-F238E27FC236}">
                <a16:creationId xmlns:a16="http://schemas.microsoft.com/office/drawing/2014/main" id="{E35AF285-6083-447E-8B31-BE70805CB874}"/>
              </a:ext>
            </a:extLst>
          </p:cNvPr>
          <p:cNvSpPr/>
          <p:nvPr/>
        </p:nvSpPr>
        <p:spPr>
          <a:xfrm>
            <a:off x="7771510" y="5034077"/>
            <a:ext cx="2023556" cy="145715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Esercitare competenze di interproduzione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10;p3">
            <a:extLst>
              <a:ext uri="{FF2B5EF4-FFF2-40B4-BE49-F238E27FC236}">
                <a16:creationId xmlns:a16="http://schemas.microsoft.com/office/drawing/2014/main" id="{7D4F81A0-A3F1-45BF-8E41-17AA27D72CDF}"/>
              </a:ext>
            </a:extLst>
          </p:cNvPr>
          <p:cNvSpPr/>
          <p:nvPr/>
        </p:nvSpPr>
        <p:spPr>
          <a:xfrm>
            <a:off x="1041231" y="5034077"/>
            <a:ext cx="1663360" cy="145715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Entrare a contatto con altre lingue romanze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11;p3">
            <a:extLst>
              <a:ext uri="{FF2B5EF4-FFF2-40B4-BE49-F238E27FC236}">
                <a16:creationId xmlns:a16="http://schemas.microsoft.com/office/drawing/2014/main" id="{55C4F1FD-1723-4469-A12C-F6B4D2D590DC}"/>
              </a:ext>
            </a:extLst>
          </p:cNvPr>
          <p:cNvSpPr/>
          <p:nvPr/>
        </p:nvSpPr>
        <p:spPr>
          <a:xfrm>
            <a:off x="6606283" y="4080428"/>
            <a:ext cx="2023557" cy="116740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chemeClr val="lt1"/>
                </a:solidFill>
              </a:rPr>
              <a:t>Sviluppare la coscienza metalinguistica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5641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Interazione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Elisa Corino, Sarah Mantegna, Paolo </a:t>
            </a:r>
            <a:r>
              <a:rPr lang="en-GB" dirty="0" err="1"/>
              <a:t>Pontremolesi</a:t>
            </a:r>
            <a:endParaRPr lang="en-GB" dirty="0"/>
          </a:p>
          <a:p>
            <a:endParaRPr lang="en-GB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EF67E76-386A-41B6-B3DC-1E25EE1D7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316" y="1833812"/>
            <a:ext cx="103256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04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851"/>
            <a:ext cx="10515600" cy="850096"/>
          </a:xfrm>
        </p:spPr>
        <p:txBody>
          <a:bodyPr/>
          <a:lstStyle/>
          <a:p>
            <a:r>
              <a:rPr lang="en-GB" dirty="0" err="1"/>
              <a:t>Riflessione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39293-E12C-4FBE-A8AF-3E0B78B6E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Elisa Corino, Sarah Mantegna, Paolo </a:t>
            </a:r>
            <a:r>
              <a:rPr lang="en-GB" dirty="0" err="1"/>
              <a:t>Pontremolesi</a:t>
            </a:r>
            <a:endParaRPr lang="en-GB" dirty="0"/>
          </a:p>
          <a:p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D191025-C48E-477C-A7F7-D639F2B35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185" y="2155833"/>
            <a:ext cx="6076722" cy="388511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E960BB3-4C34-4F1B-BE97-FAA012C20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4148108"/>
            <a:ext cx="5697260" cy="210602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1D018BF-6F1E-412D-B9C0-D7E73EC96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53505"/>
            <a:ext cx="5859185" cy="2124371"/>
          </a:xfrm>
          <a:prstGeom prst="rect">
            <a:avLst/>
          </a:prstGeom>
        </p:spPr>
      </p:pic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6BB50C59-39C8-4706-839F-4CC2DBAF89BA}"/>
              </a:ext>
            </a:extLst>
          </p:cNvPr>
          <p:cNvSpPr/>
          <p:nvPr/>
        </p:nvSpPr>
        <p:spPr>
          <a:xfrm rot="2559618" flipV="1">
            <a:off x="2232207" y="2335272"/>
            <a:ext cx="713312" cy="47048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003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990033"/>
              </a:solidFill>
            </a:endParaRP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8190C37F-B599-4A2D-B802-C9E5B35E2C02}"/>
              </a:ext>
            </a:extLst>
          </p:cNvPr>
          <p:cNvSpPr/>
          <p:nvPr/>
        </p:nvSpPr>
        <p:spPr>
          <a:xfrm rot="2559618" flipV="1">
            <a:off x="754496" y="3898633"/>
            <a:ext cx="713312" cy="47048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003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990033"/>
              </a:solidFill>
            </a:endParaRP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14219B2F-93CB-46B1-943E-F2F292A13999}"/>
              </a:ext>
            </a:extLst>
          </p:cNvPr>
          <p:cNvSpPr/>
          <p:nvPr/>
        </p:nvSpPr>
        <p:spPr>
          <a:xfrm flipV="1">
            <a:off x="5245512" y="3612748"/>
            <a:ext cx="713312" cy="47048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003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8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850"/>
            <a:ext cx="10515600" cy="886443"/>
          </a:xfrm>
        </p:spPr>
        <p:txBody>
          <a:bodyPr/>
          <a:lstStyle/>
          <a:p>
            <a:r>
              <a:rPr lang="en-GB" dirty="0" err="1"/>
              <a:t>Registro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progressione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studenti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Elisa Corino, Sarah Mantegna, Paolo </a:t>
            </a:r>
            <a:r>
              <a:rPr lang="en-GB" dirty="0" err="1"/>
              <a:t>Pontremolesi</a:t>
            </a:r>
            <a:endParaRPr lang="en-GB" dirty="0"/>
          </a:p>
          <a:p>
            <a:endParaRPr lang="en-GB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F9DA93D-762C-4B50-BBEA-28698CD6A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319" y="2000380"/>
            <a:ext cx="5418938" cy="208317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84D6FEE-08E7-49E5-875C-36364EDCC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487" y="2000380"/>
            <a:ext cx="5395458" cy="208317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E595D8D-D8A1-403C-8BEF-7BAAB237E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686" y="4426795"/>
            <a:ext cx="5903142" cy="2083171"/>
          </a:xfrm>
          <a:prstGeom prst="rect">
            <a:avLst/>
          </a:prstGeom>
        </p:spPr>
      </p:pic>
      <p:sp>
        <p:nvSpPr>
          <p:cNvPr id="10" name="Ovale 9">
            <a:extLst>
              <a:ext uri="{FF2B5EF4-FFF2-40B4-BE49-F238E27FC236}">
                <a16:creationId xmlns:a16="http://schemas.microsoft.com/office/drawing/2014/main" id="{C9ECCFDB-8201-4102-AA00-7B5E50B3DCF4}"/>
              </a:ext>
            </a:extLst>
          </p:cNvPr>
          <p:cNvSpPr/>
          <p:nvPr/>
        </p:nvSpPr>
        <p:spPr>
          <a:xfrm>
            <a:off x="2098307" y="2000380"/>
            <a:ext cx="606392" cy="52143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80FFA00A-A25E-4397-8BC9-057DAD809B3A}"/>
              </a:ext>
            </a:extLst>
          </p:cNvPr>
          <p:cNvSpPr/>
          <p:nvPr/>
        </p:nvSpPr>
        <p:spPr>
          <a:xfrm>
            <a:off x="8517989" y="2000380"/>
            <a:ext cx="606392" cy="52143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DDE86A67-8618-4B59-9D4F-B083191239B1}"/>
              </a:ext>
            </a:extLst>
          </p:cNvPr>
          <p:cNvSpPr/>
          <p:nvPr/>
        </p:nvSpPr>
        <p:spPr>
          <a:xfrm>
            <a:off x="5350041" y="4426795"/>
            <a:ext cx="606392" cy="52143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07454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850"/>
            <a:ext cx="10515600" cy="886443"/>
          </a:xfrm>
        </p:spPr>
        <p:txBody>
          <a:bodyPr/>
          <a:lstStyle/>
          <a:p>
            <a:r>
              <a:rPr lang="en-GB" b="1" dirty="0"/>
              <a:t>IL CORSO ONLINE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Elisa Corino, Sarah Mantegna, Paolo </a:t>
            </a:r>
            <a:r>
              <a:rPr lang="en-GB" dirty="0" err="1"/>
              <a:t>Pontremolesi</a:t>
            </a:r>
            <a:endParaRPr lang="en-GB" dirty="0"/>
          </a:p>
          <a:p>
            <a:endParaRPr lang="en-GB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2B96F6D7-907C-4B29-BEDE-2663EFFBD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003" y="183381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LA SFIDA </a:t>
            </a: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b="1" dirty="0">
                <a:solidFill>
                  <a:srgbClr val="F99737"/>
                </a:solidFill>
                <a:sym typeface="Wingdings" panose="05000000000000000000" pitchFamily="2" charset="2"/>
              </a:rPr>
              <a:t>INTERAZIONE e INTERPRODUZIONE </a:t>
            </a:r>
            <a:r>
              <a:rPr lang="it-IT" dirty="0">
                <a:sym typeface="Wingdings" panose="05000000000000000000" pitchFamily="2" charset="2"/>
              </a:rPr>
              <a:t>in asincrono</a:t>
            </a:r>
          </a:p>
          <a:p>
            <a:pPr marL="0" indent="0">
              <a:buNone/>
            </a:pPr>
            <a:endParaRPr lang="it-IT" dirty="0">
              <a:sym typeface="Wingdings" panose="05000000000000000000" pitchFamily="2" charset="2"/>
            </a:endParaRPr>
          </a:p>
          <a:p>
            <a:pPr marL="673100" indent="-444500" algn="just" rtl="0">
              <a:spcBef>
                <a:spcPts val="600"/>
              </a:spcBef>
              <a:spcAft>
                <a:spcPts val="600"/>
              </a:spcAft>
            </a:pPr>
            <a:r>
              <a:rPr lang="it-IT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Agevolare la comprensione attraverso un lavoro collaborativo tra apprendenti.</a:t>
            </a:r>
            <a:endParaRPr lang="it-IT" sz="4000" dirty="0">
              <a:effectLst/>
            </a:endParaRPr>
          </a:p>
          <a:p>
            <a:pPr marL="673100" indent="-444500" algn="just" rtl="0">
              <a:spcBef>
                <a:spcPts val="600"/>
              </a:spcBef>
              <a:spcAft>
                <a:spcPts val="600"/>
              </a:spcAft>
            </a:pPr>
            <a:r>
              <a:rPr lang="it-IT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Fornire il pretesto per il lavoro di condivisione delle strategie.</a:t>
            </a:r>
            <a:endParaRPr lang="it-IT" sz="4000" dirty="0">
              <a:effectLst/>
            </a:endParaRPr>
          </a:p>
          <a:p>
            <a:pPr marL="673100" indent="-444500" algn="just" rtl="0">
              <a:spcBef>
                <a:spcPts val="600"/>
              </a:spcBef>
              <a:spcAft>
                <a:spcPts val="600"/>
              </a:spcAft>
            </a:pPr>
            <a:r>
              <a:rPr lang="it-IT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Accertarsi dell’avvenuta comprensione.</a:t>
            </a:r>
            <a:endParaRPr lang="it-IT" sz="4000" dirty="0"/>
          </a:p>
          <a:p>
            <a:pPr marL="673100" indent="-444500" algn="just" rtl="0">
              <a:spcBef>
                <a:spcPts val="600"/>
              </a:spcBef>
              <a:spcAft>
                <a:spcPts val="600"/>
              </a:spcAft>
            </a:pPr>
            <a:r>
              <a:rPr lang="it-IT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Mettere in evidenza le similitudini tra le lingue.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793596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897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b="1" dirty="0"/>
              <a:t>IL CORSO ONLINE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857ADF-B14A-421E-9B49-EFFF300E5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321" y="2014538"/>
            <a:ext cx="5841733" cy="3563456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2B96F6D7-907C-4B29-BEDE-2663EFFBD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8046" y="1351756"/>
            <a:ext cx="4288857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/>
              <a:t>LA SFIDA </a:t>
            </a:r>
            <a:r>
              <a:rPr lang="it-IT" dirty="0">
                <a:sym typeface="Wingdings" panose="05000000000000000000" pitchFamily="2" charset="2"/>
              </a:rPr>
              <a:t></a:t>
            </a:r>
            <a:r>
              <a:rPr lang="it-IT" dirty="0"/>
              <a:t> </a:t>
            </a:r>
            <a:r>
              <a:rPr lang="it-IT" b="1" dirty="0"/>
              <a:t>INTERAZIONE e INTERPRODUZIONE </a:t>
            </a:r>
            <a:r>
              <a:rPr lang="it-IT" dirty="0"/>
              <a:t>in asincrono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 parte di riflessione che solitamente in classe viene verbalizzata dallo studente - il cosiddetto </a:t>
            </a:r>
            <a:r>
              <a:rPr lang="it-IT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think</a:t>
            </a: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aloud</a:t>
            </a: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protocol</a:t>
            </a: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nei video è stata proposta attraverso i balloon tipici del fumetto e la riflessione guidata dal video interattivo realizzato con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Kaltura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6607810"/>
            <a:ext cx="3733800" cy="264480"/>
          </a:xfrm>
        </p:spPr>
        <p:txBody>
          <a:bodyPr>
            <a:normAutofit/>
          </a:bodyPr>
          <a:lstStyle/>
          <a:p>
            <a:r>
              <a:rPr lang="en-GB" dirty="0"/>
              <a:t>Elisa Corino, Sarah Mantegna, Paolo </a:t>
            </a:r>
            <a:r>
              <a:rPr lang="en-GB" dirty="0" err="1"/>
              <a:t>Pontremolesi</a:t>
            </a:r>
            <a:endParaRPr lang="en-GB" dirty="0"/>
          </a:p>
          <a:p>
            <a:endParaRPr lang="en-GB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3BD4DE9-A3D0-401E-9953-EF67DFAD9ABE}"/>
              </a:ext>
            </a:extLst>
          </p:cNvPr>
          <p:cNvSpPr txBox="1"/>
          <p:nvPr/>
        </p:nvSpPr>
        <p:spPr>
          <a:xfrm>
            <a:off x="684998" y="5700310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Kaltura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Video Resource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42322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icrosoftOoffice presentazione MoodleMoot2021" id="{AFAE2859-3BE3-435C-9E83-5AF001150E32}" vid="{6ED0DE53-CFBD-48F4-8CD1-F31A9FF60AA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MicrosoftOffice presentazione MoodleMoot2021</Template>
  <TotalTime>0</TotalTime>
  <Words>422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Trebuchet MS</vt:lpstr>
      <vt:lpstr>Tema di Office</vt:lpstr>
      <vt:lpstr>PLURILINGUISMO@MOODLE: ESPERIENZE D’USO DELLA PIATTAFORMA PER CORSI DI INTERCOMPRENSIONE</vt:lpstr>
      <vt:lpstr>L’intercomprensione</vt:lpstr>
      <vt:lpstr>L’Intercomprensione@UNITO </vt:lpstr>
      <vt:lpstr>L’Intercomprensione@UNITO </vt:lpstr>
      <vt:lpstr>Interazione</vt:lpstr>
      <vt:lpstr>Riflessione</vt:lpstr>
      <vt:lpstr>Registro della progressione degli studenti</vt:lpstr>
      <vt:lpstr>IL CORSO ONLINE</vt:lpstr>
      <vt:lpstr>IL CORSO ONLINE</vt:lpstr>
      <vt:lpstr>Plurilinguismo@Moodle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PLURILINGUISMO@MOODLE: ESPERIENZE D’USO DELLA PIATTAFORMA PER CORSI DI INTERCOMPRENSIONE</dc:title>
  <dc:creator>Elisa Corino</dc:creator>
  <cp:lastModifiedBy>Elisa Corino</cp:lastModifiedBy>
  <cp:revision>2</cp:revision>
  <dcterms:created xsi:type="dcterms:W3CDTF">2021-12-02T15:16:21Z</dcterms:created>
  <dcterms:modified xsi:type="dcterms:W3CDTF">2021-12-02T15:57:04Z</dcterms:modified>
</cp:coreProperties>
</file>