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3" r:id="rId10"/>
    <p:sldId id="279" r:id="rId11"/>
    <p:sldId id="287" r:id="rId12"/>
    <p:sldId id="280" r:id="rId13"/>
    <p:sldId id="274" r:id="rId14"/>
    <p:sldId id="261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9" r:id="rId23"/>
    <p:sldId id="265" r:id="rId24"/>
    <p:sldId id="266" r:id="rId25"/>
    <p:sldId id="269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737"/>
    <a:srgbClr val="F7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94070" autoAdjust="0"/>
  </p:normalViewPr>
  <p:slideViewPr>
    <p:cSldViewPr snapToGrid="0">
      <p:cViewPr varScale="1">
        <p:scale>
          <a:sx n="73" d="100"/>
          <a:sy n="73" d="100"/>
        </p:scale>
        <p:origin x="7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73934-29F9-426A-932A-D62E7F587AC8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A74D-F3CD-4927-9ACB-749CA3E58B2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8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70FC0-746B-4B9D-BB0A-39EBB044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DA33F9-B949-425D-901E-DA6554106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5B7E7-9445-4C2F-9EB0-9E60E58C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9A23-9473-4FB9-B61F-BB7AEAACFEAA}" type="datetime1">
              <a:rPr lang="en-GB" smtClean="0"/>
              <a:t>02/12/2021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C1E059-2504-4C70-B7E2-C46BA945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37909-1DDD-4B9C-8240-91AAEE04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0F5B8C51-A691-4A76-98FC-D3F4A26C9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" b="13054"/>
          <a:stretch/>
        </p:blipFill>
        <p:spPr>
          <a:xfrm>
            <a:off x="-1" y="4377937"/>
            <a:ext cx="12192001" cy="24800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9DFD190-9A1E-4792-B901-6E3CB21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D77087-018B-4802-A2B3-AE603FD18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9B6EE-D074-42F6-AE25-54C3AF55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62FAE1-76C6-4B1B-A2EB-F7C5D649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78050"/>
            <a:ext cx="10515600" cy="43513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B91C1AD-70DF-4C9F-A06C-0E704FFDA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311D085-0987-45BB-AE57-B62BF5942C9D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511AC9DD-6EC1-4227-8312-9B05A85E1F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91A8A9A-B75D-4964-8862-9C83F829C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86E082-D277-4CD4-873E-098FB6707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8897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0C1334-CFB6-45C8-90CA-871B29EA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8897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40E042-4414-4205-A33A-0C863A37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08E877F-DCDD-4D92-98CA-9FCAF08F52C4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B522D03C-9FFA-4A67-AEB7-0DF9E31610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3D4852-0857-4BD8-BE87-1A4CE44A5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06EDE-9DA7-4C41-ABBC-88B5224E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C90D41-45F0-4ACE-B279-1709B4A2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350"/>
            <a:ext cx="10515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A1EF1D-1531-4D5E-8EA9-67ECED508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3109388-484E-43AE-93BB-653A762F4765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                        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E33C797B-A870-4A46-9D81-C309E8E537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A97D5D-2FD9-45A8-8B66-602AE6CB3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799E3-17B2-4586-B97A-F774398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A77A7F-B67B-403D-AAA3-4E595DC32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F200DB-7DC8-45B6-876A-0A3048F3D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382F41E-5506-4C85-8F22-B7974E0BB79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2" name="Segnaposto contenuto 13">
            <a:extLst>
              <a:ext uri="{FF2B5EF4-FFF2-40B4-BE49-F238E27FC236}">
                <a16:creationId xmlns:a16="http://schemas.microsoft.com/office/drawing/2014/main" id="{E6276E88-FD43-44D3-9AE9-DF4CF38B08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0C821D-F5D7-44CC-8334-603535724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EE7C-ECC3-48AF-97E5-6B0A0853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CF63D-3A5D-4338-8F7C-63D07C72C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AEE35D-4217-4281-9631-B30EC5F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EEEA9F-7874-442A-84D8-72073A70E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5B13AC3-E38C-430A-91B2-90637657DDE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72AC99A-9462-44EA-8BC4-42F8A0C465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96E69C0-DD60-42E0-B224-07E292FDB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2CFB5-51ED-40D1-8D16-4583DC76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C4A8AE-4A54-41A1-8E6A-615840B66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54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17E73C-4FBA-41F3-B00D-A447A28F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9400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5170DF-7CCB-4E0C-9BCE-E90672F76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54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F26D98-7D45-4993-853E-CDF4325A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9400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EECC37-B943-4F01-A970-7DEBDD643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68ACE9A-2B66-40CD-A2D5-E7A6F061E28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998D56-F489-4DE7-9AF2-F62426386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83D8E-33C5-42F4-803C-9038F27A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B990D3-EECC-444D-A203-74E9E3E2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C7EC59B-0D04-472D-9B73-7BE61FF82EB3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9" name="Segnaposto contenuto 13">
            <a:extLst>
              <a:ext uri="{FF2B5EF4-FFF2-40B4-BE49-F238E27FC236}">
                <a16:creationId xmlns:a16="http://schemas.microsoft.com/office/drawing/2014/main" id="{10A99CDD-B875-4E9A-9DAB-39F5CC5000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FCD77B5-85E0-4596-957C-F3BF07133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799AFD8-611D-4B61-A02D-C4239B57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D2227DC-D5B4-45A2-867B-C5F48927CCFF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8" name="Segnaposto contenuto 13">
            <a:extLst>
              <a:ext uri="{FF2B5EF4-FFF2-40B4-BE49-F238E27FC236}">
                <a16:creationId xmlns:a16="http://schemas.microsoft.com/office/drawing/2014/main" id="{341771AB-4488-40A8-A83C-EF3198AF7E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E0ED84-0540-4F5A-9FD8-5E748378DB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BD3B9-2A74-46B4-97E6-E901465C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09D8F9-AFCD-403A-9710-052F04D9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41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45222B-0BA0-4306-A769-EDA268BF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EC566D3-13D9-433C-B1CF-CE8F17567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E54228F-7137-410F-A103-EA839B1F2CC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B7DB073-3A3E-4982-860C-FE63807FFA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E3427C-FC2F-4F85-8D1C-8459D750F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29773-AC99-40A1-9828-942622E0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5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204F70-897C-499A-9236-1024908C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25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12E27F-3C3B-4A2E-955F-DBD4A8169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5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B6C70EC-2ADD-4215-BA49-3C69FD060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86C4E93-9FE2-4797-BA55-6CECDAD5DAA0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591EB3AB-DF84-46C5-8B53-0F87D83D6F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C873F33-D9D7-413A-B326-42F372399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900188-6183-4C82-8C20-BD726E77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C6135F-F9B1-4F39-B9A2-58C32E4C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0C669B-5575-48B3-8726-2E921A4FF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31-A70A-4499-82CC-E11D5D08C7B7}" type="datetime1">
              <a:rPr lang="en-GB" smtClean="0"/>
              <a:t>02/12/2021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82803E-CC4A-449D-858A-2B71445AC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5E64BB-4A52-460C-B60A-5568F714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3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97533-D79F-4676-B3C8-488972A3F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 assetto </a:t>
            </a:r>
            <a:r>
              <a:rPr lang="it-IT" dirty="0" err="1"/>
              <a:t>Moodle</a:t>
            </a:r>
            <a:r>
              <a:rPr lang="it-IT" dirty="0"/>
              <a:t> per l’esame online di un corso di programmazione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4637D-C7B3-4AFB-ACE4-92A8964F0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F</a:t>
            </a:r>
            <a:r>
              <a:rPr lang="it-IT" dirty="0"/>
              <a:t>. Cardone, S. </a:t>
            </a:r>
            <a:r>
              <a:rPr lang="it-IT" dirty="0" err="1"/>
              <a:t>Rabellino</a:t>
            </a:r>
            <a:r>
              <a:rPr lang="it-IT" dirty="0"/>
              <a:t>, L. Roversi</a:t>
            </a:r>
            <a:br>
              <a:rPr lang="it-IT" dirty="0"/>
            </a:br>
            <a:r>
              <a:rPr lang="it-IT" dirty="0"/>
              <a:t>Dipartimento di Informatica, Università di Torino</a:t>
            </a:r>
            <a:br>
              <a:rPr lang="it-IT" dirty="0"/>
            </a:br>
            <a:r>
              <a:rPr lang="it-IT" dirty="0"/>
              <a:t>{</a:t>
            </a:r>
            <a:r>
              <a:rPr lang="it-IT" dirty="0" err="1"/>
              <a:t>felice.cardone,sergio.rabellino,luca.roversi</a:t>
            </a:r>
            <a:r>
              <a:rPr lang="it-IT" dirty="0"/>
              <a:t>}@</a:t>
            </a:r>
            <a:r>
              <a:rPr lang="it-IT" dirty="0" err="1"/>
              <a:t>unito.it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32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2E61DFC-5026-3A4E-820C-13E5E25B4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42" y="727499"/>
            <a:ext cx="8360015" cy="5479200"/>
          </a:xfrm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EBD1C71-D051-F845-A824-F1C11C415DE2}"/>
              </a:ext>
            </a:extLst>
          </p:cNvPr>
          <p:cNvSpPr/>
          <p:nvPr/>
        </p:nvSpPr>
        <p:spPr>
          <a:xfrm>
            <a:off x="3099979" y="1295399"/>
            <a:ext cx="4512401" cy="3185161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792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01F73545-C5F4-1441-9BDD-0DAD0B3C297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4" y="1654853"/>
            <a:ext cx="4826784" cy="3768289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70A2FA9-2B53-0044-9995-D4118F185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5" y="1613143"/>
            <a:ext cx="5098116" cy="3809999"/>
          </a:xfr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9B0E4D-2B1F-FE4A-B2F9-6C3F7B2EEE51}"/>
              </a:ext>
            </a:extLst>
          </p:cNvPr>
          <p:cNvSpPr txBox="1"/>
          <p:nvPr/>
        </p:nvSpPr>
        <p:spPr>
          <a:xfrm>
            <a:off x="2896836" y="5591907"/>
            <a:ext cx="80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Wingdings 2" pitchFamily="2" charset="2"/>
              </a:rPr>
              <a:t>u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1E4D89-1CCD-B340-8C50-327642BFECE8}"/>
              </a:ext>
            </a:extLst>
          </p:cNvPr>
          <p:cNvSpPr txBox="1"/>
          <p:nvPr/>
        </p:nvSpPr>
        <p:spPr>
          <a:xfrm>
            <a:off x="8453899" y="5591906"/>
            <a:ext cx="80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Wingdings 2" pitchFamily="2" charset="2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24082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2E61DFC-5026-3A4E-820C-13E5E25B4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42" y="727499"/>
            <a:ext cx="8360015" cy="5479200"/>
          </a:xfrm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EBD1C71-D051-F845-A824-F1C11C415DE2}"/>
              </a:ext>
            </a:extLst>
          </p:cNvPr>
          <p:cNvSpPr/>
          <p:nvPr/>
        </p:nvSpPr>
        <p:spPr>
          <a:xfrm>
            <a:off x="3077119" y="4201055"/>
            <a:ext cx="7141301" cy="2206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647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dell’apprendimento</a:t>
            </a:r>
            <a:r>
              <a:rPr lang="en-GB" dirty="0"/>
              <a:t> in </a:t>
            </a:r>
            <a:r>
              <a:rPr lang="en-GB" dirty="0" err="1"/>
              <a:t>DaD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Prova svolta in remoto direttamente su una istanza </a:t>
            </a:r>
            <a:r>
              <a:rPr lang="it-IT" dirty="0" err="1"/>
              <a:t>Moodle</a:t>
            </a:r>
            <a:r>
              <a:rPr lang="it-IT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Esercizio sulla </a:t>
            </a:r>
            <a:r>
              <a:rPr lang="it-IT" b="1" dirty="0"/>
              <a:t>dimostrazione di correttezza</a:t>
            </a:r>
            <a:r>
              <a:rPr lang="it-IT" dirty="0"/>
              <a:t>: testo della dimostrazione con lacune da riempire scegliendo opzioni presentate da un menu a discesa (meglio </a:t>
            </a:r>
            <a:r>
              <a:rPr lang="it-IT" b="1" dirty="0"/>
              <a:t>non </a:t>
            </a:r>
            <a:r>
              <a:rPr lang="it-IT" dirty="0"/>
              <a:t>usare </a:t>
            </a:r>
            <a:r>
              <a:rPr lang="it-IT" dirty="0" err="1"/>
              <a:t>gapfill</a:t>
            </a:r>
            <a:r>
              <a:rPr lang="it-IT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Esercizio sulla </a:t>
            </a:r>
            <a:r>
              <a:rPr lang="it-IT" b="1" dirty="0"/>
              <a:t>gestione della memoria</a:t>
            </a:r>
            <a:r>
              <a:rPr lang="it-IT" dirty="0"/>
              <a:t>: domanda a risposte multiple rivolte ai dettagli della gestione dei riferimenti, dei punti di rientro e dei valori comunicati tra i vari record di attivazione sulla pila.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/>
              <a:t>Esercizi che richiedono lo </a:t>
            </a:r>
            <a:r>
              <a:rPr lang="it-IT" b="1" dirty="0"/>
              <a:t>sviluppo di codice Java </a:t>
            </a:r>
            <a:r>
              <a:rPr lang="it-IT" dirty="0"/>
              <a:t>e perciò anche la possibilità di compilazione: </a:t>
            </a:r>
            <a:r>
              <a:rPr lang="it-IT" dirty="0">
                <a:solidFill>
                  <a:srgbClr val="FF0000"/>
                </a:solidFill>
              </a:rPr>
              <a:t>estensione con </a:t>
            </a:r>
            <a:r>
              <a:rPr lang="it-IT" dirty="0" err="1">
                <a:solidFill>
                  <a:srgbClr val="FF0000"/>
                </a:solidFill>
              </a:rPr>
              <a:t>CodeRunner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Moodle + </a:t>
            </a:r>
            <a:r>
              <a:rPr lang="en-GB" dirty="0" err="1"/>
              <a:t>CodeRunner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it-IT" dirty="0" err="1"/>
              <a:t>CodeRunner</a:t>
            </a:r>
            <a:r>
              <a:rPr lang="it-IT" dirty="0"/>
              <a:t> è un </a:t>
            </a:r>
            <a:r>
              <a:rPr lang="it-IT" i="1" dirty="0" err="1"/>
              <a:t>plugin</a:t>
            </a:r>
            <a:r>
              <a:rPr lang="it-IT" dirty="0"/>
              <a:t> per </a:t>
            </a:r>
            <a:r>
              <a:rPr lang="it-IT" dirty="0" err="1"/>
              <a:t>Moodle</a:t>
            </a:r>
            <a:r>
              <a:rPr lang="it-IT" dirty="0"/>
              <a:t> che aggiunge un tipo di domanda «</a:t>
            </a:r>
            <a:r>
              <a:rPr lang="it-IT" i="1" dirty="0" err="1"/>
              <a:t>adaptive</a:t>
            </a:r>
            <a:r>
              <a:rPr lang="it-IT" dirty="0"/>
              <a:t>» che richiede allo studente di scrivere un programma ed eseguirlo (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coderunner.org.nz</a:t>
            </a:r>
            <a:r>
              <a:rPr lang="it-IT" dirty="0"/>
              <a:t>/).</a:t>
            </a:r>
          </a:p>
          <a:p>
            <a:pPr marL="342900" indent="-342900"/>
            <a:r>
              <a:rPr lang="it-IT" dirty="0"/>
              <a:t>La valutazione della domanda può essere automatizzata sulla base del risultato dell’esecuzione.</a:t>
            </a:r>
          </a:p>
          <a:p>
            <a:pPr marL="342900" indent="-342900"/>
            <a:r>
              <a:rPr lang="it-IT" dirty="0"/>
              <a:t>Il </a:t>
            </a:r>
            <a:r>
              <a:rPr lang="it-IT" i="1" dirty="0" err="1"/>
              <a:t>plugin</a:t>
            </a:r>
            <a:r>
              <a:rPr lang="it-IT" dirty="0"/>
              <a:t> si avvale di un server dedicato in cui viene realizzato un ambiente protetto e sicuro (chiamato </a:t>
            </a:r>
            <a:r>
              <a:rPr lang="it-IT" i="1" dirty="0" err="1"/>
              <a:t>sandbox</a:t>
            </a:r>
            <a:r>
              <a:rPr lang="it-IT" dirty="0"/>
              <a:t>) entro cui ciascuno studente esegue – sempre attraverso </a:t>
            </a:r>
            <a:r>
              <a:rPr lang="it-IT" dirty="0" err="1"/>
              <a:t>Moodle</a:t>
            </a:r>
            <a:r>
              <a:rPr lang="it-IT" dirty="0"/>
              <a:t> – il proprio codice.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BD7132B-DDF4-2C46-BF85-6F24D6E19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8" y="876299"/>
            <a:ext cx="9758622" cy="5477717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F43DE6-8319-B445-B576-0CA52427894C}"/>
              </a:ext>
            </a:extLst>
          </p:cNvPr>
          <p:cNvSpPr txBox="1"/>
          <p:nvPr/>
        </p:nvSpPr>
        <p:spPr>
          <a:xfrm>
            <a:off x="342900" y="1120140"/>
            <a:ext cx="43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Wingdings 2" pitchFamily="2" charset="2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8815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93CE0FD-E872-E649-ADBB-53007037B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8" y="853440"/>
            <a:ext cx="9761259" cy="547920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F4F9A4-4089-BC49-86F1-E43EFAF34C57}"/>
              </a:ext>
            </a:extLst>
          </p:cNvPr>
          <p:cNvSpPr txBox="1"/>
          <p:nvPr/>
        </p:nvSpPr>
        <p:spPr>
          <a:xfrm>
            <a:off x="342900" y="1120140"/>
            <a:ext cx="43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Wingdings 2" pitchFamily="2" charset="2"/>
              </a:rPr>
              <a:t>v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ECE4B77-EA70-DD4A-A9AD-F2FEF5B4D9A3}"/>
              </a:ext>
            </a:extLst>
          </p:cNvPr>
          <p:cNvCxnSpPr/>
          <p:nvPr/>
        </p:nvCxnSpPr>
        <p:spPr>
          <a:xfrm flipV="1">
            <a:off x="3518115" y="4510007"/>
            <a:ext cx="929899" cy="4029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54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5B025CD-4833-1A46-83A6-399E61108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7" y="784860"/>
            <a:ext cx="9761250" cy="547920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BF5C8E-27AE-6545-8DB6-7E7890DEEF1D}"/>
              </a:ext>
            </a:extLst>
          </p:cNvPr>
          <p:cNvSpPr txBox="1"/>
          <p:nvPr/>
        </p:nvSpPr>
        <p:spPr>
          <a:xfrm>
            <a:off x="342900" y="1120140"/>
            <a:ext cx="43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>
                <a:latin typeface="Wingdings 2" pitchFamily="2" charset="2"/>
              </a:rPr>
              <a:t>w</a:t>
            </a:r>
            <a:endParaRPr lang="it-IT" sz="4800" dirty="0">
              <a:latin typeface="Wingdings 2" pitchFamily="2" charset="2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B711FDB-0185-134A-B81D-812FC3E33F99}"/>
              </a:ext>
            </a:extLst>
          </p:cNvPr>
          <p:cNvCxnSpPr>
            <a:cxnSpLocks/>
          </p:cNvCxnSpPr>
          <p:nvPr/>
        </p:nvCxnSpPr>
        <p:spPr>
          <a:xfrm flipH="1">
            <a:off x="5489594" y="3468812"/>
            <a:ext cx="973199" cy="41845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0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174AA13-C299-C44D-9D88-DE38CB89E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99" y="885211"/>
            <a:ext cx="9761263" cy="547920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F9D0B2-DFE1-AB49-9995-0CBF4BC91DFA}"/>
              </a:ext>
            </a:extLst>
          </p:cNvPr>
          <p:cNvSpPr txBox="1"/>
          <p:nvPr/>
        </p:nvSpPr>
        <p:spPr>
          <a:xfrm>
            <a:off x="342900" y="1120140"/>
            <a:ext cx="43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Wingdings 2" pitchFamily="2" charset="2"/>
              </a:rPr>
              <a:t>x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445BA1F-292E-564D-831C-33B6ED85CE3B}"/>
              </a:ext>
            </a:extLst>
          </p:cNvPr>
          <p:cNvCxnSpPr/>
          <p:nvPr/>
        </p:nvCxnSpPr>
        <p:spPr>
          <a:xfrm flipV="1">
            <a:off x="2696708" y="2402239"/>
            <a:ext cx="929899" cy="4029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2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3236D28-4962-F44F-83D8-879CA0A68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8" y="739140"/>
            <a:ext cx="9761263" cy="547920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B4FD07-0FCB-F646-81E6-57E85CE481C4}"/>
              </a:ext>
            </a:extLst>
          </p:cNvPr>
          <p:cNvSpPr txBox="1"/>
          <p:nvPr/>
        </p:nvSpPr>
        <p:spPr>
          <a:xfrm>
            <a:off x="342900" y="1120140"/>
            <a:ext cx="43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Wingdings 2" pitchFamily="2" charset="2"/>
              </a:rPr>
              <a:t>y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E9B68B5-7DD7-7F4A-BACD-9A478F2DB86A}"/>
              </a:ext>
            </a:extLst>
          </p:cNvPr>
          <p:cNvCxnSpPr/>
          <p:nvPr/>
        </p:nvCxnSpPr>
        <p:spPr>
          <a:xfrm flipV="1">
            <a:off x="2803901" y="4587499"/>
            <a:ext cx="929899" cy="4029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0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contesto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corso di </a:t>
            </a:r>
            <a:r>
              <a:rPr lang="it-IT" b="1" dirty="0"/>
              <a:t>Programmazione 1</a:t>
            </a:r>
            <a:r>
              <a:rPr lang="it-IT" dirty="0"/>
              <a:t> è collocato al primo semestre del primo anno del Corso di Laurea Triennale in Informatica presso il Dipartimento di Informatica dell’Università di Torino. </a:t>
            </a:r>
          </a:p>
          <a:p>
            <a:pPr>
              <a:spcBef>
                <a:spcPts val="1200"/>
              </a:spcBef>
            </a:pPr>
            <a:r>
              <a:rPr lang="it-IT" dirty="0"/>
              <a:t>Viene svolto in parallelo a corsi di Matematica Discreta e Logica e di Calcolo Matriciale e Ricerca Operativa, nei quali vengono fornite agli studenti le basi della </a:t>
            </a:r>
            <a:r>
              <a:rPr lang="it-IT" b="1" dirty="0"/>
              <a:t>combinatoria</a:t>
            </a:r>
            <a:r>
              <a:rPr lang="it-IT" dirty="0"/>
              <a:t>, la manipolazione dei </a:t>
            </a:r>
            <a:r>
              <a:rPr lang="it-IT" b="1" dirty="0"/>
              <a:t>connettivi logici classici e</a:t>
            </a:r>
            <a:r>
              <a:rPr lang="it-IT" dirty="0"/>
              <a:t> dei </a:t>
            </a:r>
            <a:r>
              <a:rPr lang="it-IT" b="1" dirty="0"/>
              <a:t>quantificatori</a:t>
            </a:r>
            <a:r>
              <a:rPr lang="it-IT" dirty="0"/>
              <a:t>, con il </a:t>
            </a:r>
            <a:r>
              <a:rPr lang="it-IT" b="1" dirty="0"/>
              <a:t>principio di induzione nelle sue varie forme</a:t>
            </a:r>
            <a:r>
              <a:rPr lang="it-IT" dirty="0"/>
              <a:t>, e le principali </a:t>
            </a:r>
            <a:r>
              <a:rPr lang="it-IT" b="1" dirty="0"/>
              <a:t>operazioni su matrici </a:t>
            </a:r>
            <a:r>
              <a:rPr lang="it-IT" dirty="0"/>
              <a:t>con le relative tecniche di manipolazione.</a:t>
            </a:r>
          </a:p>
          <a:p>
            <a:pPr>
              <a:spcBef>
                <a:spcPts val="1200"/>
              </a:spcBef>
            </a:pPr>
            <a:r>
              <a:rPr lang="it-IT" dirty="0"/>
              <a:t>Il linguaggio di riferimento per il corso è </a:t>
            </a:r>
            <a:r>
              <a:rPr lang="it-IT" b="1" dirty="0"/>
              <a:t>Java</a:t>
            </a:r>
            <a:r>
              <a:rPr lang="it-IT" dirty="0"/>
              <a:t>.</a:t>
            </a:r>
          </a:p>
          <a:p>
            <a:pPr>
              <a:spcBef>
                <a:spcPts val="1200"/>
              </a:spcBef>
            </a:pPr>
            <a:r>
              <a:rPr lang="it-IT" dirty="0"/>
              <a:t>L’insegnamento consiste di 48 ore di lezioni frontali, esercitazioni libere (12 ore) ed un Laboratorio (30 ore).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30E53C9-535D-4545-AAD7-8D6DF753A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8" y="762000"/>
            <a:ext cx="9761263" cy="547920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07D5A6-AD6B-9240-ACE2-A59ABD38F72B}"/>
              </a:ext>
            </a:extLst>
          </p:cNvPr>
          <p:cNvSpPr txBox="1"/>
          <p:nvPr/>
        </p:nvSpPr>
        <p:spPr>
          <a:xfrm>
            <a:off x="342900" y="1120140"/>
            <a:ext cx="43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>
                <a:latin typeface="Wingdings 2" pitchFamily="2" charset="2"/>
              </a:rPr>
              <a:t>z</a:t>
            </a:r>
            <a:endParaRPr lang="it-IT" sz="4800" dirty="0">
              <a:latin typeface="Wingdings 2" pitchFamily="2" charset="2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8A4BD71-9C2E-CA46-8317-F72C9B1595D3}"/>
              </a:ext>
            </a:extLst>
          </p:cNvPr>
          <p:cNvCxnSpPr/>
          <p:nvPr/>
        </p:nvCxnSpPr>
        <p:spPr>
          <a:xfrm flipV="1">
            <a:off x="2803901" y="3876518"/>
            <a:ext cx="929899" cy="4029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88F6363-281B-1C45-A671-606977F3A7E7}"/>
              </a:ext>
            </a:extLst>
          </p:cNvPr>
          <p:cNvCxnSpPr/>
          <p:nvPr/>
        </p:nvCxnSpPr>
        <p:spPr>
          <a:xfrm flipV="1">
            <a:off x="2803901" y="5346274"/>
            <a:ext cx="929899" cy="4029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28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07D5A6-AD6B-9240-ACE2-A59ABD38F72B}"/>
              </a:ext>
            </a:extLst>
          </p:cNvPr>
          <p:cNvSpPr txBox="1"/>
          <p:nvPr/>
        </p:nvSpPr>
        <p:spPr>
          <a:xfrm>
            <a:off x="342900" y="1120140"/>
            <a:ext cx="434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Wingdings 2" pitchFamily="2" charset="2"/>
              </a:rPr>
              <a:t></a:t>
            </a:r>
          </a:p>
          <a:p>
            <a:endParaRPr lang="it-IT" dirty="0">
              <a:latin typeface="Wingdings 2" pitchFamily="2" charset="2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8A4BD71-9C2E-CA46-8317-F72C9B1595D3}"/>
              </a:ext>
            </a:extLst>
          </p:cNvPr>
          <p:cNvCxnSpPr/>
          <p:nvPr/>
        </p:nvCxnSpPr>
        <p:spPr>
          <a:xfrm flipV="1">
            <a:off x="2803901" y="3876518"/>
            <a:ext cx="929899" cy="4029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88F6363-281B-1C45-A671-606977F3A7E7}"/>
              </a:ext>
            </a:extLst>
          </p:cNvPr>
          <p:cNvCxnSpPr/>
          <p:nvPr/>
        </p:nvCxnSpPr>
        <p:spPr>
          <a:xfrm flipV="1">
            <a:off x="2803901" y="5346274"/>
            <a:ext cx="929899" cy="4029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DE373B7-BA46-4148-840D-35FD5D354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8" y="699320"/>
            <a:ext cx="9761263" cy="5479200"/>
          </a:xfrm>
        </p:spPr>
      </p:pic>
    </p:spTree>
    <p:extLst>
      <p:ext uri="{BB962C8B-B14F-4D97-AF65-F5344CB8AC3E}">
        <p14:creationId xmlns:p14="http://schemas.microsoft.com/office/powerpoint/2010/main" val="310079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Moodle + </a:t>
            </a:r>
            <a:r>
              <a:rPr lang="en-GB" dirty="0" err="1"/>
              <a:t>CodeRunner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/>
            <a:r>
              <a:rPr lang="it-IT" dirty="0" err="1"/>
              <a:t>CodeRunner</a:t>
            </a:r>
            <a:r>
              <a:rPr lang="it-IT" dirty="0"/>
              <a:t> è un </a:t>
            </a:r>
            <a:r>
              <a:rPr lang="it-IT" i="1" dirty="0" err="1"/>
              <a:t>plugin</a:t>
            </a:r>
            <a:r>
              <a:rPr lang="it-IT" dirty="0"/>
              <a:t> per </a:t>
            </a:r>
            <a:r>
              <a:rPr lang="it-IT" dirty="0" err="1"/>
              <a:t>Moodle</a:t>
            </a:r>
            <a:r>
              <a:rPr lang="it-IT" dirty="0"/>
              <a:t> che aggiunge un tipo di domanda «</a:t>
            </a:r>
            <a:r>
              <a:rPr lang="it-IT" i="1" dirty="0" err="1"/>
              <a:t>adaptive</a:t>
            </a:r>
            <a:r>
              <a:rPr lang="it-IT" dirty="0"/>
              <a:t>» che richiede allo studente di scrivere un programma ed eseguirlo (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coderunner.org.nz</a:t>
            </a:r>
            <a:r>
              <a:rPr lang="it-IT" dirty="0"/>
              <a:t>/).</a:t>
            </a:r>
          </a:p>
          <a:p>
            <a:pPr marL="342900" indent="-342900"/>
            <a:r>
              <a:rPr lang="it-IT" dirty="0"/>
              <a:t>La valutazione della domanda può essere automatizzata sulla base del risultato dell’esecuzione.</a:t>
            </a:r>
          </a:p>
          <a:p>
            <a:pPr marL="342900" indent="-342900"/>
            <a:r>
              <a:rPr lang="it-IT" dirty="0"/>
              <a:t>Il </a:t>
            </a:r>
            <a:r>
              <a:rPr lang="it-IT" i="1" dirty="0" err="1"/>
              <a:t>plugin</a:t>
            </a:r>
            <a:r>
              <a:rPr lang="it-IT" dirty="0"/>
              <a:t> si avvale di un server dedicato in cui viene realizzato un ambiente protetto e sicuro (chiamato </a:t>
            </a:r>
            <a:r>
              <a:rPr lang="it-IT" i="1" dirty="0" err="1"/>
              <a:t>sandbox</a:t>
            </a:r>
            <a:r>
              <a:rPr lang="it-IT" dirty="0"/>
              <a:t>) entro cui ciascuno studente esegue – sempre attraverso </a:t>
            </a:r>
            <a:r>
              <a:rPr lang="it-IT" dirty="0" err="1"/>
              <a:t>Moodle</a:t>
            </a:r>
            <a:r>
              <a:rPr lang="it-IT" dirty="0"/>
              <a:t> – il proprio codice.</a:t>
            </a:r>
          </a:p>
          <a:p>
            <a:pPr marL="342900" indent="-342900"/>
            <a:r>
              <a:rPr lang="it-IT" dirty="0"/>
              <a:t>Con opportune configurazioni, è possibile aggregare diversi </a:t>
            </a:r>
            <a:r>
              <a:rPr lang="it-IT" i="1" dirty="0"/>
              <a:t>server</a:t>
            </a:r>
            <a:r>
              <a:rPr lang="it-IT" dirty="0"/>
              <a:t> in modalità </a:t>
            </a:r>
            <a:r>
              <a:rPr lang="it-IT" i="1" dirty="0"/>
              <a:t>cluster</a:t>
            </a:r>
            <a:r>
              <a:rPr lang="it-IT" dirty="0"/>
              <a:t> (</a:t>
            </a:r>
            <a:r>
              <a:rPr lang="it-IT" i="1" dirty="0"/>
              <a:t>round-</a:t>
            </a:r>
            <a:r>
              <a:rPr lang="it-IT" i="1" dirty="0" err="1"/>
              <a:t>robin</a:t>
            </a:r>
            <a:r>
              <a:rPr lang="it-IT" dirty="0"/>
              <a:t>) al fine di supportare numeri significativi di domande/esami contemporanei.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Moodle + </a:t>
            </a:r>
            <a:r>
              <a:rPr lang="en-GB" dirty="0" err="1"/>
              <a:t>CodeRunner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350"/>
            <a:ext cx="10668000" cy="129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Nella nostra configurazione, sono utilizzati 4 server (che Code </a:t>
            </a:r>
            <a:r>
              <a:rPr lang="it-IT" dirty="0" err="1"/>
              <a:t>Runner</a:t>
            </a:r>
            <a:r>
              <a:rPr lang="it-IT" dirty="0"/>
              <a:t> chiama </a:t>
            </a:r>
            <a:r>
              <a:rPr lang="it-IT" dirty="0" err="1"/>
              <a:t>Jobe</a:t>
            </a:r>
            <a:r>
              <a:rPr lang="it-IT" dirty="0"/>
              <a:t> Server) a supporto di Code </a:t>
            </a:r>
            <a:r>
              <a:rPr lang="it-IT" dirty="0" err="1"/>
              <a:t>Runner</a:t>
            </a:r>
            <a:r>
              <a:rPr lang="it-IT" dirty="0"/>
              <a:t> e sono stati erogati </a:t>
            </a:r>
            <a:r>
              <a:rPr lang="it-IT" dirty="0">
                <a:solidFill>
                  <a:srgbClr val="FF0000"/>
                </a:solidFill>
              </a:rPr>
              <a:t>fino a 400 esami</a:t>
            </a:r>
            <a:r>
              <a:rPr lang="it-IT" dirty="0"/>
              <a:t> in contemporanea in modo efficace.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Moodle + </a:t>
            </a:r>
            <a:r>
              <a:rPr lang="en-GB" dirty="0" err="1"/>
              <a:t>CodeRunner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323B3D5-F226-0240-B96F-522A22ED19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1538" y="2271800"/>
            <a:ext cx="7725508" cy="40626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091C8D-2EC1-6247-83CF-A6FA6C5F0CBF}"/>
              </a:ext>
            </a:extLst>
          </p:cNvPr>
          <p:cNvSpPr txBox="1"/>
          <p:nvPr/>
        </p:nvSpPr>
        <p:spPr>
          <a:xfrm>
            <a:off x="2214859" y="1810136"/>
            <a:ext cx="739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Architettura logica di Code Runner</a:t>
            </a:r>
          </a:p>
        </p:txBody>
      </p:sp>
    </p:spTree>
    <p:extLst>
      <p:ext uri="{BB962C8B-B14F-4D97-AF65-F5344CB8AC3E}">
        <p14:creationId xmlns:p14="http://schemas.microsoft.com/office/powerpoint/2010/main" val="2158805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dell’esperienza</a:t>
            </a:r>
            <a:r>
              <a:rPr lang="en-GB" dirty="0"/>
              <a:t> </a:t>
            </a:r>
            <a:r>
              <a:rPr lang="en-GB" dirty="0" err="1"/>
              <a:t>DaD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pple Color Emoji" pitchFamily="2" charset="0"/>
              <a:buChar char="👍"/>
            </a:pPr>
            <a:r>
              <a:rPr lang="it-IT" dirty="0"/>
              <a:t>Le lezioni in remoto facilitano la comunicazione di contenuti dettagliati, quando gli studenti sono molti o le aule non sono adatte;</a:t>
            </a:r>
          </a:p>
          <a:p>
            <a:pPr marL="342900" indent="-342900">
              <a:buFont typeface="Apple Color Emoji" pitchFamily="2" charset="0"/>
              <a:buChar char="👍"/>
            </a:pPr>
            <a:r>
              <a:rPr lang="it-IT" dirty="0"/>
              <a:t>le registrazioni ed i video permettono la fruizione asincrona delle lezioni, senza perdita significativa del contesto;</a:t>
            </a:r>
          </a:p>
          <a:p>
            <a:pPr marL="342900" indent="-342900">
              <a:buFont typeface="Apple Color Emoji" pitchFamily="2" charset="0"/>
              <a:buChar char="👎"/>
            </a:pPr>
            <a:r>
              <a:rPr lang="it-IT" dirty="0"/>
              <a:t>interazione con gli studenti poco flessibile;</a:t>
            </a:r>
          </a:p>
          <a:p>
            <a:pPr marL="342900" indent="-342900">
              <a:buFont typeface="Apple Color Emoji" pitchFamily="2" charset="0"/>
              <a:buChar char="👎"/>
            </a:pPr>
            <a:r>
              <a:rPr lang="it-IT" dirty="0"/>
              <a:t>necessità di precauzioni in sede di esame online (p. es., </a:t>
            </a:r>
            <a:r>
              <a:rPr lang="it-IT" dirty="0" err="1">
                <a:solidFill>
                  <a:srgbClr val="FF0000"/>
                </a:solidFill>
              </a:rPr>
              <a:t>proctoring</a:t>
            </a:r>
            <a:r>
              <a:rPr lang="it-IT" dirty="0"/>
              <a:t>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🤔 Non sappiamo ancora come viene percepita la </a:t>
            </a:r>
            <a:r>
              <a:rPr lang="it-IT" dirty="0" err="1"/>
              <a:t>DAD</a:t>
            </a:r>
            <a:r>
              <a:rPr lang="it-IT" dirty="0"/>
              <a:t> da studenti disabili: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necessità di migliorare il grado di accessibilità del materiale didattico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615" y="2485043"/>
            <a:ext cx="2836985" cy="111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err="1"/>
              <a:t>Grazie</a:t>
            </a:r>
            <a:r>
              <a:rPr lang="en-GB" sz="7200" dirty="0"/>
              <a:t>!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7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contenuti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dirty="0"/>
              <a:t>prima parte, discorsiva e generale, sul </a:t>
            </a:r>
            <a:r>
              <a:rPr lang="it-IT" dirty="0">
                <a:solidFill>
                  <a:srgbClr val="FF0000"/>
                </a:solidFill>
              </a:rPr>
              <a:t>pensiero computazionale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/>
              <a:t>struttura della </a:t>
            </a:r>
            <a:r>
              <a:rPr lang="it-IT" dirty="0">
                <a:solidFill>
                  <a:srgbClr val="FF0000"/>
                </a:solidFill>
              </a:rPr>
              <a:t>memoria e assegnamento</a:t>
            </a:r>
            <a:r>
              <a:rPr lang="it-IT" dirty="0"/>
              <a:t>;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controllo</a:t>
            </a:r>
            <a:r>
              <a:rPr lang="it-IT" dirty="0"/>
              <a:t> strutturato;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/>
              <a:t>metodologia di dimostrazione di </a:t>
            </a:r>
            <a:r>
              <a:rPr lang="it-IT" dirty="0">
                <a:solidFill>
                  <a:srgbClr val="FF0000"/>
                </a:solidFill>
              </a:rPr>
              <a:t>correttezza</a:t>
            </a:r>
            <a:r>
              <a:rPr lang="it-IT" dirty="0"/>
              <a:t> attraverso </a:t>
            </a:r>
            <a:r>
              <a:rPr lang="it-IT" dirty="0">
                <a:solidFill>
                  <a:srgbClr val="FF0000"/>
                </a:solidFill>
              </a:rPr>
              <a:t>invarianti</a:t>
            </a:r>
            <a:r>
              <a:rPr lang="it-IT" dirty="0"/>
              <a:t> di ciclo (interazioni con il corso di Matematica Discreta e Logica per il </a:t>
            </a:r>
            <a:r>
              <a:rPr lang="it-IT" dirty="0">
                <a:solidFill>
                  <a:srgbClr val="FF0000"/>
                </a:solidFill>
              </a:rPr>
              <a:t>Principio di Induzione</a:t>
            </a:r>
            <a:r>
              <a:rPr lang="it-IT" dirty="0"/>
              <a:t>);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metodi</a:t>
            </a:r>
            <a:r>
              <a:rPr lang="it-IT" dirty="0"/>
              <a:t>, in particolare metodi </a:t>
            </a:r>
            <a:r>
              <a:rPr lang="it-IT" dirty="0">
                <a:solidFill>
                  <a:srgbClr val="FF0000"/>
                </a:solidFill>
              </a:rPr>
              <a:t>ricorsivi</a:t>
            </a:r>
            <a:r>
              <a:rPr lang="it-IT" dirty="0"/>
              <a:t> con altre occasioni di applicazione del Principio di Induzione.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/>
              <a:t>programmazione su </a:t>
            </a:r>
            <a:r>
              <a:rPr lang="it-IT" dirty="0">
                <a:solidFill>
                  <a:srgbClr val="FF0000"/>
                </a:solidFill>
              </a:rPr>
              <a:t>array</a:t>
            </a:r>
            <a:r>
              <a:rPr lang="it-IT" dirty="0"/>
              <a:t>, anche multipli (interazioni con il corso di Calcolo Matriciale).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dell’apprendimento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Oltre ad attività individuali di </a:t>
            </a:r>
            <a:r>
              <a:rPr lang="it-IT" sz="2400" b="1" dirty="0"/>
              <a:t>autovalutazione</a:t>
            </a:r>
            <a:r>
              <a:rPr lang="it-IT" sz="2400" dirty="0"/>
              <a:t> mediante quiz somministrati attraverso </a:t>
            </a:r>
            <a:r>
              <a:rPr lang="it-IT" sz="2400" dirty="0" err="1"/>
              <a:t>Moodle</a:t>
            </a:r>
            <a:r>
              <a:rPr lang="it-IT" sz="2400" dirty="0"/>
              <a:t>, l’</a:t>
            </a:r>
            <a:r>
              <a:rPr lang="it-IT" sz="2400" b="1" dirty="0"/>
              <a:t>esame </a:t>
            </a:r>
            <a:r>
              <a:rPr lang="it-IT" sz="2400" dirty="0"/>
              <a:t>consiste di quattro tipi d’esercizi: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it-IT" sz="2400" dirty="0"/>
              <a:t>programmazione iterativa su </a:t>
            </a:r>
            <a:r>
              <a:rPr lang="it-IT" sz="2400" i="1" dirty="0"/>
              <a:t>array</a:t>
            </a:r>
            <a:r>
              <a:rPr lang="it-IT" sz="2400" dirty="0"/>
              <a:t> e matrici;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programmazione ricorsiva su </a:t>
            </a:r>
            <a:r>
              <a:rPr lang="it-IT" sz="2400" i="1" dirty="0"/>
              <a:t>array</a:t>
            </a:r>
            <a:r>
              <a:rPr lang="it-IT" sz="2400" dirty="0"/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dirty="0"/>
              <a:t>uso di un parametro numerico per delimitare segmenti iniziali, segmenti finali, o partizioni nel caso di </a:t>
            </a:r>
            <a:r>
              <a:rPr lang="it-IT" dirty="0" err="1"/>
              <a:t>ricorsione</a:t>
            </a:r>
            <a:r>
              <a:rPr lang="it-IT" dirty="0"/>
              <a:t> dicotomica;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correttezza di un metodo iterativo o ricorsivo assegnato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dirty="0"/>
              <a:t>applicazione guidata del Principio di Induzione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dirty="0"/>
              <a:t>corretta formulazione del caso base e del passo induttivo, con le relative giustificazioni.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dirty="0"/>
              <a:t>descrizione della gestione dello </a:t>
            </a:r>
            <a:r>
              <a:rPr lang="it-IT" sz="2400" i="1" dirty="0" err="1"/>
              <a:t>stack</a:t>
            </a:r>
            <a:r>
              <a:rPr lang="it-IT" sz="2400" dirty="0"/>
              <a:t>, dello </a:t>
            </a:r>
            <a:r>
              <a:rPr lang="it-IT" sz="2400" i="1" dirty="0" err="1"/>
              <a:t>heap</a:t>
            </a:r>
            <a:r>
              <a:rPr lang="it-IT" sz="2400" dirty="0"/>
              <a:t> durante l’esecuzione di un programma, spesso contenente uno o due metodi ricorsivi.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dell’apprendimento</a:t>
            </a:r>
            <a:r>
              <a:rPr lang="en-GB" dirty="0"/>
              <a:t> in </a:t>
            </a:r>
            <a:r>
              <a:rPr lang="en-GB" dirty="0" err="1"/>
              <a:t>DaD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Prova svolta in remoto direttamente su una istanza </a:t>
            </a:r>
            <a:r>
              <a:rPr lang="it-IT" dirty="0" err="1"/>
              <a:t>Moodle</a:t>
            </a:r>
            <a:r>
              <a:rPr lang="it-IT" dirty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/>
              <a:t>Esercizio sulla </a:t>
            </a:r>
            <a:r>
              <a:rPr lang="it-IT" b="1" dirty="0"/>
              <a:t>dimostrazione di correttezza</a:t>
            </a:r>
            <a:r>
              <a:rPr lang="it-IT" dirty="0"/>
              <a:t>: testo della dimostrazione con lacune da riempire scegliendo opzioni presentate da un menu a discesa (meglio </a:t>
            </a:r>
            <a:r>
              <a:rPr lang="it-IT" b="1" dirty="0"/>
              <a:t>non </a:t>
            </a:r>
            <a:r>
              <a:rPr lang="it-IT" dirty="0"/>
              <a:t>usare </a:t>
            </a:r>
            <a:r>
              <a:rPr lang="it-IT" dirty="0" err="1"/>
              <a:t>gapfill</a:t>
            </a:r>
            <a:r>
              <a:rPr lang="it-IT" dirty="0"/>
              <a:t>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6469FCF-257E-B84E-A286-03464225B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52" y="726831"/>
            <a:ext cx="9693987" cy="5480538"/>
          </a:xfrm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EBD1C71-D051-F845-A824-F1C11C415DE2}"/>
              </a:ext>
            </a:extLst>
          </p:cNvPr>
          <p:cNvSpPr/>
          <p:nvPr/>
        </p:nvSpPr>
        <p:spPr>
          <a:xfrm>
            <a:off x="2358097" y="1144758"/>
            <a:ext cx="5556738" cy="1740877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80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6469FCF-257E-B84E-A286-03464225B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52" y="726831"/>
            <a:ext cx="9693987" cy="5480538"/>
          </a:xfrm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EBD1C71-D051-F845-A824-F1C11C415DE2}"/>
              </a:ext>
            </a:extLst>
          </p:cNvPr>
          <p:cNvSpPr/>
          <p:nvPr/>
        </p:nvSpPr>
        <p:spPr>
          <a:xfrm>
            <a:off x="2220937" y="3042139"/>
            <a:ext cx="4522763" cy="912642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297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6469FCF-257E-B84E-A286-03464225B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52" y="726831"/>
            <a:ext cx="9693987" cy="5480538"/>
          </a:xfrm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EBD1C71-D051-F845-A824-F1C11C415DE2}"/>
              </a:ext>
            </a:extLst>
          </p:cNvPr>
          <p:cNvSpPr/>
          <p:nvPr/>
        </p:nvSpPr>
        <p:spPr>
          <a:xfrm>
            <a:off x="8530297" y="3079359"/>
            <a:ext cx="2648243" cy="775481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49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dell’apprendimento</a:t>
            </a:r>
            <a:r>
              <a:rPr lang="en-GB" dirty="0"/>
              <a:t> in </a:t>
            </a:r>
            <a:r>
              <a:rPr lang="en-GB" dirty="0" err="1"/>
              <a:t>DaD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Prova svolta in remoto direttamente su una istanza </a:t>
            </a:r>
            <a:r>
              <a:rPr lang="it-IT" dirty="0" err="1"/>
              <a:t>Moodle</a:t>
            </a:r>
            <a:r>
              <a:rPr lang="it-IT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Esercizio sulla </a:t>
            </a:r>
            <a:r>
              <a:rPr lang="it-IT" b="1" dirty="0"/>
              <a:t>dimostrazione di correttezza</a:t>
            </a:r>
            <a:r>
              <a:rPr lang="it-IT" dirty="0"/>
              <a:t>: testo della dimostrazione con lacune da riempire scegliendo opzioni presentate da un menu a discesa (meglio </a:t>
            </a:r>
            <a:r>
              <a:rPr lang="it-IT" b="1" dirty="0"/>
              <a:t>non </a:t>
            </a:r>
            <a:r>
              <a:rPr lang="it-IT" dirty="0"/>
              <a:t>usare </a:t>
            </a:r>
            <a:r>
              <a:rPr lang="it-IT" dirty="0" err="1"/>
              <a:t>gapfill</a:t>
            </a:r>
            <a:r>
              <a:rPr lang="it-IT" dirty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dirty="0"/>
              <a:t>Esercizio sulla </a:t>
            </a:r>
            <a:r>
              <a:rPr lang="it-IT" b="1" dirty="0"/>
              <a:t>gestione della memoria</a:t>
            </a:r>
            <a:r>
              <a:rPr lang="it-IT" dirty="0"/>
              <a:t>: domanda a risposte multiple rivolte ai dettagli della gestione dei riferimenti, dei punti di rientro e dei valori comunicati tra i vari record di attivazione sulla pila.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icrosoftOoffice presentazione MoodleMoot2021" id="{AFAE2859-3BE3-435C-9E83-5AF001150E32}" vid="{6ED0DE53-CFBD-48F4-8CD1-F31A9FF60AA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399</TotalTime>
  <Words>911</Words>
  <Application>Microsoft Macintosh PowerPoint</Application>
  <PresentationFormat>Widescreen</PresentationFormat>
  <Paragraphs>67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Apple Color Emoji</vt:lpstr>
      <vt:lpstr>Arial</vt:lpstr>
      <vt:lpstr>Calibri</vt:lpstr>
      <vt:lpstr>Calibri Light</vt:lpstr>
      <vt:lpstr>Courier New</vt:lpstr>
      <vt:lpstr>Wingdings</vt:lpstr>
      <vt:lpstr>Wingdings 2</vt:lpstr>
      <vt:lpstr>Tema di Office</vt:lpstr>
      <vt:lpstr>Un assetto Moodle per l’esame online di un corso di programmazione</vt:lpstr>
      <vt:lpstr>Il contesto</vt:lpstr>
      <vt:lpstr>I contenuti</vt:lpstr>
      <vt:lpstr>Valutazione dell’apprendimento</vt:lpstr>
      <vt:lpstr>Valutazione dell’apprendimento in DaD</vt:lpstr>
      <vt:lpstr>Presentazione standard di PowerPoint</vt:lpstr>
      <vt:lpstr>Presentazione standard di PowerPoint</vt:lpstr>
      <vt:lpstr>Presentazione standard di PowerPoint</vt:lpstr>
      <vt:lpstr>Valutazione dell’apprendimento in DaD</vt:lpstr>
      <vt:lpstr>Presentazione standard di PowerPoint</vt:lpstr>
      <vt:lpstr>Presentazione standard di PowerPoint</vt:lpstr>
      <vt:lpstr>Presentazione standard di PowerPoint</vt:lpstr>
      <vt:lpstr>Valutazione dell’apprendimento in DaD</vt:lpstr>
      <vt:lpstr>Moodle + CodeRunner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Moodle + CodeRunner</vt:lpstr>
      <vt:lpstr>Moodle + CodeRunner</vt:lpstr>
      <vt:lpstr>Moodle + CodeRunner</vt:lpstr>
      <vt:lpstr>Valutazione dell’esperienza DaD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ASSETTO MOODLE PER L’ESAME ONLINE DI UN CORSO DI PROGRAMMAZIONE </dc:title>
  <dc:creator>Utente di Microsoft Office</dc:creator>
  <cp:lastModifiedBy>Utente di Microsoft Office</cp:lastModifiedBy>
  <cp:revision>38</cp:revision>
  <cp:lastPrinted>2021-11-29T16:44:13Z</cp:lastPrinted>
  <dcterms:created xsi:type="dcterms:W3CDTF">2021-11-26T08:08:53Z</dcterms:created>
  <dcterms:modified xsi:type="dcterms:W3CDTF">2021-12-02T18:47:45Z</dcterms:modified>
</cp:coreProperties>
</file>