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9" r:id="rId3"/>
    <p:sldId id="257"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9737"/>
    <a:srgbClr val="F7D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6283" autoAdjust="0"/>
  </p:normalViewPr>
  <p:slideViewPr>
    <p:cSldViewPr snapToGrid="0">
      <p:cViewPr varScale="1">
        <p:scale>
          <a:sx n="93" d="100"/>
          <a:sy n="93" d="100"/>
        </p:scale>
        <p:origin x="36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E73934-29F9-426A-932A-D62E7F587AC8}" type="datetimeFigureOut">
              <a:rPr lang="en-GB" smtClean="0"/>
              <a:t>26/11/2021</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6A74D-F3CD-4927-9ACB-749CA3E58B23}" type="slidenum">
              <a:rPr lang="en-GB" smtClean="0"/>
              <a:t>‹N›</a:t>
            </a:fld>
            <a:endParaRPr lang="en-GB"/>
          </a:p>
        </p:txBody>
      </p:sp>
    </p:spTree>
    <p:extLst>
      <p:ext uri="{BB962C8B-B14F-4D97-AF65-F5344CB8AC3E}">
        <p14:creationId xmlns:p14="http://schemas.microsoft.com/office/powerpoint/2010/main" val="176405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370FC0-746B-4B9D-BB0A-39EBB04457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ottotitolo 2">
            <a:extLst>
              <a:ext uri="{FF2B5EF4-FFF2-40B4-BE49-F238E27FC236}">
                <a16:creationId xmlns:a16="http://schemas.microsoft.com/office/drawing/2014/main" id="{6EDA33F9-B949-425D-901E-DA6554106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egnaposto data 3">
            <a:extLst>
              <a:ext uri="{FF2B5EF4-FFF2-40B4-BE49-F238E27FC236}">
                <a16:creationId xmlns:a16="http://schemas.microsoft.com/office/drawing/2014/main" id="{E795B7E7-9445-4C2F-9EB0-9E60E58C01D3}"/>
              </a:ext>
            </a:extLst>
          </p:cNvPr>
          <p:cNvSpPr>
            <a:spLocks noGrp="1"/>
          </p:cNvSpPr>
          <p:nvPr>
            <p:ph type="dt" sz="half" idx="10"/>
          </p:nvPr>
        </p:nvSpPr>
        <p:spPr/>
        <p:txBody>
          <a:bodyPr/>
          <a:lstStyle/>
          <a:p>
            <a:fld id="{1A759A23-9473-4FB9-B61F-BB7AEAACFEAA}" type="datetime1">
              <a:rPr lang="en-GB" smtClean="0"/>
              <a:t>26/11/2021</a:t>
            </a:fld>
            <a:endParaRPr lang="en-GB"/>
          </a:p>
        </p:txBody>
      </p:sp>
      <p:sp>
        <p:nvSpPr>
          <p:cNvPr id="5" name="Segnaposto piè di pagina 4">
            <a:extLst>
              <a:ext uri="{FF2B5EF4-FFF2-40B4-BE49-F238E27FC236}">
                <a16:creationId xmlns:a16="http://schemas.microsoft.com/office/drawing/2014/main" id="{DEC1E059-2504-4C70-B7E2-C46BA945F00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5F37909-1DDD-4B9C-8240-91AAEE049B7F}"/>
              </a:ext>
            </a:extLst>
          </p:cNvPr>
          <p:cNvSpPr>
            <a:spLocks noGrp="1"/>
          </p:cNvSpPr>
          <p:nvPr>
            <p:ph type="sldNum" sz="quarter" idx="12"/>
          </p:nvPr>
        </p:nvSpPr>
        <p:spPr/>
        <p:txBody>
          <a:bodyPr/>
          <a:lstStyle/>
          <a:p>
            <a:fld id="{A27CF699-F079-4B72-A234-101C9C4B3CBB}" type="slidenum">
              <a:rPr lang="en-GB" smtClean="0"/>
              <a:t>‹N›</a:t>
            </a:fld>
            <a:endParaRPr lang="en-GB"/>
          </a:p>
        </p:txBody>
      </p:sp>
      <p:pic>
        <p:nvPicPr>
          <p:cNvPr id="10" name="Immagine 9" descr="Immagine che contiene silhouette&#10;&#10;Descrizione generata automaticamente">
            <a:extLst>
              <a:ext uri="{FF2B5EF4-FFF2-40B4-BE49-F238E27FC236}">
                <a16:creationId xmlns:a16="http://schemas.microsoft.com/office/drawing/2014/main" id="{0F5B8C51-A691-4A76-98FC-D3F4A26C94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7" b="13054"/>
          <a:stretch/>
        </p:blipFill>
        <p:spPr>
          <a:xfrm>
            <a:off x="-1" y="4377937"/>
            <a:ext cx="12192001" cy="2480063"/>
          </a:xfrm>
          <a:prstGeom prst="rect">
            <a:avLst/>
          </a:prstGeom>
        </p:spPr>
      </p:pic>
      <p:pic>
        <p:nvPicPr>
          <p:cNvPr id="12" name="Immagine 11">
            <a:extLst>
              <a:ext uri="{FF2B5EF4-FFF2-40B4-BE49-F238E27FC236}">
                <a16:creationId xmlns:a16="http://schemas.microsoft.com/office/drawing/2014/main" id="{39DFD190-9A1E-4792-B901-6E3CB21AE8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pic>
        <p:nvPicPr>
          <p:cNvPr id="8" name="Immagine 7">
            <a:extLst>
              <a:ext uri="{FF2B5EF4-FFF2-40B4-BE49-F238E27FC236}">
                <a16:creationId xmlns:a16="http://schemas.microsoft.com/office/drawing/2014/main" id="{C0D77087-018B-4802-A2B3-AE603FD182F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5935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69B6EE-D074-42F6-AE25-54C3AF5534D3}"/>
              </a:ext>
            </a:extLst>
          </p:cNvPr>
          <p:cNvSpPr>
            <a:spLocks noGrp="1"/>
          </p:cNvSpPr>
          <p:nvPr>
            <p:ph type="title"/>
          </p:nvPr>
        </p:nvSpPr>
        <p:spPr>
          <a:xfrm>
            <a:off x="838200" y="717550"/>
            <a:ext cx="10515600" cy="1325563"/>
          </a:xfrm>
        </p:spPr>
        <p:txBody>
          <a:bodyPr/>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1D62FAE1-76C6-4B1B-A2EB-F7C5D649EC3C}"/>
              </a:ext>
            </a:extLst>
          </p:cNvPr>
          <p:cNvSpPr>
            <a:spLocks noGrp="1"/>
          </p:cNvSpPr>
          <p:nvPr>
            <p:ph type="body" orient="vert" idx="1"/>
          </p:nvPr>
        </p:nvSpPr>
        <p:spPr>
          <a:xfrm>
            <a:off x="838200" y="2178050"/>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Immagine 7">
            <a:extLst>
              <a:ext uri="{FF2B5EF4-FFF2-40B4-BE49-F238E27FC236}">
                <a16:creationId xmlns:a16="http://schemas.microsoft.com/office/drawing/2014/main" id="{BB91C1AD-70DF-4C9F-A06C-0E704FFDA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4311D085-0987-45BB-AE57-B62BF5942C9D}"/>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511AC9DD-6EC1-4227-8312-9B05A85E1FAD}"/>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091A8A9A-B75D-4964-8862-9C83F829CB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7725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686E082-D277-4CD4-873E-098FB67076FA}"/>
              </a:ext>
            </a:extLst>
          </p:cNvPr>
          <p:cNvSpPr>
            <a:spLocks noGrp="1"/>
          </p:cNvSpPr>
          <p:nvPr>
            <p:ph type="title" orient="vert"/>
          </p:nvPr>
        </p:nvSpPr>
        <p:spPr>
          <a:xfrm>
            <a:off x="8724900" y="688975"/>
            <a:ext cx="2628900" cy="5811838"/>
          </a:xfrm>
        </p:spPr>
        <p:txBody>
          <a:bodyPr vert="eaVert"/>
          <a:lstStyle/>
          <a:p>
            <a:r>
              <a:rPr lang="en-US"/>
              <a:t>Click to edit Master title style</a:t>
            </a:r>
            <a:endParaRPr lang="en-GB"/>
          </a:p>
        </p:txBody>
      </p:sp>
      <p:sp>
        <p:nvSpPr>
          <p:cNvPr id="3" name="Segnaposto testo verticale 2">
            <a:extLst>
              <a:ext uri="{FF2B5EF4-FFF2-40B4-BE49-F238E27FC236}">
                <a16:creationId xmlns:a16="http://schemas.microsoft.com/office/drawing/2014/main" id="{710C1334-CFB6-45C8-90CA-871B29EAB644}"/>
              </a:ext>
            </a:extLst>
          </p:cNvPr>
          <p:cNvSpPr>
            <a:spLocks noGrp="1"/>
          </p:cNvSpPr>
          <p:nvPr>
            <p:ph type="body" orient="vert" idx="1"/>
          </p:nvPr>
        </p:nvSpPr>
        <p:spPr>
          <a:xfrm>
            <a:off x="838200" y="68897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Immagine 7">
            <a:extLst>
              <a:ext uri="{FF2B5EF4-FFF2-40B4-BE49-F238E27FC236}">
                <a16:creationId xmlns:a16="http://schemas.microsoft.com/office/drawing/2014/main" id="{7740E042-4414-4205-A33A-0C863A37AE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9" name="Rettangolo 8">
            <a:extLst>
              <a:ext uri="{FF2B5EF4-FFF2-40B4-BE49-F238E27FC236}">
                <a16:creationId xmlns:a16="http://schemas.microsoft.com/office/drawing/2014/main" id="{A08E877F-DCDD-4D92-98CA-9FCAF08F52C4}"/>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0" name="Segnaposto contenuto 13">
            <a:extLst>
              <a:ext uri="{FF2B5EF4-FFF2-40B4-BE49-F238E27FC236}">
                <a16:creationId xmlns:a16="http://schemas.microsoft.com/office/drawing/2014/main" id="{B522D03C-9FFA-4A67-AEB7-0DF9E3161062}"/>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CA3D4852-0857-4BD8-BE87-1A4CE44A58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99843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06EDE-9DA7-4C41-ABBC-88B5224E5B36}"/>
              </a:ext>
            </a:extLst>
          </p:cNvPr>
          <p:cNvSpPr>
            <a:spLocks noGrp="1"/>
          </p:cNvSpPr>
          <p:nvPr>
            <p:ph type="title"/>
          </p:nvPr>
        </p:nvSpPr>
        <p:spPr>
          <a:xfrm>
            <a:off x="838200" y="672850"/>
            <a:ext cx="10515600" cy="1325563"/>
          </a:xfrm>
        </p:spPr>
        <p:txBody>
          <a:bodyPr/>
          <a:lstStyle/>
          <a:p>
            <a:r>
              <a:rPr lang="en-US"/>
              <a:t>Click to edit Master title style</a:t>
            </a:r>
            <a:endParaRPr lang="en-GB" dirty="0"/>
          </a:p>
        </p:txBody>
      </p:sp>
      <p:sp>
        <p:nvSpPr>
          <p:cNvPr id="3" name="Segnaposto contenuto 2">
            <a:extLst>
              <a:ext uri="{FF2B5EF4-FFF2-40B4-BE49-F238E27FC236}">
                <a16:creationId xmlns:a16="http://schemas.microsoft.com/office/drawing/2014/main" id="{5AC90D41-45F0-4ACE-B279-1709B4A2C058}"/>
              </a:ext>
            </a:extLst>
          </p:cNvPr>
          <p:cNvSpPr>
            <a:spLocks noGrp="1"/>
          </p:cNvSpPr>
          <p:nvPr>
            <p:ph idx="1"/>
          </p:nvPr>
        </p:nvSpPr>
        <p:spPr>
          <a:xfrm>
            <a:off x="838200" y="21333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magine 8">
            <a:extLst>
              <a:ext uri="{FF2B5EF4-FFF2-40B4-BE49-F238E27FC236}">
                <a16:creationId xmlns:a16="http://schemas.microsoft.com/office/drawing/2014/main" id="{56A1EF1D-1531-4D5E-8EA9-67ECED508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93109388-484E-43AE-93BB-653A762F4765}"/>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4" name="Segnaposto contenuto 13">
            <a:extLst>
              <a:ext uri="{FF2B5EF4-FFF2-40B4-BE49-F238E27FC236}">
                <a16:creationId xmlns:a16="http://schemas.microsoft.com/office/drawing/2014/main" id="{E33C797B-A870-4A46-9D81-C309E8E53758}"/>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1" name="Immagine 10">
            <a:extLst>
              <a:ext uri="{FF2B5EF4-FFF2-40B4-BE49-F238E27FC236}">
                <a16:creationId xmlns:a16="http://schemas.microsoft.com/office/drawing/2014/main" id="{2FA97D5D-2FD9-45A8-8B66-602AE6CB3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0096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799E3-17B2-4586-B97A-F7743985FF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Segnaposto testo 2">
            <a:extLst>
              <a:ext uri="{FF2B5EF4-FFF2-40B4-BE49-F238E27FC236}">
                <a16:creationId xmlns:a16="http://schemas.microsoft.com/office/drawing/2014/main" id="{0EA77A7F-B67B-403D-AAA3-4E595DC32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Immagine 7">
            <a:extLst>
              <a:ext uri="{FF2B5EF4-FFF2-40B4-BE49-F238E27FC236}">
                <a16:creationId xmlns:a16="http://schemas.microsoft.com/office/drawing/2014/main" id="{7AF200DB-7DC8-45B6-876A-0A3048F3D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1" name="Rettangolo 10">
            <a:extLst>
              <a:ext uri="{FF2B5EF4-FFF2-40B4-BE49-F238E27FC236}">
                <a16:creationId xmlns:a16="http://schemas.microsoft.com/office/drawing/2014/main" id="{D382F41E-5506-4C85-8F22-B7974E0BB79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2" name="Segnaposto contenuto 13">
            <a:extLst>
              <a:ext uri="{FF2B5EF4-FFF2-40B4-BE49-F238E27FC236}">
                <a16:creationId xmlns:a16="http://schemas.microsoft.com/office/drawing/2014/main" id="{E6276E88-FD43-44D3-9AE9-DF4CF38B0859}"/>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70C821D-F5D7-44CC-8334-6035357241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376875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EE7C-ECC3-48AF-97E5-6B0A085388B3}"/>
              </a:ext>
            </a:extLst>
          </p:cNvPr>
          <p:cNvSpPr>
            <a:spLocks noGrp="1"/>
          </p:cNvSpPr>
          <p:nvPr>
            <p:ph type="title"/>
          </p:nvPr>
        </p:nvSpPr>
        <p:spPr>
          <a:xfrm>
            <a:off x="838200" y="688975"/>
            <a:ext cx="10515600" cy="1325563"/>
          </a:xfrm>
        </p:spPr>
        <p:txBody>
          <a:bodyPr/>
          <a:lstStyle/>
          <a:p>
            <a:r>
              <a:rPr lang="en-US"/>
              <a:t>Click to edit Master title style</a:t>
            </a:r>
            <a:endParaRPr lang="en-GB"/>
          </a:p>
        </p:txBody>
      </p:sp>
      <p:sp>
        <p:nvSpPr>
          <p:cNvPr id="3" name="Segnaposto contenuto 2">
            <a:extLst>
              <a:ext uri="{FF2B5EF4-FFF2-40B4-BE49-F238E27FC236}">
                <a16:creationId xmlns:a16="http://schemas.microsoft.com/office/drawing/2014/main" id="{C28CF63D-3A5D-4338-8F7C-63D07C72CB17}"/>
              </a:ext>
            </a:extLst>
          </p:cNvPr>
          <p:cNvSpPr>
            <a:spLocks noGrp="1"/>
          </p:cNvSpPr>
          <p:nvPr>
            <p:ph sz="half" idx="1"/>
          </p:nvPr>
        </p:nvSpPr>
        <p:spPr>
          <a:xfrm>
            <a:off x="838200" y="2149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contenuto 3">
            <a:extLst>
              <a:ext uri="{FF2B5EF4-FFF2-40B4-BE49-F238E27FC236}">
                <a16:creationId xmlns:a16="http://schemas.microsoft.com/office/drawing/2014/main" id="{1BAEE35D-4217-4281-9631-B30EC5FA757B}"/>
              </a:ext>
            </a:extLst>
          </p:cNvPr>
          <p:cNvSpPr>
            <a:spLocks noGrp="1"/>
          </p:cNvSpPr>
          <p:nvPr>
            <p:ph sz="half" idx="2"/>
          </p:nvPr>
        </p:nvSpPr>
        <p:spPr>
          <a:xfrm>
            <a:off x="6172200" y="21494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Immagine 8">
            <a:extLst>
              <a:ext uri="{FF2B5EF4-FFF2-40B4-BE49-F238E27FC236}">
                <a16:creationId xmlns:a16="http://schemas.microsoft.com/office/drawing/2014/main" id="{70EEEA9F-7874-442A-84D8-72073A70E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E5B13AC3-E38C-430A-91B2-90637657DDE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72AC99A-9462-44EA-8BC4-42F8A0C465A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996E69C0-DD60-42E0-B224-07E292FDB2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08795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2CFB5-51ED-40D1-8D16-4583DC76F4DD}"/>
              </a:ext>
            </a:extLst>
          </p:cNvPr>
          <p:cNvSpPr>
            <a:spLocks noGrp="1"/>
          </p:cNvSpPr>
          <p:nvPr>
            <p:ph type="title"/>
          </p:nvPr>
        </p:nvSpPr>
        <p:spPr>
          <a:xfrm>
            <a:off x="839788" y="679450"/>
            <a:ext cx="10515600" cy="1325563"/>
          </a:xfrm>
        </p:spPr>
        <p:txBody>
          <a:bodyPr/>
          <a:lstStyle/>
          <a:p>
            <a:r>
              <a:rPr lang="en-US"/>
              <a:t>Click to edit Master title style</a:t>
            </a:r>
            <a:endParaRPr lang="en-GB"/>
          </a:p>
        </p:txBody>
      </p:sp>
      <p:sp>
        <p:nvSpPr>
          <p:cNvPr id="3" name="Segnaposto testo 2">
            <a:extLst>
              <a:ext uri="{FF2B5EF4-FFF2-40B4-BE49-F238E27FC236}">
                <a16:creationId xmlns:a16="http://schemas.microsoft.com/office/drawing/2014/main" id="{BCC4A8AE-4A54-41A1-8E6A-615840B6671B}"/>
              </a:ext>
            </a:extLst>
          </p:cNvPr>
          <p:cNvSpPr>
            <a:spLocks noGrp="1"/>
          </p:cNvSpPr>
          <p:nvPr>
            <p:ph type="body" idx="1"/>
          </p:nvPr>
        </p:nvSpPr>
        <p:spPr>
          <a:xfrm>
            <a:off x="839788" y="19954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egnaposto contenuto 3">
            <a:extLst>
              <a:ext uri="{FF2B5EF4-FFF2-40B4-BE49-F238E27FC236}">
                <a16:creationId xmlns:a16="http://schemas.microsoft.com/office/drawing/2014/main" id="{7417E73C-4FBA-41F3-B00D-A447A28F75B9}"/>
              </a:ext>
            </a:extLst>
          </p:cNvPr>
          <p:cNvSpPr>
            <a:spLocks noGrp="1"/>
          </p:cNvSpPr>
          <p:nvPr>
            <p:ph sz="half" idx="2"/>
          </p:nvPr>
        </p:nvSpPr>
        <p:spPr>
          <a:xfrm>
            <a:off x="839788" y="28194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egnaposto testo 4">
            <a:extLst>
              <a:ext uri="{FF2B5EF4-FFF2-40B4-BE49-F238E27FC236}">
                <a16:creationId xmlns:a16="http://schemas.microsoft.com/office/drawing/2014/main" id="{925170DF-7CCB-4E0C-9BCE-E90672F76668}"/>
              </a:ext>
            </a:extLst>
          </p:cNvPr>
          <p:cNvSpPr>
            <a:spLocks noGrp="1"/>
          </p:cNvSpPr>
          <p:nvPr>
            <p:ph type="body" sz="quarter" idx="3"/>
          </p:nvPr>
        </p:nvSpPr>
        <p:spPr>
          <a:xfrm>
            <a:off x="6172200" y="19954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egnaposto contenuto 5">
            <a:extLst>
              <a:ext uri="{FF2B5EF4-FFF2-40B4-BE49-F238E27FC236}">
                <a16:creationId xmlns:a16="http://schemas.microsoft.com/office/drawing/2014/main" id="{74F26D98-7D45-4993-853E-CDF4325A4F84}"/>
              </a:ext>
            </a:extLst>
          </p:cNvPr>
          <p:cNvSpPr>
            <a:spLocks noGrp="1"/>
          </p:cNvSpPr>
          <p:nvPr>
            <p:ph sz="quarter" idx="4"/>
          </p:nvPr>
        </p:nvSpPr>
        <p:spPr>
          <a:xfrm>
            <a:off x="6172200" y="28194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Immagine 10">
            <a:extLst>
              <a:ext uri="{FF2B5EF4-FFF2-40B4-BE49-F238E27FC236}">
                <a16:creationId xmlns:a16="http://schemas.microsoft.com/office/drawing/2014/main" id="{24EECC37-B943-4F01-A970-7DEBDD643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2" name="Rettangolo 11">
            <a:extLst>
              <a:ext uri="{FF2B5EF4-FFF2-40B4-BE49-F238E27FC236}">
                <a16:creationId xmlns:a16="http://schemas.microsoft.com/office/drawing/2014/main" id="{368ACE9A-2B66-40CD-A2D5-E7A6F061E286}"/>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pic>
        <p:nvPicPr>
          <p:cNvPr id="13" name="Immagine 12">
            <a:extLst>
              <a:ext uri="{FF2B5EF4-FFF2-40B4-BE49-F238E27FC236}">
                <a16:creationId xmlns:a16="http://schemas.microsoft.com/office/drawing/2014/main" id="{1C998D56-F489-4DE7-9AF2-F62426386D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08869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83D8E-33C5-42F4-803C-9038F27A3872}"/>
              </a:ext>
            </a:extLst>
          </p:cNvPr>
          <p:cNvSpPr>
            <a:spLocks noGrp="1"/>
          </p:cNvSpPr>
          <p:nvPr>
            <p:ph type="title"/>
          </p:nvPr>
        </p:nvSpPr>
        <p:spPr>
          <a:xfrm>
            <a:off x="838200" y="755650"/>
            <a:ext cx="10515600" cy="1325563"/>
          </a:xfrm>
        </p:spPr>
        <p:txBody>
          <a:bodyPr/>
          <a:lstStyle/>
          <a:p>
            <a:r>
              <a:rPr lang="en-US"/>
              <a:t>Click to edit Master title style</a:t>
            </a:r>
            <a:endParaRPr lang="en-GB"/>
          </a:p>
        </p:txBody>
      </p:sp>
      <p:pic>
        <p:nvPicPr>
          <p:cNvPr id="7" name="Immagine 6">
            <a:extLst>
              <a:ext uri="{FF2B5EF4-FFF2-40B4-BE49-F238E27FC236}">
                <a16:creationId xmlns:a16="http://schemas.microsoft.com/office/drawing/2014/main" id="{DDB990D3-EECC-444D-A203-74E9E3E25C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8" name="Rettangolo 7">
            <a:extLst>
              <a:ext uri="{FF2B5EF4-FFF2-40B4-BE49-F238E27FC236}">
                <a16:creationId xmlns:a16="http://schemas.microsoft.com/office/drawing/2014/main" id="{7C7EC59B-0D04-472D-9B73-7BE61FF82EB3}"/>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9" name="Segnaposto contenuto 13">
            <a:extLst>
              <a:ext uri="{FF2B5EF4-FFF2-40B4-BE49-F238E27FC236}">
                <a16:creationId xmlns:a16="http://schemas.microsoft.com/office/drawing/2014/main" id="{10A99CDD-B875-4E9A-9DAB-39F5CC50000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0" name="Immagine 9">
            <a:extLst>
              <a:ext uri="{FF2B5EF4-FFF2-40B4-BE49-F238E27FC236}">
                <a16:creationId xmlns:a16="http://schemas.microsoft.com/office/drawing/2014/main" id="{9FCD77B5-85E0-4596-957C-F3BF07133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13252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799AFD8-611D-4B61-A02D-C4239B5795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7" name="Rettangolo 6">
            <a:extLst>
              <a:ext uri="{FF2B5EF4-FFF2-40B4-BE49-F238E27FC236}">
                <a16:creationId xmlns:a16="http://schemas.microsoft.com/office/drawing/2014/main" id="{0D2227DC-D5B4-45A2-867B-C5F48927CCFF}"/>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8" name="Segnaposto contenuto 13">
            <a:extLst>
              <a:ext uri="{FF2B5EF4-FFF2-40B4-BE49-F238E27FC236}">
                <a16:creationId xmlns:a16="http://schemas.microsoft.com/office/drawing/2014/main" id="{341771AB-4488-40A8-A83C-EF3198AF7EC4}"/>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9" name="Immagine 8">
            <a:extLst>
              <a:ext uri="{FF2B5EF4-FFF2-40B4-BE49-F238E27FC236}">
                <a16:creationId xmlns:a16="http://schemas.microsoft.com/office/drawing/2014/main" id="{C9E0ED84-0540-4F5A-9FD8-5E748378DB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144677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4BD3B9-2A74-46B4-97E6-E901465CDE29}"/>
              </a:ext>
            </a:extLst>
          </p:cNvPr>
          <p:cNvSpPr>
            <a:spLocks noGrp="1"/>
          </p:cNvSpPr>
          <p:nvPr>
            <p:ph type="title"/>
          </p:nvPr>
        </p:nvSpPr>
        <p:spPr>
          <a:xfrm>
            <a:off x="839788" y="723900"/>
            <a:ext cx="3932237" cy="1600200"/>
          </a:xfrm>
        </p:spPr>
        <p:txBody>
          <a:bodyPr anchor="b"/>
          <a:lstStyle>
            <a:lvl1pPr>
              <a:defRPr sz="3200"/>
            </a:lvl1pPr>
          </a:lstStyle>
          <a:p>
            <a:r>
              <a:rPr lang="en-US"/>
              <a:t>Click to edit Master title style</a:t>
            </a:r>
            <a:endParaRPr lang="en-GB"/>
          </a:p>
        </p:txBody>
      </p:sp>
      <p:sp>
        <p:nvSpPr>
          <p:cNvPr id="3" name="Segnaposto contenuto 2">
            <a:extLst>
              <a:ext uri="{FF2B5EF4-FFF2-40B4-BE49-F238E27FC236}">
                <a16:creationId xmlns:a16="http://schemas.microsoft.com/office/drawing/2014/main" id="{4109D8F9-AFCD-403A-9710-052F04D97744}"/>
              </a:ext>
            </a:extLst>
          </p:cNvPr>
          <p:cNvSpPr>
            <a:spLocks noGrp="1"/>
          </p:cNvSpPr>
          <p:nvPr>
            <p:ph idx="1"/>
          </p:nvPr>
        </p:nvSpPr>
        <p:spPr>
          <a:xfrm>
            <a:off x="5183188" y="12541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a:extLst>
              <a:ext uri="{FF2B5EF4-FFF2-40B4-BE49-F238E27FC236}">
                <a16:creationId xmlns:a16="http://schemas.microsoft.com/office/drawing/2014/main" id="{A145222B-0BA0-4306-A769-EDA268BF7FD2}"/>
              </a:ext>
            </a:extLst>
          </p:cNvPr>
          <p:cNvSpPr>
            <a:spLocks noGrp="1"/>
          </p:cNvSpPr>
          <p:nvPr>
            <p:ph type="body" sz="half" idx="2"/>
          </p:nvPr>
        </p:nvSpPr>
        <p:spPr>
          <a:xfrm>
            <a:off x="839788" y="23241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Immagine 8">
            <a:extLst>
              <a:ext uri="{FF2B5EF4-FFF2-40B4-BE49-F238E27FC236}">
                <a16:creationId xmlns:a16="http://schemas.microsoft.com/office/drawing/2014/main" id="{BEC566D3-13D9-433C-B1CF-CE8F17567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BE54228F-7137-410F-A103-EA839B1F2CC2}"/>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8B7DB073-3A3E-4982-860C-FE63807FFA6E}"/>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33E3427C-FC2F-4F85-8D1C-8459D750F5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7736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329773-AC99-40A1-9828-942622E0CEFC}"/>
              </a:ext>
            </a:extLst>
          </p:cNvPr>
          <p:cNvSpPr>
            <a:spLocks noGrp="1"/>
          </p:cNvSpPr>
          <p:nvPr>
            <p:ph type="title"/>
          </p:nvPr>
        </p:nvSpPr>
        <p:spPr>
          <a:xfrm>
            <a:off x="839788" y="695325"/>
            <a:ext cx="3932237" cy="1600200"/>
          </a:xfrm>
        </p:spPr>
        <p:txBody>
          <a:bodyPr anchor="b"/>
          <a:lstStyle>
            <a:lvl1pPr>
              <a:defRPr sz="3200"/>
            </a:lvl1pPr>
          </a:lstStyle>
          <a:p>
            <a:r>
              <a:rPr lang="en-US"/>
              <a:t>Click to edit Master title style</a:t>
            </a:r>
            <a:endParaRPr lang="en-GB"/>
          </a:p>
        </p:txBody>
      </p:sp>
      <p:sp>
        <p:nvSpPr>
          <p:cNvPr id="3" name="Segnaposto immagine 2">
            <a:extLst>
              <a:ext uri="{FF2B5EF4-FFF2-40B4-BE49-F238E27FC236}">
                <a16:creationId xmlns:a16="http://schemas.microsoft.com/office/drawing/2014/main" id="{29204F70-897C-499A-9236-1024908C3578}"/>
              </a:ext>
            </a:extLst>
          </p:cNvPr>
          <p:cNvSpPr>
            <a:spLocks noGrp="1"/>
          </p:cNvSpPr>
          <p:nvPr>
            <p:ph type="pic" idx="1"/>
          </p:nvPr>
        </p:nvSpPr>
        <p:spPr>
          <a:xfrm>
            <a:off x="5183188" y="12255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Segnaposto testo 3">
            <a:extLst>
              <a:ext uri="{FF2B5EF4-FFF2-40B4-BE49-F238E27FC236}">
                <a16:creationId xmlns:a16="http://schemas.microsoft.com/office/drawing/2014/main" id="{F712E27F-3C3B-4A2E-955F-DBD4A8169685}"/>
              </a:ext>
            </a:extLst>
          </p:cNvPr>
          <p:cNvSpPr>
            <a:spLocks noGrp="1"/>
          </p:cNvSpPr>
          <p:nvPr>
            <p:ph type="body" sz="half" idx="2"/>
          </p:nvPr>
        </p:nvSpPr>
        <p:spPr>
          <a:xfrm>
            <a:off x="839788" y="22955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Immagine 8">
            <a:extLst>
              <a:ext uri="{FF2B5EF4-FFF2-40B4-BE49-F238E27FC236}">
                <a16:creationId xmlns:a16="http://schemas.microsoft.com/office/drawing/2014/main" id="{3B6C70EC-2ADD-4215-BA49-3C69FD060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4611" y="160271"/>
            <a:ext cx="2017199" cy="468000"/>
          </a:xfrm>
          <a:prstGeom prst="rect">
            <a:avLst/>
          </a:prstGeom>
        </p:spPr>
      </p:pic>
      <p:sp>
        <p:nvSpPr>
          <p:cNvPr id="10" name="Rettangolo 9">
            <a:extLst>
              <a:ext uri="{FF2B5EF4-FFF2-40B4-BE49-F238E27FC236}">
                <a16:creationId xmlns:a16="http://schemas.microsoft.com/office/drawing/2014/main" id="{886C4E93-9FE2-4797-BA55-6CECDAD5DAA0}"/>
              </a:ext>
            </a:extLst>
          </p:cNvPr>
          <p:cNvSpPr/>
          <p:nvPr userDrawn="1"/>
        </p:nvSpPr>
        <p:spPr>
          <a:xfrm>
            <a:off x="0" y="6576291"/>
            <a:ext cx="12192000" cy="281709"/>
          </a:xfrm>
          <a:prstGeom prst="rect">
            <a:avLst/>
          </a:prstGeom>
          <a:solidFill>
            <a:srgbClr val="F99737"/>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it-IT" sz="1050" dirty="0"/>
              <a:t>				</a:t>
            </a:r>
            <a:r>
              <a:rPr lang="it-IT" sz="1050" dirty="0" err="1"/>
              <a:t>MoodleMoot</a:t>
            </a:r>
            <a:r>
              <a:rPr lang="it-IT" sz="1050" dirty="0"/>
              <a:t> Italia 2021 - Torino					</a:t>
            </a:r>
            <a:fld id="{822E4CDA-70C5-45F8-9085-C67F63BEFD35}" type="slidenum">
              <a:rPr lang="it-IT" sz="1050" smtClean="0"/>
              <a:pPr algn="ctr"/>
              <a:t>‹N›</a:t>
            </a:fld>
            <a:r>
              <a:rPr lang="it-IT" sz="1050" dirty="0"/>
              <a:t>	</a:t>
            </a:r>
            <a:endParaRPr lang="en-GB" sz="1050" dirty="0"/>
          </a:p>
        </p:txBody>
      </p:sp>
      <p:sp>
        <p:nvSpPr>
          <p:cNvPr id="11" name="Segnaposto contenuto 13">
            <a:extLst>
              <a:ext uri="{FF2B5EF4-FFF2-40B4-BE49-F238E27FC236}">
                <a16:creationId xmlns:a16="http://schemas.microsoft.com/office/drawing/2014/main" id="{591EB3AB-DF84-46C5-8B53-0F87D83D6FD0}"/>
              </a:ext>
            </a:extLst>
          </p:cNvPr>
          <p:cNvSpPr>
            <a:spLocks noGrp="1"/>
          </p:cNvSpPr>
          <p:nvPr>
            <p:ph sz="quarter" idx="10" hasCustomPrompt="1"/>
          </p:nvPr>
        </p:nvSpPr>
        <p:spPr>
          <a:xfrm>
            <a:off x="0" y="6607810"/>
            <a:ext cx="3733800" cy="264480"/>
          </a:xfrm>
        </p:spPr>
        <p:txBody>
          <a:bodyPr>
            <a:noAutofit/>
          </a:bodyPr>
          <a:lstStyle>
            <a:lvl1pPr marL="0" indent="0">
              <a:buNone/>
              <a:defRPr lang="it-IT" sz="1050" kern="1200" dirty="0" smtClean="0">
                <a:solidFill>
                  <a:schemeClr val="lt1"/>
                </a:solidFill>
                <a:latin typeface="+mn-lt"/>
                <a:ea typeface="+mn-ea"/>
                <a:cs typeface="+mn-cs"/>
              </a:defRPr>
            </a:lvl1pPr>
            <a:lvl2pPr>
              <a:defRPr lang="it-IT" sz="1050" kern="1200" dirty="0" smtClean="0">
                <a:solidFill>
                  <a:schemeClr val="lt1"/>
                </a:solidFill>
                <a:latin typeface="+mn-lt"/>
                <a:ea typeface="+mn-ea"/>
                <a:cs typeface="+mn-cs"/>
              </a:defRPr>
            </a:lvl2pPr>
            <a:lvl3pPr>
              <a:defRPr lang="it-IT" sz="1050" kern="1200" dirty="0" smtClean="0">
                <a:solidFill>
                  <a:schemeClr val="lt1"/>
                </a:solidFill>
                <a:latin typeface="+mn-lt"/>
                <a:ea typeface="+mn-ea"/>
                <a:cs typeface="+mn-cs"/>
              </a:defRPr>
            </a:lvl3pPr>
            <a:lvl4pPr>
              <a:defRPr lang="it-IT" sz="1050" kern="1200" dirty="0" smtClean="0">
                <a:solidFill>
                  <a:schemeClr val="lt1"/>
                </a:solidFill>
                <a:latin typeface="+mn-lt"/>
                <a:ea typeface="+mn-ea"/>
                <a:cs typeface="+mn-cs"/>
              </a:defRPr>
            </a:lvl4pPr>
            <a:lvl5pPr>
              <a:defRPr lang="en-GB" sz="1050" kern="1200" dirty="0">
                <a:solidFill>
                  <a:schemeClr val="lt1"/>
                </a:solidFill>
                <a:latin typeface="+mn-lt"/>
                <a:ea typeface="+mn-ea"/>
                <a:cs typeface="+mn-cs"/>
              </a:defRPr>
            </a:lvl5pPr>
          </a:lstStyle>
          <a:p>
            <a:pPr lvl="0"/>
            <a:r>
              <a:rPr lang="it-IT" dirty="0"/>
              <a:t>Nome Cognome</a:t>
            </a:r>
            <a:endParaRPr lang="en-GB" dirty="0"/>
          </a:p>
        </p:txBody>
      </p:sp>
      <p:pic>
        <p:nvPicPr>
          <p:cNvPr id="12" name="Immagine 11">
            <a:extLst>
              <a:ext uri="{FF2B5EF4-FFF2-40B4-BE49-F238E27FC236}">
                <a16:creationId xmlns:a16="http://schemas.microsoft.com/office/drawing/2014/main" id="{7C873F33-D9D7-413A-B326-42F372399C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190" y="136525"/>
            <a:ext cx="1144930" cy="468000"/>
          </a:xfrm>
          <a:prstGeom prst="rect">
            <a:avLst/>
          </a:prstGeom>
        </p:spPr>
      </p:pic>
    </p:spTree>
    <p:extLst>
      <p:ext uri="{BB962C8B-B14F-4D97-AF65-F5344CB8AC3E}">
        <p14:creationId xmlns:p14="http://schemas.microsoft.com/office/powerpoint/2010/main" val="26157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C900188-6183-4C82-8C20-BD726E779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9CC6135F-F9B1-4F39-B9A2-58C32E4C6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D10C669B-5575-48B3-8726-2E921A4FF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83F31-A70A-4499-82CC-E11D5D08C7B7}" type="datetime1">
              <a:rPr lang="en-GB" smtClean="0"/>
              <a:t>26/11/2021</a:t>
            </a:fld>
            <a:endParaRPr lang="en-GB"/>
          </a:p>
        </p:txBody>
      </p:sp>
      <p:sp>
        <p:nvSpPr>
          <p:cNvPr id="5" name="Segnaposto piè di pagina 4">
            <a:extLst>
              <a:ext uri="{FF2B5EF4-FFF2-40B4-BE49-F238E27FC236}">
                <a16:creationId xmlns:a16="http://schemas.microsoft.com/office/drawing/2014/main" id="{3782803E-CC4A-449D-858A-2B71445AC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705E64BB-4A52-460C-B60A-5568F7140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CF699-F079-4B72-A234-101C9C4B3CBB}" type="slidenum">
              <a:rPr lang="en-GB" smtClean="0"/>
              <a:t>‹N›</a:t>
            </a:fld>
            <a:endParaRPr lang="en-GB"/>
          </a:p>
        </p:txBody>
      </p:sp>
    </p:spTree>
    <p:extLst>
      <p:ext uri="{BB962C8B-B14F-4D97-AF65-F5344CB8AC3E}">
        <p14:creationId xmlns:p14="http://schemas.microsoft.com/office/powerpoint/2010/main" val="3893633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martuscelli@mediatouch.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697533-D79F-4676-B3C8-488972A3F251}"/>
              </a:ext>
            </a:extLst>
          </p:cNvPr>
          <p:cNvSpPr>
            <a:spLocks noGrp="1"/>
          </p:cNvSpPr>
          <p:nvPr>
            <p:ph type="ctrTitle"/>
          </p:nvPr>
        </p:nvSpPr>
        <p:spPr/>
        <p:txBody>
          <a:bodyPr>
            <a:normAutofit fontScale="90000"/>
          </a:bodyPr>
          <a:lstStyle/>
          <a:p>
            <a:r>
              <a:rPr lang="it-IT" dirty="0"/>
              <a:t>The Challenges of </a:t>
            </a:r>
            <a:r>
              <a:rPr lang="it-IT" dirty="0" err="1"/>
              <a:t>Engaging</a:t>
            </a:r>
            <a:r>
              <a:rPr lang="it-IT" dirty="0"/>
              <a:t> </a:t>
            </a:r>
            <a:r>
              <a:rPr lang="it-IT" dirty="0" err="1"/>
              <a:t>Higher</a:t>
            </a:r>
            <a:r>
              <a:rPr lang="it-IT" dirty="0"/>
              <a:t> </a:t>
            </a:r>
            <a:r>
              <a:rPr lang="it-IT" dirty="0" err="1"/>
              <a:t>Education</a:t>
            </a:r>
            <a:r>
              <a:rPr lang="it-IT" dirty="0"/>
              <a:t> Students in the Virtual </a:t>
            </a:r>
            <a:r>
              <a:rPr lang="it-IT" dirty="0" err="1"/>
              <a:t>Classroom</a:t>
            </a:r>
            <a:endParaRPr lang="en-GB" dirty="0"/>
          </a:p>
        </p:txBody>
      </p:sp>
      <p:sp>
        <p:nvSpPr>
          <p:cNvPr id="3" name="Sottotitolo 2">
            <a:extLst>
              <a:ext uri="{FF2B5EF4-FFF2-40B4-BE49-F238E27FC236}">
                <a16:creationId xmlns:a16="http://schemas.microsoft.com/office/drawing/2014/main" id="{2FE4637D-C7B3-4AFB-ACE4-92A8964F08FC}"/>
              </a:ext>
            </a:extLst>
          </p:cNvPr>
          <p:cNvSpPr>
            <a:spLocks noGrp="1"/>
          </p:cNvSpPr>
          <p:nvPr>
            <p:ph type="subTitle" idx="1"/>
          </p:nvPr>
        </p:nvSpPr>
        <p:spPr/>
        <p:txBody>
          <a:bodyPr/>
          <a:lstStyle/>
          <a:p>
            <a:r>
              <a:rPr lang="it-IT" dirty="0"/>
              <a:t>Sofia Martuscelli</a:t>
            </a:r>
            <a:br>
              <a:rPr lang="it-IT" dirty="0"/>
            </a:br>
            <a:r>
              <a:rPr lang="it-IT" dirty="0"/>
              <a:t>MediaTouch 2000</a:t>
            </a:r>
            <a:br>
              <a:rPr lang="it-IT" dirty="0"/>
            </a:br>
            <a:r>
              <a:rPr lang="it-IT" dirty="0">
                <a:hlinkClick r:id="rId2"/>
              </a:rPr>
              <a:t>s.martuscelli@mediatouch.it</a:t>
            </a:r>
            <a:r>
              <a:rPr lang="it-IT" dirty="0"/>
              <a:t> </a:t>
            </a:r>
            <a:endParaRPr lang="en-GB" dirty="0"/>
          </a:p>
        </p:txBody>
      </p:sp>
    </p:spTree>
    <p:extLst>
      <p:ext uri="{BB962C8B-B14F-4D97-AF65-F5344CB8AC3E}">
        <p14:creationId xmlns:p14="http://schemas.microsoft.com/office/powerpoint/2010/main" val="393732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3740-7287-4AF8-81DE-41096E8A3AEA}"/>
              </a:ext>
            </a:extLst>
          </p:cNvPr>
          <p:cNvSpPr>
            <a:spLocks noGrp="1"/>
          </p:cNvSpPr>
          <p:nvPr>
            <p:ph type="title"/>
          </p:nvPr>
        </p:nvSpPr>
        <p:spPr/>
        <p:txBody>
          <a:bodyPr/>
          <a:lstStyle/>
          <a:p>
            <a:pPr algn="ctr"/>
            <a:r>
              <a:rPr lang="it-IT" b="1" dirty="0" err="1"/>
              <a:t>See</a:t>
            </a:r>
            <a:r>
              <a:rPr lang="it-IT" b="1" dirty="0"/>
              <a:t> </a:t>
            </a:r>
            <a:r>
              <a:rPr lang="it-IT" b="1" dirty="0" err="1"/>
              <a:t>you</a:t>
            </a:r>
            <a:r>
              <a:rPr lang="it-IT" b="1" dirty="0"/>
              <a:t> in Moodle &amp; Class!</a:t>
            </a:r>
          </a:p>
        </p:txBody>
      </p:sp>
      <p:pic>
        <p:nvPicPr>
          <p:cNvPr id="6" name="Content Placeholder 5" descr="A picture containing text, sign&#10;&#10;Description automatically generated">
            <a:extLst>
              <a:ext uri="{FF2B5EF4-FFF2-40B4-BE49-F238E27FC236}">
                <a16:creationId xmlns:a16="http://schemas.microsoft.com/office/drawing/2014/main" id="{9C44E44A-5A4F-4A84-9C0D-B0CA99A09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1046" y="5078574"/>
            <a:ext cx="3593123" cy="1176914"/>
          </a:xfrm>
        </p:spPr>
      </p:pic>
      <p:sp>
        <p:nvSpPr>
          <p:cNvPr id="4" name="Content Placeholder 3">
            <a:extLst>
              <a:ext uri="{FF2B5EF4-FFF2-40B4-BE49-F238E27FC236}">
                <a16:creationId xmlns:a16="http://schemas.microsoft.com/office/drawing/2014/main" id="{E88827D6-560B-42C4-92B4-66DB6B6E8A06}"/>
              </a:ext>
            </a:extLst>
          </p:cNvPr>
          <p:cNvSpPr>
            <a:spLocks noGrp="1"/>
          </p:cNvSpPr>
          <p:nvPr>
            <p:ph sz="quarter" idx="10"/>
          </p:nvPr>
        </p:nvSpPr>
        <p:spPr/>
        <p:txBody>
          <a:bodyPr/>
          <a:lstStyle/>
          <a:p>
            <a:r>
              <a:rPr lang="it-IT" dirty="0"/>
              <a:t>Sofia Martuscelli</a:t>
            </a:r>
          </a:p>
        </p:txBody>
      </p:sp>
      <p:pic>
        <p:nvPicPr>
          <p:cNvPr id="8" name="Picture 7" descr="Logo&#10;&#10;Description automatically generated">
            <a:extLst>
              <a:ext uri="{FF2B5EF4-FFF2-40B4-BE49-F238E27FC236}">
                <a16:creationId xmlns:a16="http://schemas.microsoft.com/office/drawing/2014/main" id="{F32DF649-8C52-4DA4-A4AE-E50441C7E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90517"/>
            <a:ext cx="3833443" cy="1426041"/>
          </a:xfrm>
          <a:prstGeom prst="rect">
            <a:avLst/>
          </a:prstGeom>
        </p:spPr>
      </p:pic>
      <p:pic>
        <p:nvPicPr>
          <p:cNvPr id="10" name="Picture 9" descr="Logo&#10;&#10;Description automatically generated">
            <a:extLst>
              <a:ext uri="{FF2B5EF4-FFF2-40B4-BE49-F238E27FC236}">
                <a16:creationId xmlns:a16="http://schemas.microsoft.com/office/drawing/2014/main" id="{BDBDB088-8981-4BDC-B6B0-C30693AD1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683" y="3761377"/>
            <a:ext cx="2944166" cy="753292"/>
          </a:xfrm>
          <a:prstGeom prst="rect">
            <a:avLst/>
          </a:prstGeom>
        </p:spPr>
      </p:pic>
    </p:spTree>
    <p:extLst>
      <p:ext uri="{BB962C8B-B14F-4D97-AF65-F5344CB8AC3E}">
        <p14:creationId xmlns:p14="http://schemas.microsoft.com/office/powerpoint/2010/main" val="169952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C6EF-F5E6-425A-9BB8-E4E15BB7DE76}"/>
              </a:ext>
            </a:extLst>
          </p:cNvPr>
          <p:cNvSpPr>
            <a:spLocks noGrp="1"/>
          </p:cNvSpPr>
          <p:nvPr>
            <p:ph type="title"/>
          </p:nvPr>
        </p:nvSpPr>
        <p:spPr/>
        <p:txBody>
          <a:bodyPr/>
          <a:lstStyle/>
          <a:p>
            <a:pPr algn="ctr"/>
            <a:r>
              <a:rPr lang="it-IT" b="1" dirty="0"/>
              <a:t>Coinvolgere gli studenti online: una vera sfida</a:t>
            </a:r>
          </a:p>
        </p:txBody>
      </p:sp>
      <p:sp>
        <p:nvSpPr>
          <p:cNvPr id="3" name="Content Placeholder 2">
            <a:extLst>
              <a:ext uri="{FF2B5EF4-FFF2-40B4-BE49-F238E27FC236}">
                <a16:creationId xmlns:a16="http://schemas.microsoft.com/office/drawing/2014/main" id="{CDF2502D-1EB4-4BE6-90EE-2C2C25D4363E}"/>
              </a:ext>
            </a:extLst>
          </p:cNvPr>
          <p:cNvSpPr>
            <a:spLocks noGrp="1"/>
          </p:cNvSpPr>
          <p:nvPr>
            <p:ph idx="1"/>
          </p:nvPr>
        </p:nvSpPr>
        <p:spPr/>
        <p:txBody>
          <a:bodyPr/>
          <a:lstStyle/>
          <a:p>
            <a:r>
              <a:rPr lang="it-IT" dirty="0"/>
              <a:t>Covid-19: </a:t>
            </a:r>
            <a:r>
              <a:rPr lang="en-US" dirty="0" err="1"/>
              <a:t>l’apprendimento</a:t>
            </a:r>
            <a:r>
              <a:rPr lang="en-US" dirty="0"/>
              <a:t> a </a:t>
            </a:r>
            <a:r>
              <a:rPr lang="en-US" dirty="0" err="1"/>
              <a:t>distanza</a:t>
            </a:r>
            <a:r>
              <a:rPr lang="en-US" dirty="0"/>
              <a:t> e </a:t>
            </a:r>
            <a:r>
              <a:rPr lang="en-US" dirty="0" err="1"/>
              <a:t>sincrono</a:t>
            </a:r>
            <a:r>
              <a:rPr lang="en-US" dirty="0"/>
              <a:t> </a:t>
            </a:r>
            <a:r>
              <a:rPr lang="en-US" dirty="0" err="1"/>
              <a:t>diventano</a:t>
            </a:r>
            <a:r>
              <a:rPr lang="en-US" dirty="0"/>
              <a:t> la nostra </a:t>
            </a:r>
            <a:r>
              <a:rPr lang="en-US" dirty="0" err="1"/>
              <a:t>nuova</a:t>
            </a:r>
            <a:r>
              <a:rPr lang="en-US" dirty="0"/>
              <a:t> </a:t>
            </a:r>
            <a:r>
              <a:rPr lang="en-US" dirty="0" err="1"/>
              <a:t>realtà</a:t>
            </a:r>
            <a:endParaRPr lang="en-US" dirty="0"/>
          </a:p>
          <a:p>
            <a:r>
              <a:rPr lang="en-US" dirty="0" err="1"/>
              <a:t>Classi</a:t>
            </a:r>
            <a:r>
              <a:rPr lang="en-US" dirty="0"/>
              <a:t> online </a:t>
            </a:r>
            <a:r>
              <a:rPr lang="en-US" dirty="0">
                <a:sym typeface="Wingdings" panose="05000000000000000000" pitchFamily="2" charset="2"/>
              </a:rPr>
              <a:t> basta </a:t>
            </a:r>
            <a:r>
              <a:rPr lang="en-US" dirty="0" err="1">
                <a:sym typeface="Wingdings" panose="05000000000000000000" pitchFamily="2" charset="2"/>
              </a:rPr>
              <a:t>davvero</a:t>
            </a:r>
            <a:r>
              <a:rPr lang="en-US" dirty="0">
                <a:sym typeface="Wingdings" panose="05000000000000000000" pitchFamily="2" charset="2"/>
              </a:rPr>
              <a:t> </a:t>
            </a:r>
            <a:r>
              <a:rPr lang="en-US" dirty="0" err="1">
                <a:sym typeface="Wingdings" panose="05000000000000000000" pitchFamily="2" charset="2"/>
              </a:rPr>
              <a:t>passare</a:t>
            </a:r>
            <a:r>
              <a:rPr lang="en-US" dirty="0">
                <a:sym typeface="Wingdings" panose="05000000000000000000" pitchFamily="2" charset="2"/>
              </a:rPr>
              <a:t> solo </a:t>
            </a:r>
            <a:r>
              <a:rPr lang="en-US" dirty="0" err="1">
                <a:sym typeface="Wingdings" panose="05000000000000000000" pitchFamily="2" charset="2"/>
              </a:rPr>
              <a:t>su</a:t>
            </a:r>
            <a:r>
              <a:rPr lang="en-US" dirty="0">
                <a:sym typeface="Wingdings" panose="05000000000000000000" pitchFamily="2" charset="2"/>
              </a:rPr>
              <a:t> Google Meet o Zoom?</a:t>
            </a:r>
          </a:p>
          <a:p>
            <a:r>
              <a:rPr lang="en-US" dirty="0" err="1">
                <a:sym typeface="Wingdings" panose="05000000000000000000" pitchFamily="2" charset="2"/>
              </a:rPr>
              <a:t>Tecniche</a:t>
            </a:r>
            <a:r>
              <a:rPr lang="en-US" dirty="0">
                <a:sym typeface="Wingdings" panose="05000000000000000000" pitchFamily="2" charset="2"/>
              </a:rPr>
              <a:t> di </a:t>
            </a:r>
            <a:r>
              <a:rPr lang="en-US" dirty="0" err="1">
                <a:sym typeface="Wingdings" panose="05000000000000000000" pitchFamily="2" charset="2"/>
              </a:rPr>
              <a:t>apprendimento</a:t>
            </a:r>
            <a:r>
              <a:rPr lang="en-US" dirty="0">
                <a:sym typeface="Wingdings" panose="05000000000000000000" pitchFamily="2" charset="2"/>
              </a:rPr>
              <a:t> </a:t>
            </a:r>
            <a:r>
              <a:rPr lang="en-US" dirty="0" err="1">
                <a:sym typeface="Wingdings" panose="05000000000000000000" pitchFamily="2" charset="2"/>
              </a:rPr>
              <a:t>tradizionali</a:t>
            </a:r>
            <a:r>
              <a:rPr lang="en-US" dirty="0">
                <a:sym typeface="Wingdings" panose="05000000000000000000" pitchFamily="2" charset="2"/>
              </a:rPr>
              <a:t>  non efficacy online</a:t>
            </a:r>
            <a:endParaRPr lang="it-IT" dirty="0"/>
          </a:p>
        </p:txBody>
      </p:sp>
      <p:sp>
        <p:nvSpPr>
          <p:cNvPr id="4" name="Content Placeholder 3">
            <a:extLst>
              <a:ext uri="{FF2B5EF4-FFF2-40B4-BE49-F238E27FC236}">
                <a16:creationId xmlns:a16="http://schemas.microsoft.com/office/drawing/2014/main" id="{67792031-A197-4B52-96E7-0403957C7A35}"/>
              </a:ext>
            </a:extLst>
          </p:cNvPr>
          <p:cNvSpPr>
            <a:spLocks noGrp="1"/>
          </p:cNvSpPr>
          <p:nvPr>
            <p:ph sz="quarter" idx="10"/>
          </p:nvPr>
        </p:nvSpPr>
        <p:spPr/>
        <p:txBody>
          <a:bodyPr/>
          <a:lstStyle/>
          <a:p>
            <a:r>
              <a:rPr lang="it-IT" dirty="0"/>
              <a:t>Sofia Martuscelli</a:t>
            </a:r>
          </a:p>
        </p:txBody>
      </p:sp>
      <p:pic>
        <p:nvPicPr>
          <p:cNvPr id="6" name="Picture 5" descr="A person sitting at a table&#10;&#10;Description automatically generated with low confidence">
            <a:extLst>
              <a:ext uri="{FF2B5EF4-FFF2-40B4-BE49-F238E27FC236}">
                <a16:creationId xmlns:a16="http://schemas.microsoft.com/office/drawing/2014/main" id="{90E6EAE5-F6B7-429F-A41D-8CD1064351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6606" y="4902438"/>
            <a:ext cx="4065394" cy="1663907"/>
          </a:xfrm>
          <a:prstGeom prst="rect">
            <a:avLst/>
          </a:prstGeom>
        </p:spPr>
      </p:pic>
    </p:spTree>
    <p:extLst>
      <p:ext uri="{BB962C8B-B14F-4D97-AF65-F5344CB8AC3E}">
        <p14:creationId xmlns:p14="http://schemas.microsoft.com/office/powerpoint/2010/main" val="206383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459474-9630-4C6F-8C91-D850F604BB1A}"/>
              </a:ext>
            </a:extLst>
          </p:cNvPr>
          <p:cNvSpPr>
            <a:spLocks noGrp="1"/>
          </p:cNvSpPr>
          <p:nvPr>
            <p:ph type="title"/>
          </p:nvPr>
        </p:nvSpPr>
        <p:spPr>
          <a:xfrm>
            <a:off x="838201" y="550931"/>
            <a:ext cx="10515600" cy="1337378"/>
          </a:xfrm>
        </p:spPr>
        <p:txBody>
          <a:bodyPr/>
          <a:lstStyle/>
          <a:p>
            <a:pPr algn="ctr"/>
            <a:br>
              <a:rPr lang="it-IT" sz="1800" b="1" kern="50" cap="all" dirty="0">
                <a:effectLst/>
                <a:latin typeface="Arial" panose="020B0604020202020204" pitchFamily="34" charset="0"/>
                <a:ea typeface="Arial" panose="020B0604020202020204" pitchFamily="34" charset="0"/>
                <a:cs typeface="Times New Roman" panose="02020603050405020304" pitchFamily="18" charset="0"/>
              </a:rPr>
            </a:br>
            <a:endParaRPr lang="en-GB" dirty="0"/>
          </a:p>
        </p:txBody>
      </p:sp>
      <p:sp>
        <p:nvSpPr>
          <p:cNvPr id="4" name="Segnaposto contenuto 3">
            <a:extLst>
              <a:ext uri="{FF2B5EF4-FFF2-40B4-BE49-F238E27FC236}">
                <a16:creationId xmlns:a16="http://schemas.microsoft.com/office/drawing/2014/main" id="{FCB55D38-8261-41FB-B4A9-D83C57E45F9E}"/>
              </a:ext>
            </a:extLst>
          </p:cNvPr>
          <p:cNvSpPr>
            <a:spLocks noGrp="1"/>
          </p:cNvSpPr>
          <p:nvPr>
            <p:ph sz="quarter" idx="10"/>
          </p:nvPr>
        </p:nvSpPr>
        <p:spPr/>
        <p:txBody>
          <a:bodyPr/>
          <a:lstStyle/>
          <a:p>
            <a:r>
              <a:rPr lang="en-GB" dirty="0"/>
              <a:t>Sofia Martuscelli</a:t>
            </a:r>
          </a:p>
        </p:txBody>
      </p:sp>
      <p:pic>
        <p:nvPicPr>
          <p:cNvPr id="5" name="Segnaposto contenuto 4">
            <a:extLst>
              <a:ext uri="{FF2B5EF4-FFF2-40B4-BE49-F238E27FC236}">
                <a16:creationId xmlns:a16="http://schemas.microsoft.com/office/drawing/2014/main" id="{5217C469-EBBC-4BEA-AE69-288D3C5A4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0032" y="2310969"/>
            <a:ext cx="7198078" cy="3426836"/>
          </a:xfrm>
          <a:prstGeom prst="rect">
            <a:avLst/>
          </a:prstGeom>
        </p:spPr>
      </p:pic>
      <p:sp>
        <p:nvSpPr>
          <p:cNvPr id="6" name="CasellaDiTesto 5">
            <a:extLst>
              <a:ext uri="{FF2B5EF4-FFF2-40B4-BE49-F238E27FC236}">
                <a16:creationId xmlns:a16="http://schemas.microsoft.com/office/drawing/2014/main" id="{D34084BD-B84B-4842-ABF8-5CC6EEED7A5E}"/>
              </a:ext>
            </a:extLst>
          </p:cNvPr>
          <p:cNvSpPr txBox="1"/>
          <p:nvPr/>
        </p:nvSpPr>
        <p:spPr>
          <a:xfrm>
            <a:off x="2800031" y="5814626"/>
            <a:ext cx="10515599" cy="492443"/>
          </a:xfrm>
          <a:prstGeom prst="rect">
            <a:avLst/>
          </a:prstGeom>
          <a:noFill/>
        </p:spPr>
        <p:txBody>
          <a:bodyPr wrap="square" rtlCol="0">
            <a:spAutoFit/>
          </a:bodyPr>
          <a:lstStyle/>
          <a:p>
            <a:r>
              <a:rPr lang="en-US" sz="800" dirty="0">
                <a:effectLst/>
                <a:latin typeface="Arial" panose="020B0604020202020204" pitchFamily="34" charset="0"/>
                <a:ea typeface="Times New Roman" panose="02020603050405020304" pitchFamily="18" charset="0"/>
                <a:cs typeface="Times New Roman" panose="02020603050405020304" pitchFamily="18" charset="0"/>
              </a:rPr>
              <a:t>Table 1 – Top Faculty Priorities in Planning for the Fall Term 2021 from “The Ultimate Guide in Engaging Student in the Virtual Classroom” by Class Technologies Inc.</a:t>
            </a:r>
            <a:endParaRPr lang="it-IT" sz="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it-IT" dirty="0"/>
          </a:p>
        </p:txBody>
      </p:sp>
      <p:sp>
        <p:nvSpPr>
          <p:cNvPr id="7" name="Title 1">
            <a:extLst>
              <a:ext uri="{FF2B5EF4-FFF2-40B4-BE49-F238E27FC236}">
                <a16:creationId xmlns:a16="http://schemas.microsoft.com/office/drawing/2014/main" id="{3C6AF0F1-CA6D-45FB-ACCD-21EF0F83DE77}"/>
              </a:ext>
            </a:extLst>
          </p:cNvPr>
          <p:cNvSpPr txBox="1">
            <a:spLocks/>
          </p:cNvSpPr>
          <p:nvPr/>
        </p:nvSpPr>
        <p:spPr>
          <a:xfrm>
            <a:off x="838200" y="6724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b="1" dirty="0"/>
              <a:t>Apprendimento sincrono online: perché il coinvolgimento degli studenti è cruciale</a:t>
            </a:r>
          </a:p>
        </p:txBody>
      </p:sp>
    </p:spTree>
    <p:extLst>
      <p:ext uri="{BB962C8B-B14F-4D97-AF65-F5344CB8AC3E}">
        <p14:creationId xmlns:p14="http://schemas.microsoft.com/office/powerpoint/2010/main" val="146286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A5A6-E50D-4F75-BD89-9924CEA060B6}"/>
              </a:ext>
            </a:extLst>
          </p:cNvPr>
          <p:cNvSpPr>
            <a:spLocks noGrp="1"/>
          </p:cNvSpPr>
          <p:nvPr>
            <p:ph type="title"/>
          </p:nvPr>
        </p:nvSpPr>
        <p:spPr/>
        <p:txBody>
          <a:bodyPr/>
          <a:lstStyle/>
          <a:p>
            <a:pPr algn="ctr"/>
            <a:r>
              <a:rPr lang="it-IT" b="1" dirty="0"/>
              <a:t>Più corsi online = più coinvolgimento</a:t>
            </a:r>
          </a:p>
        </p:txBody>
      </p:sp>
      <p:sp>
        <p:nvSpPr>
          <p:cNvPr id="4" name="Content Placeholder 3">
            <a:extLst>
              <a:ext uri="{FF2B5EF4-FFF2-40B4-BE49-F238E27FC236}">
                <a16:creationId xmlns:a16="http://schemas.microsoft.com/office/drawing/2014/main" id="{66AD044F-7C1F-49DF-AB60-CD01AE107891}"/>
              </a:ext>
            </a:extLst>
          </p:cNvPr>
          <p:cNvSpPr>
            <a:spLocks noGrp="1"/>
          </p:cNvSpPr>
          <p:nvPr>
            <p:ph sz="quarter" idx="10"/>
          </p:nvPr>
        </p:nvSpPr>
        <p:spPr/>
        <p:txBody>
          <a:bodyPr/>
          <a:lstStyle/>
          <a:p>
            <a:r>
              <a:rPr lang="it-IT" dirty="0"/>
              <a:t>Sofia Martuscelli</a:t>
            </a:r>
          </a:p>
        </p:txBody>
      </p:sp>
      <p:pic>
        <p:nvPicPr>
          <p:cNvPr id="5" name="Immagine 3" descr="Immagine che contiene tavolo&#10;&#10;Descrizione generata automaticamente">
            <a:extLst>
              <a:ext uri="{FF2B5EF4-FFF2-40B4-BE49-F238E27FC236}">
                <a16:creationId xmlns:a16="http://schemas.microsoft.com/office/drawing/2014/main" id="{9DDD38A5-91FB-411E-9DA9-12C8FC232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203" y="2250659"/>
            <a:ext cx="7224039" cy="3838642"/>
          </a:xfrm>
          <a:prstGeom prst="rect">
            <a:avLst/>
          </a:prstGeom>
        </p:spPr>
      </p:pic>
      <p:sp>
        <p:nvSpPr>
          <p:cNvPr id="6" name="CasellaDiTesto 5">
            <a:extLst>
              <a:ext uri="{FF2B5EF4-FFF2-40B4-BE49-F238E27FC236}">
                <a16:creationId xmlns:a16="http://schemas.microsoft.com/office/drawing/2014/main" id="{20D2B349-6451-4764-AEE3-F85E45D63D3D}"/>
              </a:ext>
            </a:extLst>
          </p:cNvPr>
          <p:cNvSpPr txBox="1"/>
          <p:nvPr/>
        </p:nvSpPr>
        <p:spPr>
          <a:xfrm>
            <a:off x="2679451" y="6115367"/>
            <a:ext cx="10515599" cy="492443"/>
          </a:xfrm>
          <a:prstGeom prst="rect">
            <a:avLst/>
          </a:prstGeom>
          <a:noFill/>
        </p:spPr>
        <p:txBody>
          <a:bodyPr wrap="square" rtlCol="0">
            <a:spAutoFit/>
          </a:bodyPr>
          <a:lstStyle/>
          <a:p>
            <a:r>
              <a:rPr lang="en-US" sz="800" dirty="0">
                <a:effectLst/>
                <a:latin typeface="Arial" panose="020B0604020202020204" pitchFamily="34" charset="0"/>
                <a:ea typeface="Times New Roman" panose="02020603050405020304" pitchFamily="18" charset="0"/>
                <a:cs typeface="Times New Roman" panose="02020603050405020304" pitchFamily="18" charset="0"/>
              </a:rPr>
              <a:t>Table 2 – </a:t>
            </a:r>
            <a:r>
              <a:rPr lang="it-IT" sz="800" dirty="0" err="1">
                <a:effectLst/>
                <a:latin typeface="Arial" panose="020B0604020202020204" pitchFamily="34" charset="0"/>
                <a:ea typeface="Times New Roman" panose="02020603050405020304" pitchFamily="18" charset="0"/>
                <a:cs typeface="Times New Roman" panose="02020603050405020304" pitchFamily="18" charset="0"/>
              </a:rPr>
              <a:t>Dumford</a:t>
            </a:r>
            <a:r>
              <a:rPr lang="it-IT" sz="800" dirty="0">
                <a:effectLst/>
                <a:latin typeface="Arial" panose="020B0604020202020204" pitchFamily="34" charset="0"/>
                <a:ea typeface="Times New Roman" panose="02020603050405020304" pitchFamily="18" charset="0"/>
                <a:cs typeface="Times New Roman" panose="02020603050405020304" pitchFamily="18" charset="0"/>
              </a:rPr>
              <a:t> and Miller</a:t>
            </a:r>
          </a:p>
          <a:p>
            <a:pPr marL="285750" indent="-285750">
              <a:buFont typeface="Arial" panose="020B0604020202020204" pitchFamily="34" charset="0"/>
              <a:buChar char="•"/>
            </a:pPr>
            <a:endParaRPr lang="it-IT" dirty="0"/>
          </a:p>
        </p:txBody>
      </p:sp>
    </p:spTree>
    <p:extLst>
      <p:ext uri="{BB962C8B-B14F-4D97-AF65-F5344CB8AC3E}">
        <p14:creationId xmlns:p14="http://schemas.microsoft.com/office/powerpoint/2010/main" val="354931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8DC0-9D33-44EA-AB72-7B95447312EF}"/>
              </a:ext>
            </a:extLst>
          </p:cNvPr>
          <p:cNvSpPr>
            <a:spLocks noGrp="1"/>
          </p:cNvSpPr>
          <p:nvPr>
            <p:ph type="title"/>
          </p:nvPr>
        </p:nvSpPr>
        <p:spPr/>
        <p:txBody>
          <a:bodyPr/>
          <a:lstStyle/>
          <a:p>
            <a:pPr algn="ctr"/>
            <a:r>
              <a:rPr lang="it-IT" b="1" dirty="0"/>
              <a:t>Un ambiente di apprendimento online coinvolgente: l’efficacia di </a:t>
            </a:r>
            <a:r>
              <a:rPr lang="it-IT" b="1" dirty="0" err="1"/>
              <a:t>Moodle</a:t>
            </a:r>
            <a:endParaRPr lang="it-IT" b="1" dirty="0"/>
          </a:p>
        </p:txBody>
      </p:sp>
      <p:sp>
        <p:nvSpPr>
          <p:cNvPr id="3" name="Content Placeholder 2">
            <a:extLst>
              <a:ext uri="{FF2B5EF4-FFF2-40B4-BE49-F238E27FC236}">
                <a16:creationId xmlns:a16="http://schemas.microsoft.com/office/drawing/2014/main" id="{222B7CD7-F5D9-439E-AD94-B622D78E9947}"/>
              </a:ext>
            </a:extLst>
          </p:cNvPr>
          <p:cNvSpPr>
            <a:spLocks noGrp="1"/>
          </p:cNvSpPr>
          <p:nvPr>
            <p:ph idx="1"/>
          </p:nvPr>
        </p:nvSpPr>
        <p:spPr>
          <a:xfrm>
            <a:off x="2662813" y="1998413"/>
            <a:ext cx="8690987" cy="4351338"/>
          </a:xfrm>
        </p:spPr>
        <p:txBody>
          <a:bodyPr>
            <a:normAutofit/>
          </a:bodyPr>
          <a:lstStyle/>
          <a:p>
            <a:pPr marL="0" indent="0" algn="just">
              <a:buNone/>
            </a:pPr>
            <a:r>
              <a:rPr lang="it-IT" sz="2400" dirty="0"/>
              <a:t>“Purtroppo per molte scuole e università che non hanno mai curato la loro formazione online finora, questo è stato un cambiamento enorme. Hanno fatto un salto nel buio. Il loro primo istinto è stato quello di replicare una classe, quindi la videoconferenza è parsa la soluzione ideale. Ma poi molti si sono resi conto che questo non era sufficiente, che non si può gestire la formazione di centinaia, migliaia ma anche solo venti studenti puramente in videoconferenza. Sono necessari altri strumenti per gestire compiti, valutazioni e attività didattiche… Ci sono tanti elementi necessari per creare un’ottima esperienza di apprendimento. Questo è ciò che ho visto nell’ultimo anno” </a:t>
            </a:r>
            <a:r>
              <a:rPr lang="it-IT" dirty="0"/>
              <a:t>– </a:t>
            </a:r>
            <a:r>
              <a:rPr lang="it-IT" sz="2400" i="1" dirty="0"/>
              <a:t>Martin </a:t>
            </a:r>
            <a:r>
              <a:rPr lang="it-IT" sz="2400" i="1" dirty="0" err="1"/>
              <a:t>Dougiamas</a:t>
            </a:r>
            <a:r>
              <a:rPr lang="it-IT" sz="2400" i="1" dirty="0"/>
              <a:t>, Fondatore e CEO di </a:t>
            </a:r>
            <a:r>
              <a:rPr lang="it-IT" sz="2400" i="1" dirty="0" err="1"/>
              <a:t>Moodle</a:t>
            </a:r>
            <a:endParaRPr lang="it-IT" sz="2400" i="1" dirty="0"/>
          </a:p>
        </p:txBody>
      </p:sp>
      <p:sp>
        <p:nvSpPr>
          <p:cNvPr id="4" name="Content Placeholder 3">
            <a:extLst>
              <a:ext uri="{FF2B5EF4-FFF2-40B4-BE49-F238E27FC236}">
                <a16:creationId xmlns:a16="http://schemas.microsoft.com/office/drawing/2014/main" id="{2BCE7D1E-B6A9-4B08-B602-E6BF237AAF16}"/>
              </a:ext>
            </a:extLst>
          </p:cNvPr>
          <p:cNvSpPr>
            <a:spLocks noGrp="1"/>
          </p:cNvSpPr>
          <p:nvPr>
            <p:ph sz="quarter" idx="10"/>
          </p:nvPr>
        </p:nvSpPr>
        <p:spPr/>
        <p:txBody>
          <a:bodyPr/>
          <a:lstStyle/>
          <a:p>
            <a:r>
              <a:rPr lang="it-IT" dirty="0"/>
              <a:t>Sofia Martuscelli</a:t>
            </a:r>
          </a:p>
        </p:txBody>
      </p:sp>
      <p:pic>
        <p:nvPicPr>
          <p:cNvPr id="6" name="Picture 5" descr="A person wearing glasses&#10;&#10;Description automatically generated with medium confidence">
            <a:extLst>
              <a:ext uri="{FF2B5EF4-FFF2-40B4-BE49-F238E27FC236}">
                <a16:creationId xmlns:a16="http://schemas.microsoft.com/office/drawing/2014/main" id="{62979548-6587-46CA-8DC8-AE44CEEA3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821" y="1998413"/>
            <a:ext cx="2007996" cy="2007996"/>
          </a:xfrm>
          <a:prstGeom prst="rect">
            <a:avLst/>
          </a:prstGeom>
        </p:spPr>
      </p:pic>
    </p:spTree>
    <p:extLst>
      <p:ext uri="{BB962C8B-B14F-4D97-AF65-F5344CB8AC3E}">
        <p14:creationId xmlns:p14="http://schemas.microsoft.com/office/powerpoint/2010/main" val="178511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1EDC-0354-4B17-87E1-C26801965D16}"/>
              </a:ext>
            </a:extLst>
          </p:cNvPr>
          <p:cNvSpPr>
            <a:spLocks noGrp="1"/>
          </p:cNvSpPr>
          <p:nvPr>
            <p:ph type="title"/>
          </p:nvPr>
        </p:nvSpPr>
        <p:spPr/>
        <p:txBody>
          <a:bodyPr/>
          <a:lstStyle/>
          <a:p>
            <a:pPr algn="ctr"/>
            <a:r>
              <a:rPr lang="it-IT" b="1"/>
              <a:t>Il segreto dell’apprendimento: il coinvolgimento</a:t>
            </a:r>
            <a:endParaRPr lang="it-IT" b="1" dirty="0"/>
          </a:p>
        </p:txBody>
      </p:sp>
      <p:sp>
        <p:nvSpPr>
          <p:cNvPr id="3" name="Content Placeholder 2">
            <a:extLst>
              <a:ext uri="{FF2B5EF4-FFF2-40B4-BE49-F238E27FC236}">
                <a16:creationId xmlns:a16="http://schemas.microsoft.com/office/drawing/2014/main" id="{EDC73F42-DB14-4236-9CE7-5FC7F878E55F}"/>
              </a:ext>
            </a:extLst>
          </p:cNvPr>
          <p:cNvSpPr>
            <a:spLocks noGrp="1"/>
          </p:cNvSpPr>
          <p:nvPr>
            <p:ph idx="1"/>
          </p:nvPr>
        </p:nvSpPr>
        <p:spPr/>
        <p:txBody>
          <a:bodyPr/>
          <a:lstStyle/>
          <a:p>
            <a:r>
              <a:rPr lang="en-US"/>
              <a:t>“It takes engagement to actually learn. You have to actually do things with your body to express your learning. Our brains work well if we are engaged, and we need to do more to achieve that goal” – Martin Dougiamas, Fondatore e CEO di Moodle</a:t>
            </a:r>
          </a:p>
          <a:p>
            <a:pPr marL="0" indent="0">
              <a:buNone/>
            </a:pPr>
            <a:endParaRPr lang="en-US"/>
          </a:p>
          <a:p>
            <a:r>
              <a:rPr lang="en-US"/>
              <a:t>Caratteristiche estramemente coinvolgenti di Moodle:</a:t>
            </a:r>
          </a:p>
          <a:p>
            <a:pPr>
              <a:buFontTx/>
              <a:buChar char="-"/>
            </a:pPr>
            <a:r>
              <a:rPr lang="en-US"/>
              <a:t>Forum</a:t>
            </a:r>
          </a:p>
          <a:p>
            <a:pPr>
              <a:buFontTx/>
              <a:buChar char="-"/>
            </a:pPr>
            <a:r>
              <a:rPr lang="en-US"/>
              <a:t>Workshop</a:t>
            </a:r>
            <a:endParaRPr lang="it-IT" dirty="0"/>
          </a:p>
        </p:txBody>
      </p:sp>
      <p:sp>
        <p:nvSpPr>
          <p:cNvPr id="4" name="Content Placeholder 3">
            <a:extLst>
              <a:ext uri="{FF2B5EF4-FFF2-40B4-BE49-F238E27FC236}">
                <a16:creationId xmlns:a16="http://schemas.microsoft.com/office/drawing/2014/main" id="{553AC3C7-61EC-4B64-B6E7-40715C150BAC}"/>
              </a:ext>
            </a:extLst>
          </p:cNvPr>
          <p:cNvSpPr>
            <a:spLocks noGrp="1"/>
          </p:cNvSpPr>
          <p:nvPr>
            <p:ph sz="quarter" idx="10"/>
          </p:nvPr>
        </p:nvSpPr>
        <p:spPr/>
        <p:txBody>
          <a:bodyPr/>
          <a:lstStyle/>
          <a:p>
            <a:r>
              <a:rPr lang="it-IT" dirty="0"/>
              <a:t>Sofia Martuscelli</a:t>
            </a:r>
          </a:p>
        </p:txBody>
      </p:sp>
      <p:pic>
        <p:nvPicPr>
          <p:cNvPr id="6" name="Picture 5">
            <a:extLst>
              <a:ext uri="{FF2B5EF4-FFF2-40B4-BE49-F238E27FC236}">
                <a16:creationId xmlns:a16="http://schemas.microsoft.com/office/drawing/2014/main" id="{715743E2-4B2B-468E-A044-385B8C288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5070" y="4666090"/>
            <a:ext cx="3106930" cy="1880159"/>
          </a:xfrm>
          <a:prstGeom prst="rect">
            <a:avLst/>
          </a:prstGeom>
        </p:spPr>
      </p:pic>
    </p:spTree>
    <p:extLst>
      <p:ext uri="{BB962C8B-B14F-4D97-AF65-F5344CB8AC3E}">
        <p14:creationId xmlns:p14="http://schemas.microsoft.com/office/powerpoint/2010/main" val="1980274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B1D9-0CBA-4252-96D1-773B85BEDFC0}"/>
              </a:ext>
            </a:extLst>
          </p:cNvPr>
          <p:cNvSpPr>
            <a:spLocks noGrp="1"/>
          </p:cNvSpPr>
          <p:nvPr>
            <p:ph type="title"/>
          </p:nvPr>
        </p:nvSpPr>
        <p:spPr/>
        <p:txBody>
          <a:bodyPr/>
          <a:lstStyle/>
          <a:p>
            <a:pPr algn="ctr"/>
            <a:r>
              <a:rPr lang="it-IT" b="1"/>
              <a:t>Class: la nuova frontiera dell’aula virtuale</a:t>
            </a:r>
            <a:endParaRPr lang="it-IT" b="1" dirty="0"/>
          </a:p>
        </p:txBody>
      </p:sp>
      <p:sp>
        <p:nvSpPr>
          <p:cNvPr id="4" name="Content Placeholder 3">
            <a:extLst>
              <a:ext uri="{FF2B5EF4-FFF2-40B4-BE49-F238E27FC236}">
                <a16:creationId xmlns:a16="http://schemas.microsoft.com/office/drawing/2014/main" id="{BF345B0F-6955-441E-8E0F-315806F8E34B}"/>
              </a:ext>
            </a:extLst>
          </p:cNvPr>
          <p:cNvSpPr>
            <a:spLocks noGrp="1"/>
          </p:cNvSpPr>
          <p:nvPr>
            <p:ph sz="quarter" idx="10"/>
          </p:nvPr>
        </p:nvSpPr>
        <p:spPr/>
        <p:txBody>
          <a:bodyPr/>
          <a:lstStyle/>
          <a:p>
            <a:r>
              <a:rPr lang="it-IT" dirty="0"/>
              <a:t>Sofia Martuscelli</a:t>
            </a:r>
          </a:p>
        </p:txBody>
      </p:sp>
      <p:pic>
        <p:nvPicPr>
          <p:cNvPr id="5" name="Segnaposto contenuto 4">
            <a:extLst>
              <a:ext uri="{FF2B5EF4-FFF2-40B4-BE49-F238E27FC236}">
                <a16:creationId xmlns:a16="http://schemas.microsoft.com/office/drawing/2014/main" id="{D38FC657-A11E-4275-9CA9-E94810B8FB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94678" y="1892275"/>
            <a:ext cx="6171941" cy="4123271"/>
          </a:xfrm>
          <a:prstGeom prst="rect">
            <a:avLst/>
          </a:prstGeom>
        </p:spPr>
      </p:pic>
      <p:sp>
        <p:nvSpPr>
          <p:cNvPr id="11" name="Content Placeholder 2">
            <a:extLst>
              <a:ext uri="{FF2B5EF4-FFF2-40B4-BE49-F238E27FC236}">
                <a16:creationId xmlns:a16="http://schemas.microsoft.com/office/drawing/2014/main" id="{1F26061F-9A5A-4E82-9D11-328B906885C2}"/>
              </a:ext>
            </a:extLst>
          </p:cNvPr>
          <p:cNvSpPr txBox="1">
            <a:spLocks/>
          </p:cNvSpPr>
          <p:nvPr/>
        </p:nvSpPr>
        <p:spPr>
          <a:xfrm>
            <a:off x="677427" y="3019517"/>
            <a:ext cx="4788876" cy="2326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Class è basato su Zoom</a:t>
            </a:r>
          </a:p>
          <a:p>
            <a:r>
              <a:rPr lang="it-IT" dirty="0"/>
              <a:t>Implementa l’esperienza delle lezioni online rendendole il più coinvolgenti ed interattive possibili per i discenti</a:t>
            </a:r>
          </a:p>
          <a:p>
            <a:pPr marL="0" indent="0">
              <a:buNone/>
            </a:pPr>
            <a:endParaRPr lang="it-IT" dirty="0"/>
          </a:p>
        </p:txBody>
      </p:sp>
    </p:spTree>
    <p:extLst>
      <p:ext uri="{BB962C8B-B14F-4D97-AF65-F5344CB8AC3E}">
        <p14:creationId xmlns:p14="http://schemas.microsoft.com/office/powerpoint/2010/main" val="389453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622C1-DC0E-4504-BC6C-D8F67D82C3D6}"/>
              </a:ext>
            </a:extLst>
          </p:cNvPr>
          <p:cNvSpPr>
            <a:spLocks noGrp="1"/>
          </p:cNvSpPr>
          <p:nvPr>
            <p:ph type="title"/>
          </p:nvPr>
        </p:nvSpPr>
        <p:spPr/>
        <p:txBody>
          <a:bodyPr/>
          <a:lstStyle/>
          <a:p>
            <a:pPr algn="ctr"/>
            <a:r>
              <a:rPr lang="it-IT" b="1" dirty="0"/>
              <a:t>I vantaggi di integrare </a:t>
            </a:r>
            <a:r>
              <a:rPr lang="it-IT" b="1" dirty="0" err="1"/>
              <a:t>Moodle</a:t>
            </a:r>
            <a:r>
              <a:rPr lang="it-IT" b="1" dirty="0"/>
              <a:t> in Class</a:t>
            </a:r>
          </a:p>
        </p:txBody>
      </p:sp>
      <p:sp>
        <p:nvSpPr>
          <p:cNvPr id="3" name="Content Placeholder 2">
            <a:extLst>
              <a:ext uri="{FF2B5EF4-FFF2-40B4-BE49-F238E27FC236}">
                <a16:creationId xmlns:a16="http://schemas.microsoft.com/office/drawing/2014/main" id="{5D321AA9-BF90-4E43-A1D1-5AFF723BDE2B}"/>
              </a:ext>
            </a:extLst>
          </p:cNvPr>
          <p:cNvSpPr>
            <a:spLocks noGrp="1"/>
          </p:cNvSpPr>
          <p:nvPr>
            <p:ph idx="1"/>
          </p:nvPr>
        </p:nvSpPr>
        <p:spPr/>
        <p:txBody>
          <a:bodyPr>
            <a:normAutofit/>
          </a:bodyPr>
          <a:lstStyle/>
          <a:p>
            <a:r>
              <a:rPr lang="en-US" dirty="0"/>
              <a:t>LTI integration di Moodle in Class senza dover </a:t>
            </a:r>
            <a:r>
              <a:rPr lang="en-US" dirty="0" err="1"/>
              <a:t>mai</a:t>
            </a:r>
            <a:r>
              <a:rPr lang="en-US" dirty="0"/>
              <a:t> </a:t>
            </a:r>
            <a:r>
              <a:rPr lang="en-US" dirty="0" err="1"/>
              <a:t>lasciare</a:t>
            </a:r>
            <a:r>
              <a:rPr lang="en-US" dirty="0"/>
              <a:t> la </a:t>
            </a:r>
            <a:r>
              <a:rPr lang="en-US" dirty="0" err="1"/>
              <a:t>piattaforma</a:t>
            </a:r>
            <a:endParaRPr lang="en-US" dirty="0"/>
          </a:p>
          <a:p>
            <a:r>
              <a:rPr lang="en-US" dirty="0"/>
              <a:t>Si </a:t>
            </a:r>
            <a:r>
              <a:rPr lang="en-US" dirty="0" err="1"/>
              <a:t>possono</a:t>
            </a:r>
            <a:r>
              <a:rPr lang="en-US" dirty="0"/>
              <a:t>:</a:t>
            </a:r>
          </a:p>
          <a:p>
            <a:pPr>
              <a:buFontTx/>
              <a:buChar char="-"/>
            </a:pPr>
            <a:r>
              <a:rPr lang="en-US" dirty="0" err="1"/>
              <a:t>lanciare</a:t>
            </a:r>
            <a:r>
              <a:rPr lang="en-US" dirty="0"/>
              <a:t> quiz e test</a:t>
            </a:r>
          </a:p>
          <a:p>
            <a:pPr>
              <a:buFontTx/>
              <a:buChar char="-"/>
            </a:pPr>
            <a:r>
              <a:rPr lang="en-US" dirty="0" err="1"/>
              <a:t>importare</a:t>
            </a:r>
            <a:r>
              <a:rPr lang="en-US" dirty="0"/>
              <a:t> </a:t>
            </a:r>
            <a:r>
              <a:rPr lang="en-US" dirty="0" err="1"/>
              <a:t>voti</a:t>
            </a:r>
            <a:endParaRPr lang="en-US" dirty="0"/>
          </a:p>
          <a:p>
            <a:pPr>
              <a:buFontTx/>
              <a:buChar char="-"/>
            </a:pPr>
            <a:r>
              <a:rPr lang="en-US" dirty="0"/>
              <a:t>proctoring </a:t>
            </a:r>
            <a:r>
              <a:rPr lang="en-US" dirty="0" err="1"/>
              <a:t>durante</a:t>
            </a:r>
            <a:r>
              <a:rPr lang="en-US" dirty="0"/>
              <a:t> </a:t>
            </a:r>
            <a:r>
              <a:rPr lang="en-US" dirty="0" err="1"/>
              <a:t>gli</a:t>
            </a:r>
            <a:r>
              <a:rPr lang="en-US" dirty="0"/>
              <a:t> </a:t>
            </a:r>
            <a:r>
              <a:rPr lang="en-US" dirty="0" err="1"/>
              <a:t>esami</a:t>
            </a:r>
            <a:endParaRPr lang="en-US" dirty="0"/>
          </a:p>
          <a:p>
            <a:pPr>
              <a:buFontTx/>
              <a:buChar char="-"/>
            </a:pPr>
            <a:endParaRPr lang="en-US" dirty="0"/>
          </a:p>
        </p:txBody>
      </p:sp>
      <p:sp>
        <p:nvSpPr>
          <p:cNvPr id="4" name="Content Placeholder 3">
            <a:extLst>
              <a:ext uri="{FF2B5EF4-FFF2-40B4-BE49-F238E27FC236}">
                <a16:creationId xmlns:a16="http://schemas.microsoft.com/office/drawing/2014/main" id="{D9C6B183-E328-4B8D-96AA-62C98249DB5A}"/>
              </a:ext>
            </a:extLst>
          </p:cNvPr>
          <p:cNvSpPr>
            <a:spLocks noGrp="1"/>
          </p:cNvSpPr>
          <p:nvPr>
            <p:ph sz="quarter" idx="10"/>
          </p:nvPr>
        </p:nvSpPr>
        <p:spPr/>
        <p:txBody>
          <a:bodyPr/>
          <a:lstStyle/>
          <a:p>
            <a:r>
              <a:rPr lang="it-IT" dirty="0"/>
              <a:t>Sofia Martuscelli</a:t>
            </a:r>
          </a:p>
        </p:txBody>
      </p:sp>
      <p:pic>
        <p:nvPicPr>
          <p:cNvPr id="5" name="Picture 4" descr="Logo&#10;&#10;Description automatically generated">
            <a:extLst>
              <a:ext uri="{FF2B5EF4-FFF2-40B4-BE49-F238E27FC236}">
                <a16:creationId xmlns:a16="http://schemas.microsoft.com/office/drawing/2014/main" id="{BB0888E7-2F27-4BE8-8EBB-E42928D81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520" y="3193030"/>
            <a:ext cx="4054280" cy="1037325"/>
          </a:xfrm>
          <a:prstGeom prst="rect">
            <a:avLst/>
          </a:prstGeom>
        </p:spPr>
      </p:pic>
    </p:spTree>
    <p:extLst>
      <p:ext uri="{BB962C8B-B14F-4D97-AF65-F5344CB8AC3E}">
        <p14:creationId xmlns:p14="http://schemas.microsoft.com/office/powerpoint/2010/main" val="88382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E82BE-0CC3-48A5-B7CD-6F81D67AE57C}"/>
              </a:ext>
            </a:extLst>
          </p:cNvPr>
          <p:cNvSpPr>
            <a:spLocks noGrp="1"/>
          </p:cNvSpPr>
          <p:nvPr>
            <p:ph type="title"/>
          </p:nvPr>
        </p:nvSpPr>
        <p:spPr/>
        <p:txBody>
          <a:bodyPr/>
          <a:lstStyle/>
          <a:p>
            <a:pPr algn="ctr"/>
            <a:r>
              <a:rPr lang="it-IT" b="1"/>
              <a:t>Conclusioni</a:t>
            </a:r>
            <a:endParaRPr lang="it-IT" b="1" dirty="0"/>
          </a:p>
        </p:txBody>
      </p:sp>
      <p:sp>
        <p:nvSpPr>
          <p:cNvPr id="3" name="Content Placeholder 2">
            <a:extLst>
              <a:ext uri="{FF2B5EF4-FFF2-40B4-BE49-F238E27FC236}">
                <a16:creationId xmlns:a16="http://schemas.microsoft.com/office/drawing/2014/main" id="{05A9D8EF-8A40-4488-B917-03395C61D1DD}"/>
              </a:ext>
            </a:extLst>
          </p:cNvPr>
          <p:cNvSpPr>
            <a:spLocks noGrp="1"/>
          </p:cNvSpPr>
          <p:nvPr>
            <p:ph idx="1"/>
          </p:nvPr>
        </p:nvSpPr>
        <p:spPr>
          <a:xfrm>
            <a:off x="838200" y="2127442"/>
            <a:ext cx="10515600" cy="4351338"/>
          </a:xfrm>
        </p:spPr>
        <p:txBody>
          <a:bodyPr>
            <a:normAutofit/>
          </a:bodyPr>
          <a:lstStyle/>
          <a:p>
            <a:r>
              <a:rPr lang="it-IT"/>
              <a:t>Obiettivo primario dell'apprendimento online e di Moodle </a:t>
            </a:r>
            <a:r>
              <a:rPr lang="it-IT">
                <a:sym typeface="Wingdings" panose="05000000000000000000" pitchFamily="2" charset="2"/>
              </a:rPr>
              <a:t> dare a più studenti possibili accesso ad un’istruzione completa e coinvolgente</a:t>
            </a:r>
          </a:p>
          <a:p>
            <a:r>
              <a:rPr lang="it-IT"/>
              <a:t>Class + Moodle = importante risorsa per raggiungere ali livelli di insegnamento e apprendimento</a:t>
            </a:r>
            <a:endParaRPr lang="it-IT" dirty="0"/>
          </a:p>
        </p:txBody>
      </p:sp>
      <p:sp>
        <p:nvSpPr>
          <p:cNvPr id="4" name="Content Placeholder 3">
            <a:extLst>
              <a:ext uri="{FF2B5EF4-FFF2-40B4-BE49-F238E27FC236}">
                <a16:creationId xmlns:a16="http://schemas.microsoft.com/office/drawing/2014/main" id="{168AA383-AFCE-42D8-BA74-8980D3A0DBE3}"/>
              </a:ext>
            </a:extLst>
          </p:cNvPr>
          <p:cNvSpPr>
            <a:spLocks noGrp="1"/>
          </p:cNvSpPr>
          <p:nvPr>
            <p:ph sz="quarter" idx="10"/>
          </p:nvPr>
        </p:nvSpPr>
        <p:spPr/>
        <p:txBody>
          <a:bodyPr/>
          <a:lstStyle/>
          <a:p>
            <a:r>
              <a:rPr lang="it-IT" dirty="0"/>
              <a:t>Sofia Martuscelli</a:t>
            </a:r>
          </a:p>
        </p:txBody>
      </p:sp>
      <p:pic>
        <p:nvPicPr>
          <p:cNvPr id="6" name="Picture 5">
            <a:extLst>
              <a:ext uri="{FF2B5EF4-FFF2-40B4-BE49-F238E27FC236}">
                <a16:creationId xmlns:a16="http://schemas.microsoft.com/office/drawing/2014/main" id="{DE9D4ADD-1BEE-4086-B626-A99B56D77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452" y="4262919"/>
            <a:ext cx="4078548" cy="2294591"/>
          </a:xfrm>
          <a:prstGeom prst="rect">
            <a:avLst/>
          </a:prstGeom>
        </p:spPr>
      </p:pic>
    </p:spTree>
    <p:extLst>
      <p:ext uri="{BB962C8B-B14F-4D97-AF65-F5344CB8AC3E}">
        <p14:creationId xmlns:p14="http://schemas.microsoft.com/office/powerpoint/2010/main" val="154117071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icrosoftOoffice presentazione MoodleMoot2021" id="{AFAE2859-3BE3-435C-9E83-5AF001150E32}" vid="{6ED0DE53-CFBD-48F4-8CD1-F31A9FF60AA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MicrosoftOffice presentazione MoodleMoot2021</Template>
  <TotalTime>96</TotalTime>
  <Words>442</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10</vt:i4>
      </vt:variant>
    </vt:vector>
  </HeadingPairs>
  <TitlesOfParts>
    <vt:vector size="14" baseType="lpstr">
      <vt:lpstr>Arial</vt:lpstr>
      <vt:lpstr>Calibri</vt:lpstr>
      <vt:lpstr>Calibri Light</vt:lpstr>
      <vt:lpstr>Tema di Office</vt:lpstr>
      <vt:lpstr>The Challenges of Engaging Higher Education Students in the Virtual Classroom</vt:lpstr>
      <vt:lpstr>Coinvolgere gli studenti online: una vera sfida</vt:lpstr>
      <vt:lpstr> </vt:lpstr>
      <vt:lpstr>Più corsi online = più coinvolgimento</vt:lpstr>
      <vt:lpstr>Un ambiente di apprendimento online coinvolgente: l’efficacia di Moodle</vt:lpstr>
      <vt:lpstr>Il segreto dell’apprendimento: il coinvolgimento</vt:lpstr>
      <vt:lpstr>Class: la nuova frontiera dell’aula virtuale</vt:lpstr>
      <vt:lpstr>I vantaggi di integrare Moodle in Class</vt:lpstr>
      <vt:lpstr>Conclusioni</vt:lpstr>
      <vt:lpstr>See you in Moodle &amp;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contributo</dc:title>
  <dc:creator>Sofia Martuscelli</dc:creator>
  <cp:lastModifiedBy>Andrea Bicciolo</cp:lastModifiedBy>
  <cp:revision>16</cp:revision>
  <dcterms:created xsi:type="dcterms:W3CDTF">2021-11-19T08:06:20Z</dcterms:created>
  <dcterms:modified xsi:type="dcterms:W3CDTF">2021-11-26T17:39:05Z</dcterms:modified>
</cp:coreProperties>
</file>