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3" r:id="rId3"/>
    <p:sldId id="264" r:id="rId4"/>
    <p:sldId id="266" r:id="rId5"/>
    <p:sldId id="257" r:id="rId6"/>
    <p:sldId id="265" r:id="rId7"/>
    <p:sldId id="258" r:id="rId8"/>
    <p:sldId id="271" r:id="rId9"/>
    <p:sldId id="267" r:id="rId10"/>
    <p:sldId id="259" r:id="rId11"/>
    <p:sldId id="268" r:id="rId12"/>
    <p:sldId id="260" r:id="rId13"/>
    <p:sldId id="261" r:id="rId14"/>
    <p:sldId id="262"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737"/>
    <a:srgbClr val="F7D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79713" autoAdjust="0"/>
  </p:normalViewPr>
  <p:slideViewPr>
    <p:cSldViewPr snapToGrid="0">
      <p:cViewPr>
        <p:scale>
          <a:sx n="60" d="100"/>
          <a:sy n="60" d="100"/>
        </p:scale>
        <p:origin x="1140"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tente\Downloads\MoodleMootDataView.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smtClean="0"/>
              <a:t>Views</a:t>
            </a:r>
            <a:endParaRPr lang="en-US" dirty="0"/>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Foglio1!$B$1</c:f>
              <c:strCache>
                <c:ptCount val="1"/>
                <c:pt idx="0">
                  <c:v>156</c:v>
                </c:pt>
              </c:strCache>
            </c:strRef>
          </c:tx>
          <c:spPr>
            <a:ln w="76200" cap="rnd">
              <a:solidFill>
                <a:schemeClr val="accent1"/>
              </a:solidFill>
              <a:round/>
            </a:ln>
            <a:effectLst/>
          </c:spPr>
          <c:marker>
            <c:symbol val="none"/>
          </c:marker>
          <c:cat>
            <c:strRef>
              <c:f>Foglio1!$A$2:$A$26</c:f>
              <c:strCache>
                <c:ptCount val="24"/>
                <c:pt idx="0">
                  <c:v>December 2019</c:v>
                </c:pt>
                <c:pt idx="1">
                  <c:v>January 2020</c:v>
                </c:pt>
                <c:pt idx="2">
                  <c:v>February 2020</c:v>
                </c:pt>
                <c:pt idx="3">
                  <c:v>March 2020</c:v>
                </c:pt>
                <c:pt idx="4">
                  <c:v>April 2020</c:v>
                </c:pt>
                <c:pt idx="5">
                  <c:v>May 2020</c:v>
                </c:pt>
                <c:pt idx="6">
                  <c:v>June 2020</c:v>
                </c:pt>
                <c:pt idx="7">
                  <c:v>July 2020</c:v>
                </c:pt>
                <c:pt idx="8">
                  <c:v>August 2020</c:v>
                </c:pt>
                <c:pt idx="9">
                  <c:v>September 2020</c:v>
                </c:pt>
                <c:pt idx="10">
                  <c:v>October 2020</c:v>
                </c:pt>
                <c:pt idx="11">
                  <c:v>November 2020</c:v>
                </c:pt>
                <c:pt idx="12">
                  <c:v>December 2020</c:v>
                </c:pt>
                <c:pt idx="13">
                  <c:v>January 2021</c:v>
                </c:pt>
                <c:pt idx="14">
                  <c:v>February 2021</c:v>
                </c:pt>
                <c:pt idx="15">
                  <c:v>March 2021</c:v>
                </c:pt>
                <c:pt idx="16">
                  <c:v>April 2021</c:v>
                </c:pt>
                <c:pt idx="17">
                  <c:v>May 2021</c:v>
                </c:pt>
                <c:pt idx="18">
                  <c:v>June 2021</c:v>
                </c:pt>
                <c:pt idx="19">
                  <c:v>July 2021</c:v>
                </c:pt>
                <c:pt idx="20">
                  <c:v>August 2021</c:v>
                </c:pt>
                <c:pt idx="21">
                  <c:v>September 2021</c:v>
                </c:pt>
                <c:pt idx="22">
                  <c:v>October 2021</c:v>
                </c:pt>
                <c:pt idx="23">
                  <c:v>November 2021</c:v>
                </c:pt>
              </c:strCache>
            </c:strRef>
          </c:cat>
          <c:val>
            <c:numRef>
              <c:f>Foglio1!$B$2:$B$26</c:f>
              <c:numCache>
                <c:formatCode>General</c:formatCode>
                <c:ptCount val="25"/>
                <c:pt idx="0">
                  <c:v>401</c:v>
                </c:pt>
                <c:pt idx="1">
                  <c:v>393</c:v>
                </c:pt>
                <c:pt idx="2">
                  <c:v>295</c:v>
                </c:pt>
                <c:pt idx="3">
                  <c:v>197</c:v>
                </c:pt>
                <c:pt idx="4">
                  <c:v>270</c:v>
                </c:pt>
                <c:pt idx="5">
                  <c:v>67</c:v>
                </c:pt>
                <c:pt idx="6">
                  <c:v>233</c:v>
                </c:pt>
                <c:pt idx="7">
                  <c:v>155</c:v>
                </c:pt>
                <c:pt idx="8">
                  <c:v>436</c:v>
                </c:pt>
                <c:pt idx="9">
                  <c:v>78</c:v>
                </c:pt>
                <c:pt idx="10">
                  <c:v>83</c:v>
                </c:pt>
                <c:pt idx="11">
                  <c:v>92</c:v>
                </c:pt>
                <c:pt idx="12">
                  <c:v>82</c:v>
                </c:pt>
                <c:pt idx="13">
                  <c:v>314</c:v>
                </c:pt>
                <c:pt idx="14">
                  <c:v>154</c:v>
                </c:pt>
                <c:pt idx="15">
                  <c:v>41</c:v>
                </c:pt>
                <c:pt idx="16">
                  <c:v>135</c:v>
                </c:pt>
                <c:pt idx="17">
                  <c:v>673</c:v>
                </c:pt>
                <c:pt idx="18">
                  <c:v>82</c:v>
                </c:pt>
                <c:pt idx="19">
                  <c:v>148</c:v>
                </c:pt>
                <c:pt idx="20">
                  <c:v>183</c:v>
                </c:pt>
                <c:pt idx="21">
                  <c:v>155</c:v>
                </c:pt>
                <c:pt idx="22">
                  <c:v>336</c:v>
                </c:pt>
                <c:pt idx="23">
                  <c:v>100</c:v>
                </c:pt>
              </c:numCache>
            </c:numRef>
          </c:val>
          <c:smooth val="0"/>
        </c:ser>
        <c:dLbls>
          <c:showLegendKey val="0"/>
          <c:showVal val="0"/>
          <c:showCatName val="0"/>
          <c:showSerName val="0"/>
          <c:showPercent val="0"/>
          <c:showBubbleSize val="0"/>
        </c:dLbls>
        <c:smooth val="0"/>
        <c:axId val="970380432"/>
        <c:axId val="970383152"/>
      </c:lineChart>
      <c:catAx>
        <c:axId val="97038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970383152"/>
        <c:crosses val="autoZero"/>
        <c:auto val="1"/>
        <c:lblAlgn val="ctr"/>
        <c:lblOffset val="100"/>
        <c:noMultiLvlLbl val="0"/>
      </c:catAx>
      <c:valAx>
        <c:axId val="97038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97038043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4660E-9734-459F-B068-348E492F482B}" type="doc">
      <dgm:prSet loTypeId="urn:microsoft.com/office/officeart/2005/8/layout/default" loCatId="list" qsTypeId="urn:microsoft.com/office/officeart/2005/8/quickstyle/3d4" qsCatId="3D" csTypeId="urn:microsoft.com/office/officeart/2005/8/colors/accent2_5" csCatId="accent2" phldr="1"/>
      <dgm:spPr/>
      <dgm:t>
        <a:bodyPr/>
        <a:lstStyle/>
        <a:p>
          <a:endParaRPr lang="it-IT"/>
        </a:p>
      </dgm:t>
    </dgm:pt>
    <dgm:pt modelId="{43DD57C8-9A71-4322-A8F5-69E0C6116187}">
      <dgm:prSet phldrT="[Testo]" custT="1"/>
      <dgm:spPr/>
      <dgm:t>
        <a:bodyPr/>
        <a:lstStyle/>
        <a:p>
          <a:r>
            <a:rPr lang="it-IT" sz="4400" dirty="0" smtClean="0"/>
            <a:t>Flessibilità</a:t>
          </a:r>
          <a:endParaRPr lang="it-IT" sz="4400" dirty="0"/>
        </a:p>
      </dgm:t>
    </dgm:pt>
    <dgm:pt modelId="{16C14F38-814F-43DB-AAB8-BE949ABA9072}" type="parTrans" cxnId="{0CBBF7B0-AAA5-429B-92A4-6026B90CD8DD}">
      <dgm:prSet/>
      <dgm:spPr/>
      <dgm:t>
        <a:bodyPr/>
        <a:lstStyle/>
        <a:p>
          <a:endParaRPr lang="it-IT" sz="2000"/>
        </a:p>
      </dgm:t>
    </dgm:pt>
    <dgm:pt modelId="{C8D38559-68B6-47B2-8BC9-30E42A9149DC}" type="sibTrans" cxnId="{0CBBF7B0-AAA5-429B-92A4-6026B90CD8DD}">
      <dgm:prSet/>
      <dgm:spPr/>
      <dgm:t>
        <a:bodyPr/>
        <a:lstStyle/>
        <a:p>
          <a:endParaRPr lang="it-IT" sz="2000"/>
        </a:p>
      </dgm:t>
    </dgm:pt>
    <dgm:pt modelId="{FF1E077A-093B-466B-9B1F-CEEC4192BEB9}">
      <dgm:prSet phldrT="[Testo]" custT="1"/>
      <dgm:spPr/>
      <dgm:t>
        <a:bodyPr/>
        <a:lstStyle/>
        <a:p>
          <a:r>
            <a:rPr lang="it-IT" sz="4400" dirty="0" smtClean="0"/>
            <a:t>Feedback</a:t>
          </a:r>
          <a:endParaRPr lang="it-IT" sz="4400" dirty="0"/>
        </a:p>
      </dgm:t>
    </dgm:pt>
    <dgm:pt modelId="{F763A121-516A-4B5A-A029-2A84B6D370F4}" type="parTrans" cxnId="{C2FE2D43-6965-4CFA-85F5-56AE05A9BBF2}">
      <dgm:prSet/>
      <dgm:spPr/>
      <dgm:t>
        <a:bodyPr/>
        <a:lstStyle/>
        <a:p>
          <a:endParaRPr lang="it-IT" sz="2000"/>
        </a:p>
      </dgm:t>
    </dgm:pt>
    <dgm:pt modelId="{353EAE49-BF7E-4A9F-A44A-5BB0362CD2BA}" type="sibTrans" cxnId="{C2FE2D43-6965-4CFA-85F5-56AE05A9BBF2}">
      <dgm:prSet/>
      <dgm:spPr/>
      <dgm:t>
        <a:bodyPr/>
        <a:lstStyle/>
        <a:p>
          <a:endParaRPr lang="it-IT" sz="2000"/>
        </a:p>
      </dgm:t>
    </dgm:pt>
    <dgm:pt modelId="{221FC5C3-34C2-45E1-9F44-2D44E5A5916F}">
      <dgm:prSet phldrT="[Testo]" custT="1"/>
      <dgm:spPr/>
      <dgm:t>
        <a:bodyPr/>
        <a:lstStyle/>
        <a:p>
          <a:r>
            <a:rPr lang="it-IT" sz="4400" dirty="0" smtClean="0"/>
            <a:t>Interazione</a:t>
          </a:r>
          <a:endParaRPr lang="it-IT" sz="4400" dirty="0"/>
        </a:p>
      </dgm:t>
    </dgm:pt>
    <dgm:pt modelId="{EA67AEAB-B043-40AE-A1E2-756C6FC7EA62}" type="parTrans" cxnId="{CD114343-FF5C-4047-9F90-1CCDF2E94C9E}">
      <dgm:prSet/>
      <dgm:spPr/>
      <dgm:t>
        <a:bodyPr/>
        <a:lstStyle/>
        <a:p>
          <a:endParaRPr lang="it-IT" sz="2000"/>
        </a:p>
      </dgm:t>
    </dgm:pt>
    <dgm:pt modelId="{E30F978A-4681-450D-B1D1-0AA3FDA56E9E}" type="sibTrans" cxnId="{CD114343-FF5C-4047-9F90-1CCDF2E94C9E}">
      <dgm:prSet/>
      <dgm:spPr/>
      <dgm:t>
        <a:bodyPr/>
        <a:lstStyle/>
        <a:p>
          <a:endParaRPr lang="it-IT" sz="2000"/>
        </a:p>
      </dgm:t>
    </dgm:pt>
    <dgm:pt modelId="{DC888D59-646B-4C37-B0DF-03FBC7468858}">
      <dgm:prSet phldrT="[Testo]" custT="1"/>
      <dgm:spPr/>
      <dgm:t>
        <a:bodyPr/>
        <a:lstStyle/>
        <a:p>
          <a:r>
            <a:rPr lang="it-IT" sz="4400" dirty="0" smtClean="0"/>
            <a:t>OER</a:t>
          </a:r>
          <a:endParaRPr lang="it-IT" sz="4400" dirty="0"/>
        </a:p>
      </dgm:t>
    </dgm:pt>
    <dgm:pt modelId="{BBBBCA3F-D2D2-4FDA-8E53-D86800792AE1}" type="parTrans" cxnId="{1C91898D-2D06-49BC-BB3E-54F5FD30C9F3}">
      <dgm:prSet/>
      <dgm:spPr/>
      <dgm:t>
        <a:bodyPr/>
        <a:lstStyle/>
        <a:p>
          <a:endParaRPr lang="it-IT" sz="2000"/>
        </a:p>
      </dgm:t>
    </dgm:pt>
    <dgm:pt modelId="{064A77E0-2BD6-48D2-BBC6-61BB8DE5A27F}" type="sibTrans" cxnId="{1C91898D-2D06-49BC-BB3E-54F5FD30C9F3}">
      <dgm:prSet/>
      <dgm:spPr/>
      <dgm:t>
        <a:bodyPr/>
        <a:lstStyle/>
        <a:p>
          <a:endParaRPr lang="it-IT" sz="2000"/>
        </a:p>
      </dgm:t>
    </dgm:pt>
    <dgm:pt modelId="{5470CA3A-19A4-4FD2-BA01-40A470B476C8}">
      <dgm:prSet phldrT="[Testo]" custT="1"/>
      <dgm:spPr/>
      <dgm:t>
        <a:bodyPr/>
        <a:lstStyle/>
        <a:p>
          <a:r>
            <a:rPr lang="it-IT" sz="4400" dirty="0" smtClean="0"/>
            <a:t>Praticità</a:t>
          </a:r>
          <a:endParaRPr lang="it-IT" sz="4400" dirty="0"/>
        </a:p>
      </dgm:t>
    </dgm:pt>
    <dgm:pt modelId="{3E0BF802-9EE9-4904-9CE1-06C35781B82E}" type="parTrans" cxnId="{449662DF-085E-44A7-94E5-0025D441D9AF}">
      <dgm:prSet/>
      <dgm:spPr/>
      <dgm:t>
        <a:bodyPr/>
        <a:lstStyle/>
        <a:p>
          <a:endParaRPr lang="it-IT" sz="2000"/>
        </a:p>
      </dgm:t>
    </dgm:pt>
    <dgm:pt modelId="{25846F12-57AE-48EE-A8DA-886A5BCE0F08}" type="sibTrans" cxnId="{449662DF-085E-44A7-94E5-0025D441D9AF}">
      <dgm:prSet/>
      <dgm:spPr/>
      <dgm:t>
        <a:bodyPr/>
        <a:lstStyle/>
        <a:p>
          <a:endParaRPr lang="it-IT" sz="2000"/>
        </a:p>
      </dgm:t>
    </dgm:pt>
    <dgm:pt modelId="{AA13C439-7CFC-4379-8582-FA1C0BF97C86}">
      <dgm:prSet phldrT="[Testo]" custT="1"/>
      <dgm:spPr/>
      <dgm:t>
        <a:bodyPr/>
        <a:lstStyle/>
        <a:p>
          <a:r>
            <a:rPr lang="it-IT" sz="4400" smtClean="0"/>
            <a:t>Centrato </a:t>
          </a:r>
          <a:r>
            <a:rPr lang="it-IT" sz="4400" dirty="0" smtClean="0"/>
            <a:t>sullo studente</a:t>
          </a:r>
          <a:endParaRPr lang="it-IT" sz="4400" dirty="0"/>
        </a:p>
      </dgm:t>
    </dgm:pt>
    <dgm:pt modelId="{DF9CD06D-6EBF-484F-880C-C5A441BBA820}" type="parTrans" cxnId="{F463F243-F34D-40C4-9A41-BEB33B37E009}">
      <dgm:prSet/>
      <dgm:spPr/>
      <dgm:t>
        <a:bodyPr/>
        <a:lstStyle/>
        <a:p>
          <a:endParaRPr lang="it-IT" sz="2000"/>
        </a:p>
      </dgm:t>
    </dgm:pt>
    <dgm:pt modelId="{C6FFEA81-8D3A-4344-9473-19CF75A3DCAC}" type="sibTrans" cxnId="{F463F243-F34D-40C4-9A41-BEB33B37E009}">
      <dgm:prSet/>
      <dgm:spPr/>
      <dgm:t>
        <a:bodyPr/>
        <a:lstStyle/>
        <a:p>
          <a:endParaRPr lang="it-IT" sz="2000"/>
        </a:p>
      </dgm:t>
    </dgm:pt>
    <dgm:pt modelId="{2EF0B7B2-F6E6-424E-AD05-FB67AAC2713E}" type="pres">
      <dgm:prSet presAssocID="{40A4660E-9734-459F-B068-348E492F482B}" presName="diagram" presStyleCnt="0">
        <dgm:presLayoutVars>
          <dgm:dir/>
          <dgm:resizeHandles val="exact"/>
        </dgm:presLayoutVars>
      </dgm:prSet>
      <dgm:spPr/>
      <dgm:t>
        <a:bodyPr/>
        <a:lstStyle/>
        <a:p>
          <a:endParaRPr lang="it-IT"/>
        </a:p>
      </dgm:t>
    </dgm:pt>
    <dgm:pt modelId="{79663A9A-0507-492A-B4AA-8D6BD71AD965}" type="pres">
      <dgm:prSet presAssocID="{43DD57C8-9A71-4322-A8F5-69E0C6116187}" presName="node" presStyleLbl="node1" presStyleIdx="0" presStyleCnt="6">
        <dgm:presLayoutVars>
          <dgm:bulletEnabled val="1"/>
        </dgm:presLayoutVars>
      </dgm:prSet>
      <dgm:spPr/>
      <dgm:t>
        <a:bodyPr/>
        <a:lstStyle/>
        <a:p>
          <a:endParaRPr lang="it-IT"/>
        </a:p>
      </dgm:t>
    </dgm:pt>
    <dgm:pt modelId="{213EF19C-4E88-4911-ACBF-FD0C5816F5C9}" type="pres">
      <dgm:prSet presAssocID="{C8D38559-68B6-47B2-8BC9-30E42A9149DC}" presName="sibTrans" presStyleCnt="0"/>
      <dgm:spPr/>
    </dgm:pt>
    <dgm:pt modelId="{0D2E6755-B661-4358-9344-1E5DFDDAC627}" type="pres">
      <dgm:prSet presAssocID="{5470CA3A-19A4-4FD2-BA01-40A470B476C8}" presName="node" presStyleLbl="node1" presStyleIdx="1" presStyleCnt="6">
        <dgm:presLayoutVars>
          <dgm:bulletEnabled val="1"/>
        </dgm:presLayoutVars>
      </dgm:prSet>
      <dgm:spPr/>
      <dgm:t>
        <a:bodyPr/>
        <a:lstStyle/>
        <a:p>
          <a:endParaRPr lang="it-IT"/>
        </a:p>
      </dgm:t>
    </dgm:pt>
    <dgm:pt modelId="{D51BEDEA-7081-459E-9FB7-A854605C9C39}" type="pres">
      <dgm:prSet presAssocID="{25846F12-57AE-48EE-A8DA-886A5BCE0F08}" presName="sibTrans" presStyleCnt="0"/>
      <dgm:spPr/>
    </dgm:pt>
    <dgm:pt modelId="{5505AD72-37C6-4B4A-916C-CA3D437D10DD}" type="pres">
      <dgm:prSet presAssocID="{AA13C439-7CFC-4379-8582-FA1C0BF97C86}" presName="node" presStyleLbl="node1" presStyleIdx="2" presStyleCnt="6">
        <dgm:presLayoutVars>
          <dgm:bulletEnabled val="1"/>
        </dgm:presLayoutVars>
      </dgm:prSet>
      <dgm:spPr/>
      <dgm:t>
        <a:bodyPr/>
        <a:lstStyle/>
        <a:p>
          <a:endParaRPr lang="it-IT"/>
        </a:p>
      </dgm:t>
    </dgm:pt>
    <dgm:pt modelId="{3116E69A-0531-4046-BE83-188F2413891D}" type="pres">
      <dgm:prSet presAssocID="{C6FFEA81-8D3A-4344-9473-19CF75A3DCAC}" presName="sibTrans" presStyleCnt="0"/>
      <dgm:spPr/>
    </dgm:pt>
    <dgm:pt modelId="{361C04D6-0434-4C0F-9D08-E93D01DF502F}" type="pres">
      <dgm:prSet presAssocID="{FF1E077A-093B-466B-9B1F-CEEC4192BEB9}" presName="node" presStyleLbl="node1" presStyleIdx="3" presStyleCnt="6">
        <dgm:presLayoutVars>
          <dgm:bulletEnabled val="1"/>
        </dgm:presLayoutVars>
      </dgm:prSet>
      <dgm:spPr/>
      <dgm:t>
        <a:bodyPr/>
        <a:lstStyle/>
        <a:p>
          <a:endParaRPr lang="it-IT"/>
        </a:p>
      </dgm:t>
    </dgm:pt>
    <dgm:pt modelId="{7182E276-B37C-449B-9DB7-C89323361CA2}" type="pres">
      <dgm:prSet presAssocID="{353EAE49-BF7E-4A9F-A44A-5BB0362CD2BA}" presName="sibTrans" presStyleCnt="0"/>
      <dgm:spPr/>
    </dgm:pt>
    <dgm:pt modelId="{82D630CA-9FEB-4994-8508-6FBC099E8856}" type="pres">
      <dgm:prSet presAssocID="{221FC5C3-34C2-45E1-9F44-2D44E5A5916F}" presName="node" presStyleLbl="node1" presStyleIdx="4" presStyleCnt="6">
        <dgm:presLayoutVars>
          <dgm:bulletEnabled val="1"/>
        </dgm:presLayoutVars>
      </dgm:prSet>
      <dgm:spPr/>
      <dgm:t>
        <a:bodyPr/>
        <a:lstStyle/>
        <a:p>
          <a:endParaRPr lang="it-IT"/>
        </a:p>
      </dgm:t>
    </dgm:pt>
    <dgm:pt modelId="{883F3CE3-48E9-44A1-BAE7-99B93BEDC09E}" type="pres">
      <dgm:prSet presAssocID="{E30F978A-4681-450D-B1D1-0AA3FDA56E9E}" presName="sibTrans" presStyleCnt="0"/>
      <dgm:spPr/>
    </dgm:pt>
    <dgm:pt modelId="{525702D9-C75B-403D-883A-D686B231C1BD}" type="pres">
      <dgm:prSet presAssocID="{DC888D59-646B-4C37-B0DF-03FBC7468858}" presName="node" presStyleLbl="node1" presStyleIdx="5" presStyleCnt="6">
        <dgm:presLayoutVars>
          <dgm:bulletEnabled val="1"/>
        </dgm:presLayoutVars>
      </dgm:prSet>
      <dgm:spPr/>
      <dgm:t>
        <a:bodyPr/>
        <a:lstStyle/>
        <a:p>
          <a:endParaRPr lang="it-IT"/>
        </a:p>
      </dgm:t>
    </dgm:pt>
  </dgm:ptLst>
  <dgm:cxnLst>
    <dgm:cxn modelId="{C2FE2D43-6965-4CFA-85F5-56AE05A9BBF2}" srcId="{40A4660E-9734-459F-B068-348E492F482B}" destId="{FF1E077A-093B-466B-9B1F-CEEC4192BEB9}" srcOrd="3" destOrd="0" parTransId="{F763A121-516A-4B5A-A029-2A84B6D370F4}" sibTransId="{353EAE49-BF7E-4A9F-A44A-5BB0362CD2BA}"/>
    <dgm:cxn modelId="{F463F243-F34D-40C4-9A41-BEB33B37E009}" srcId="{40A4660E-9734-459F-B068-348E492F482B}" destId="{AA13C439-7CFC-4379-8582-FA1C0BF97C86}" srcOrd="2" destOrd="0" parTransId="{DF9CD06D-6EBF-484F-880C-C5A441BBA820}" sibTransId="{C6FFEA81-8D3A-4344-9473-19CF75A3DCAC}"/>
    <dgm:cxn modelId="{1C91898D-2D06-49BC-BB3E-54F5FD30C9F3}" srcId="{40A4660E-9734-459F-B068-348E492F482B}" destId="{DC888D59-646B-4C37-B0DF-03FBC7468858}" srcOrd="5" destOrd="0" parTransId="{BBBBCA3F-D2D2-4FDA-8E53-D86800792AE1}" sibTransId="{064A77E0-2BD6-48D2-BBC6-61BB8DE5A27F}"/>
    <dgm:cxn modelId="{B58679B2-DCA5-40B9-ADB2-EDB25EC93C78}" type="presOf" srcId="{5470CA3A-19A4-4FD2-BA01-40A470B476C8}" destId="{0D2E6755-B661-4358-9344-1E5DFDDAC627}" srcOrd="0" destOrd="0" presId="urn:microsoft.com/office/officeart/2005/8/layout/default"/>
    <dgm:cxn modelId="{4A63947F-C0E1-445A-B6A3-3F0DE5444F39}" type="presOf" srcId="{221FC5C3-34C2-45E1-9F44-2D44E5A5916F}" destId="{82D630CA-9FEB-4994-8508-6FBC099E8856}" srcOrd="0" destOrd="0" presId="urn:microsoft.com/office/officeart/2005/8/layout/default"/>
    <dgm:cxn modelId="{BB3C57CF-2D6E-46AA-80E3-FE4ECC059CFD}" type="presOf" srcId="{43DD57C8-9A71-4322-A8F5-69E0C6116187}" destId="{79663A9A-0507-492A-B4AA-8D6BD71AD965}" srcOrd="0" destOrd="0" presId="urn:microsoft.com/office/officeart/2005/8/layout/default"/>
    <dgm:cxn modelId="{414FF854-A5F7-4CEF-B042-D651653889C1}" type="presOf" srcId="{AA13C439-7CFC-4379-8582-FA1C0BF97C86}" destId="{5505AD72-37C6-4B4A-916C-CA3D437D10DD}" srcOrd="0" destOrd="0" presId="urn:microsoft.com/office/officeart/2005/8/layout/default"/>
    <dgm:cxn modelId="{77633355-AC68-4A55-953E-709440A0F8BE}" type="presOf" srcId="{40A4660E-9734-459F-B068-348E492F482B}" destId="{2EF0B7B2-F6E6-424E-AD05-FB67AAC2713E}" srcOrd="0" destOrd="0" presId="urn:microsoft.com/office/officeart/2005/8/layout/default"/>
    <dgm:cxn modelId="{8DA4CB33-F9ED-4E0D-9536-319A76D1C66C}" type="presOf" srcId="{DC888D59-646B-4C37-B0DF-03FBC7468858}" destId="{525702D9-C75B-403D-883A-D686B231C1BD}" srcOrd="0" destOrd="0" presId="urn:microsoft.com/office/officeart/2005/8/layout/default"/>
    <dgm:cxn modelId="{0CBBF7B0-AAA5-429B-92A4-6026B90CD8DD}" srcId="{40A4660E-9734-459F-B068-348E492F482B}" destId="{43DD57C8-9A71-4322-A8F5-69E0C6116187}" srcOrd="0" destOrd="0" parTransId="{16C14F38-814F-43DB-AAB8-BE949ABA9072}" sibTransId="{C8D38559-68B6-47B2-8BC9-30E42A9149DC}"/>
    <dgm:cxn modelId="{00892FE3-06E9-4D8C-94EA-5BDEA81297C8}" type="presOf" srcId="{FF1E077A-093B-466B-9B1F-CEEC4192BEB9}" destId="{361C04D6-0434-4C0F-9D08-E93D01DF502F}" srcOrd="0" destOrd="0" presId="urn:microsoft.com/office/officeart/2005/8/layout/default"/>
    <dgm:cxn modelId="{CD114343-FF5C-4047-9F90-1CCDF2E94C9E}" srcId="{40A4660E-9734-459F-B068-348E492F482B}" destId="{221FC5C3-34C2-45E1-9F44-2D44E5A5916F}" srcOrd="4" destOrd="0" parTransId="{EA67AEAB-B043-40AE-A1E2-756C6FC7EA62}" sibTransId="{E30F978A-4681-450D-B1D1-0AA3FDA56E9E}"/>
    <dgm:cxn modelId="{449662DF-085E-44A7-94E5-0025D441D9AF}" srcId="{40A4660E-9734-459F-B068-348E492F482B}" destId="{5470CA3A-19A4-4FD2-BA01-40A470B476C8}" srcOrd="1" destOrd="0" parTransId="{3E0BF802-9EE9-4904-9CE1-06C35781B82E}" sibTransId="{25846F12-57AE-48EE-A8DA-886A5BCE0F08}"/>
    <dgm:cxn modelId="{33EC72B0-25A2-4850-8755-DC5E1D7A9AA7}" type="presParOf" srcId="{2EF0B7B2-F6E6-424E-AD05-FB67AAC2713E}" destId="{79663A9A-0507-492A-B4AA-8D6BD71AD965}" srcOrd="0" destOrd="0" presId="urn:microsoft.com/office/officeart/2005/8/layout/default"/>
    <dgm:cxn modelId="{606EEA83-F16B-4FB7-A6BF-2B4ACCFE7133}" type="presParOf" srcId="{2EF0B7B2-F6E6-424E-AD05-FB67AAC2713E}" destId="{213EF19C-4E88-4911-ACBF-FD0C5816F5C9}" srcOrd="1" destOrd="0" presId="urn:microsoft.com/office/officeart/2005/8/layout/default"/>
    <dgm:cxn modelId="{3F9BB514-FE45-422F-997C-9CD338506DE5}" type="presParOf" srcId="{2EF0B7B2-F6E6-424E-AD05-FB67AAC2713E}" destId="{0D2E6755-B661-4358-9344-1E5DFDDAC627}" srcOrd="2" destOrd="0" presId="urn:microsoft.com/office/officeart/2005/8/layout/default"/>
    <dgm:cxn modelId="{3DB756A2-81FE-493B-9DAB-8A0848ECF299}" type="presParOf" srcId="{2EF0B7B2-F6E6-424E-AD05-FB67AAC2713E}" destId="{D51BEDEA-7081-459E-9FB7-A854605C9C39}" srcOrd="3" destOrd="0" presId="urn:microsoft.com/office/officeart/2005/8/layout/default"/>
    <dgm:cxn modelId="{0B35131A-6FB3-4B8B-A07B-DFAA5891EA7F}" type="presParOf" srcId="{2EF0B7B2-F6E6-424E-AD05-FB67AAC2713E}" destId="{5505AD72-37C6-4B4A-916C-CA3D437D10DD}" srcOrd="4" destOrd="0" presId="urn:microsoft.com/office/officeart/2005/8/layout/default"/>
    <dgm:cxn modelId="{4A8F49E4-EF4A-4480-9C44-8050F9B20C9D}" type="presParOf" srcId="{2EF0B7B2-F6E6-424E-AD05-FB67AAC2713E}" destId="{3116E69A-0531-4046-BE83-188F2413891D}" srcOrd="5" destOrd="0" presId="urn:microsoft.com/office/officeart/2005/8/layout/default"/>
    <dgm:cxn modelId="{7465387A-9995-4016-ACB3-B31EA4B11E98}" type="presParOf" srcId="{2EF0B7B2-F6E6-424E-AD05-FB67AAC2713E}" destId="{361C04D6-0434-4C0F-9D08-E93D01DF502F}" srcOrd="6" destOrd="0" presId="urn:microsoft.com/office/officeart/2005/8/layout/default"/>
    <dgm:cxn modelId="{7CC06321-9FA7-418A-9924-12E2A85B101A}" type="presParOf" srcId="{2EF0B7B2-F6E6-424E-AD05-FB67AAC2713E}" destId="{7182E276-B37C-449B-9DB7-C89323361CA2}" srcOrd="7" destOrd="0" presId="urn:microsoft.com/office/officeart/2005/8/layout/default"/>
    <dgm:cxn modelId="{CA684E59-6699-480C-BDCD-D0B1EA9670A2}" type="presParOf" srcId="{2EF0B7B2-F6E6-424E-AD05-FB67AAC2713E}" destId="{82D630CA-9FEB-4994-8508-6FBC099E8856}" srcOrd="8" destOrd="0" presId="urn:microsoft.com/office/officeart/2005/8/layout/default"/>
    <dgm:cxn modelId="{64AA41CF-334C-4C83-A06E-1B5BFBFBC9ED}" type="presParOf" srcId="{2EF0B7B2-F6E6-424E-AD05-FB67AAC2713E}" destId="{883F3CE3-48E9-44A1-BAE7-99B93BEDC09E}" srcOrd="9" destOrd="0" presId="urn:microsoft.com/office/officeart/2005/8/layout/default"/>
    <dgm:cxn modelId="{2DE086B9-FBFF-4C65-B606-05A82D168675}" type="presParOf" srcId="{2EF0B7B2-F6E6-424E-AD05-FB67AAC2713E}" destId="{525702D9-C75B-403D-883A-D686B231C1B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059DA-0A70-46A6-B671-2E3F3CEF381F}" type="doc">
      <dgm:prSet loTypeId="urn:microsoft.com/office/officeart/2005/8/layout/list1" loCatId="list" qsTypeId="urn:microsoft.com/office/officeart/2005/8/quickstyle/3d4" qsCatId="3D" csTypeId="urn:microsoft.com/office/officeart/2005/8/colors/accent2_5" csCatId="accent2"/>
      <dgm:spPr/>
      <dgm:t>
        <a:bodyPr/>
        <a:lstStyle/>
        <a:p>
          <a:endParaRPr lang="it-IT"/>
        </a:p>
      </dgm:t>
    </dgm:pt>
    <dgm:pt modelId="{CD336F02-9D1B-4B08-AD2E-BF7CA5412073}">
      <dgm:prSet/>
      <dgm:spPr/>
      <dgm:t>
        <a:bodyPr/>
        <a:lstStyle/>
        <a:p>
          <a:pPr rtl="0"/>
          <a:r>
            <a:rPr lang="it-IT" smtClean="0"/>
            <a:t>Materiali di corso autentici e rilevanti</a:t>
          </a:r>
          <a:endParaRPr lang="it-IT"/>
        </a:p>
      </dgm:t>
    </dgm:pt>
    <dgm:pt modelId="{230F5BD8-A74A-4D0B-AE47-33F3BC321786}" type="parTrans" cxnId="{9633EBA9-5104-4886-BB33-69A7583901EE}">
      <dgm:prSet/>
      <dgm:spPr/>
      <dgm:t>
        <a:bodyPr/>
        <a:lstStyle/>
        <a:p>
          <a:endParaRPr lang="it-IT"/>
        </a:p>
      </dgm:t>
    </dgm:pt>
    <dgm:pt modelId="{F4CF13A5-5FE5-4526-AEC4-F8B9905B4EE2}" type="sibTrans" cxnId="{9633EBA9-5104-4886-BB33-69A7583901EE}">
      <dgm:prSet/>
      <dgm:spPr/>
      <dgm:t>
        <a:bodyPr/>
        <a:lstStyle/>
        <a:p>
          <a:endParaRPr lang="it-IT"/>
        </a:p>
      </dgm:t>
    </dgm:pt>
    <dgm:pt modelId="{4D936EE6-A0FB-492D-B15B-8A062BA65E16}">
      <dgm:prSet/>
      <dgm:spPr/>
      <dgm:t>
        <a:bodyPr/>
        <a:lstStyle/>
        <a:p>
          <a:pPr rtl="0"/>
          <a:r>
            <a:rPr lang="it-IT" smtClean="0"/>
            <a:t>Risorse multimediali </a:t>
          </a:r>
          <a:endParaRPr lang="it-IT"/>
        </a:p>
      </dgm:t>
    </dgm:pt>
    <dgm:pt modelId="{579BF671-3C82-424D-8BF8-CED0CF45AC65}" type="parTrans" cxnId="{2544079C-B94E-4118-B7E5-5DC273653DA5}">
      <dgm:prSet/>
      <dgm:spPr/>
      <dgm:t>
        <a:bodyPr/>
        <a:lstStyle/>
        <a:p>
          <a:endParaRPr lang="it-IT"/>
        </a:p>
      </dgm:t>
    </dgm:pt>
    <dgm:pt modelId="{F2299CF8-71A7-41AD-B1C1-A6D2781DBC4D}" type="sibTrans" cxnId="{2544079C-B94E-4118-B7E5-5DC273653DA5}">
      <dgm:prSet/>
      <dgm:spPr/>
      <dgm:t>
        <a:bodyPr/>
        <a:lstStyle/>
        <a:p>
          <a:endParaRPr lang="it-IT"/>
        </a:p>
      </dgm:t>
    </dgm:pt>
    <dgm:pt modelId="{5C8E6F81-1B31-4106-B33E-0B6D8B5ECE2A}">
      <dgm:prSet/>
      <dgm:spPr/>
      <dgm:t>
        <a:bodyPr/>
        <a:lstStyle/>
        <a:p>
          <a:pPr rtl="0"/>
          <a:r>
            <a:rPr lang="it-IT" smtClean="0"/>
            <a:t>Attività individuale e collaborativa</a:t>
          </a:r>
          <a:endParaRPr lang="it-IT"/>
        </a:p>
      </dgm:t>
    </dgm:pt>
    <dgm:pt modelId="{20014839-621E-42C8-B7A9-8226D1584F4B}" type="parTrans" cxnId="{3ED5C9EC-3118-475F-BF58-951F48B2F2FA}">
      <dgm:prSet/>
      <dgm:spPr/>
      <dgm:t>
        <a:bodyPr/>
        <a:lstStyle/>
        <a:p>
          <a:endParaRPr lang="it-IT"/>
        </a:p>
      </dgm:t>
    </dgm:pt>
    <dgm:pt modelId="{6AE9C037-A0D3-4980-BC1A-3D403CD6B459}" type="sibTrans" cxnId="{3ED5C9EC-3118-475F-BF58-951F48B2F2FA}">
      <dgm:prSet/>
      <dgm:spPr/>
      <dgm:t>
        <a:bodyPr/>
        <a:lstStyle/>
        <a:p>
          <a:endParaRPr lang="it-IT"/>
        </a:p>
      </dgm:t>
    </dgm:pt>
    <dgm:pt modelId="{20BBF494-A883-49EB-9105-3569E7E279C2}">
      <dgm:prSet/>
      <dgm:spPr/>
      <dgm:t>
        <a:bodyPr/>
        <a:lstStyle/>
        <a:p>
          <a:pPr rtl="0"/>
          <a:r>
            <a:rPr lang="it-IT" smtClean="0"/>
            <a:t>Tecnologie nella valutazione </a:t>
          </a:r>
          <a:endParaRPr lang="it-IT"/>
        </a:p>
      </dgm:t>
    </dgm:pt>
    <dgm:pt modelId="{B2299839-B361-4188-B5CE-7CE8B70E9DC3}" type="parTrans" cxnId="{E0C3391D-84A2-451A-9095-3AE98FBD32A0}">
      <dgm:prSet/>
      <dgm:spPr/>
      <dgm:t>
        <a:bodyPr/>
        <a:lstStyle/>
        <a:p>
          <a:endParaRPr lang="it-IT"/>
        </a:p>
      </dgm:t>
    </dgm:pt>
    <dgm:pt modelId="{243319F0-6F85-45A1-B0D6-B5D608B63DAF}" type="sibTrans" cxnId="{E0C3391D-84A2-451A-9095-3AE98FBD32A0}">
      <dgm:prSet/>
      <dgm:spPr/>
      <dgm:t>
        <a:bodyPr/>
        <a:lstStyle/>
        <a:p>
          <a:endParaRPr lang="it-IT"/>
        </a:p>
      </dgm:t>
    </dgm:pt>
    <dgm:pt modelId="{7F7FB7A4-41D0-49E9-A7F5-EEC848ED4D0B}" type="pres">
      <dgm:prSet presAssocID="{EBE059DA-0A70-46A6-B671-2E3F3CEF381F}" presName="linear" presStyleCnt="0">
        <dgm:presLayoutVars>
          <dgm:dir/>
          <dgm:animLvl val="lvl"/>
          <dgm:resizeHandles val="exact"/>
        </dgm:presLayoutVars>
      </dgm:prSet>
      <dgm:spPr/>
      <dgm:t>
        <a:bodyPr/>
        <a:lstStyle/>
        <a:p>
          <a:endParaRPr lang="it-IT"/>
        </a:p>
      </dgm:t>
    </dgm:pt>
    <dgm:pt modelId="{758DFB64-FCD5-49C3-85E5-F17844F02A26}" type="pres">
      <dgm:prSet presAssocID="{CD336F02-9D1B-4B08-AD2E-BF7CA5412073}" presName="parentLin" presStyleCnt="0"/>
      <dgm:spPr/>
    </dgm:pt>
    <dgm:pt modelId="{E654B80B-27C9-4561-843A-8AAA091B030C}" type="pres">
      <dgm:prSet presAssocID="{CD336F02-9D1B-4B08-AD2E-BF7CA5412073}" presName="parentLeftMargin" presStyleLbl="node1" presStyleIdx="0" presStyleCnt="4"/>
      <dgm:spPr/>
      <dgm:t>
        <a:bodyPr/>
        <a:lstStyle/>
        <a:p>
          <a:endParaRPr lang="it-IT"/>
        </a:p>
      </dgm:t>
    </dgm:pt>
    <dgm:pt modelId="{E874728D-17AA-47DE-8CE6-9BD6C7885DEE}" type="pres">
      <dgm:prSet presAssocID="{CD336F02-9D1B-4B08-AD2E-BF7CA5412073}" presName="parentText" presStyleLbl="node1" presStyleIdx="0" presStyleCnt="4">
        <dgm:presLayoutVars>
          <dgm:chMax val="0"/>
          <dgm:bulletEnabled val="1"/>
        </dgm:presLayoutVars>
      </dgm:prSet>
      <dgm:spPr/>
      <dgm:t>
        <a:bodyPr/>
        <a:lstStyle/>
        <a:p>
          <a:endParaRPr lang="it-IT"/>
        </a:p>
      </dgm:t>
    </dgm:pt>
    <dgm:pt modelId="{C762D34D-63EC-4582-8DD4-DBA8CEB69664}" type="pres">
      <dgm:prSet presAssocID="{CD336F02-9D1B-4B08-AD2E-BF7CA5412073}" presName="negativeSpace" presStyleCnt="0"/>
      <dgm:spPr/>
    </dgm:pt>
    <dgm:pt modelId="{D79A4CAD-BEBE-4AFD-968B-BB382EB83E26}" type="pres">
      <dgm:prSet presAssocID="{CD336F02-9D1B-4B08-AD2E-BF7CA5412073}" presName="childText" presStyleLbl="conFgAcc1" presStyleIdx="0" presStyleCnt="4">
        <dgm:presLayoutVars>
          <dgm:bulletEnabled val="1"/>
        </dgm:presLayoutVars>
      </dgm:prSet>
      <dgm:spPr/>
    </dgm:pt>
    <dgm:pt modelId="{C9C0A47C-0FCA-45D8-916D-F9BE66BE7583}" type="pres">
      <dgm:prSet presAssocID="{F4CF13A5-5FE5-4526-AEC4-F8B9905B4EE2}" presName="spaceBetweenRectangles" presStyleCnt="0"/>
      <dgm:spPr/>
    </dgm:pt>
    <dgm:pt modelId="{96D4CAC2-B890-4714-85A5-E4495B1FBEDA}" type="pres">
      <dgm:prSet presAssocID="{4D936EE6-A0FB-492D-B15B-8A062BA65E16}" presName="parentLin" presStyleCnt="0"/>
      <dgm:spPr/>
    </dgm:pt>
    <dgm:pt modelId="{21B31A07-A77C-4E43-A1E2-2FD9DA61D3E2}" type="pres">
      <dgm:prSet presAssocID="{4D936EE6-A0FB-492D-B15B-8A062BA65E16}" presName="parentLeftMargin" presStyleLbl="node1" presStyleIdx="0" presStyleCnt="4"/>
      <dgm:spPr/>
      <dgm:t>
        <a:bodyPr/>
        <a:lstStyle/>
        <a:p>
          <a:endParaRPr lang="it-IT"/>
        </a:p>
      </dgm:t>
    </dgm:pt>
    <dgm:pt modelId="{F3029995-5EA0-4794-8DAF-34FC160493B4}" type="pres">
      <dgm:prSet presAssocID="{4D936EE6-A0FB-492D-B15B-8A062BA65E16}" presName="parentText" presStyleLbl="node1" presStyleIdx="1" presStyleCnt="4">
        <dgm:presLayoutVars>
          <dgm:chMax val="0"/>
          <dgm:bulletEnabled val="1"/>
        </dgm:presLayoutVars>
      </dgm:prSet>
      <dgm:spPr/>
      <dgm:t>
        <a:bodyPr/>
        <a:lstStyle/>
        <a:p>
          <a:endParaRPr lang="it-IT"/>
        </a:p>
      </dgm:t>
    </dgm:pt>
    <dgm:pt modelId="{86D7A670-2202-485A-B2A1-10AD270295E6}" type="pres">
      <dgm:prSet presAssocID="{4D936EE6-A0FB-492D-B15B-8A062BA65E16}" presName="negativeSpace" presStyleCnt="0"/>
      <dgm:spPr/>
    </dgm:pt>
    <dgm:pt modelId="{B5AE005E-C991-488C-A1CB-3DEBD55F6E8F}" type="pres">
      <dgm:prSet presAssocID="{4D936EE6-A0FB-492D-B15B-8A062BA65E16}" presName="childText" presStyleLbl="conFgAcc1" presStyleIdx="1" presStyleCnt="4">
        <dgm:presLayoutVars>
          <dgm:bulletEnabled val="1"/>
        </dgm:presLayoutVars>
      </dgm:prSet>
      <dgm:spPr/>
    </dgm:pt>
    <dgm:pt modelId="{6BCE7EE4-B89A-478B-AEF9-C377CD393038}" type="pres">
      <dgm:prSet presAssocID="{F2299CF8-71A7-41AD-B1C1-A6D2781DBC4D}" presName="spaceBetweenRectangles" presStyleCnt="0"/>
      <dgm:spPr/>
    </dgm:pt>
    <dgm:pt modelId="{6346ED99-4726-4D7B-B9E3-0CB903E158E5}" type="pres">
      <dgm:prSet presAssocID="{5C8E6F81-1B31-4106-B33E-0B6D8B5ECE2A}" presName="parentLin" presStyleCnt="0"/>
      <dgm:spPr/>
    </dgm:pt>
    <dgm:pt modelId="{10CFF2FF-7F26-4CE7-B6CC-43D019BE0747}" type="pres">
      <dgm:prSet presAssocID="{5C8E6F81-1B31-4106-B33E-0B6D8B5ECE2A}" presName="parentLeftMargin" presStyleLbl="node1" presStyleIdx="1" presStyleCnt="4"/>
      <dgm:spPr/>
      <dgm:t>
        <a:bodyPr/>
        <a:lstStyle/>
        <a:p>
          <a:endParaRPr lang="it-IT"/>
        </a:p>
      </dgm:t>
    </dgm:pt>
    <dgm:pt modelId="{BE099067-47A9-420B-8132-E174BDBDEB92}" type="pres">
      <dgm:prSet presAssocID="{5C8E6F81-1B31-4106-B33E-0B6D8B5ECE2A}" presName="parentText" presStyleLbl="node1" presStyleIdx="2" presStyleCnt="4">
        <dgm:presLayoutVars>
          <dgm:chMax val="0"/>
          <dgm:bulletEnabled val="1"/>
        </dgm:presLayoutVars>
      </dgm:prSet>
      <dgm:spPr/>
      <dgm:t>
        <a:bodyPr/>
        <a:lstStyle/>
        <a:p>
          <a:endParaRPr lang="it-IT"/>
        </a:p>
      </dgm:t>
    </dgm:pt>
    <dgm:pt modelId="{DD961F86-BCF4-49B5-9723-2A56424AB08F}" type="pres">
      <dgm:prSet presAssocID="{5C8E6F81-1B31-4106-B33E-0B6D8B5ECE2A}" presName="negativeSpace" presStyleCnt="0"/>
      <dgm:spPr/>
    </dgm:pt>
    <dgm:pt modelId="{4B7EE721-37B9-4E0C-9896-100EFD0B0880}" type="pres">
      <dgm:prSet presAssocID="{5C8E6F81-1B31-4106-B33E-0B6D8B5ECE2A}" presName="childText" presStyleLbl="conFgAcc1" presStyleIdx="2" presStyleCnt="4">
        <dgm:presLayoutVars>
          <dgm:bulletEnabled val="1"/>
        </dgm:presLayoutVars>
      </dgm:prSet>
      <dgm:spPr/>
    </dgm:pt>
    <dgm:pt modelId="{B92FBCCA-643C-4B40-A0F2-4251B0C2D263}" type="pres">
      <dgm:prSet presAssocID="{6AE9C037-A0D3-4980-BC1A-3D403CD6B459}" presName="spaceBetweenRectangles" presStyleCnt="0"/>
      <dgm:spPr/>
    </dgm:pt>
    <dgm:pt modelId="{C73DE14E-CA9D-432E-9159-A1312576A06A}" type="pres">
      <dgm:prSet presAssocID="{20BBF494-A883-49EB-9105-3569E7E279C2}" presName="parentLin" presStyleCnt="0"/>
      <dgm:spPr/>
    </dgm:pt>
    <dgm:pt modelId="{7078C6C5-98FD-466D-ADFB-23C5A2C17748}" type="pres">
      <dgm:prSet presAssocID="{20BBF494-A883-49EB-9105-3569E7E279C2}" presName="parentLeftMargin" presStyleLbl="node1" presStyleIdx="2" presStyleCnt="4"/>
      <dgm:spPr/>
      <dgm:t>
        <a:bodyPr/>
        <a:lstStyle/>
        <a:p>
          <a:endParaRPr lang="it-IT"/>
        </a:p>
      </dgm:t>
    </dgm:pt>
    <dgm:pt modelId="{F91A1EDC-4CE2-4956-98B9-D5D0AD37164C}" type="pres">
      <dgm:prSet presAssocID="{20BBF494-A883-49EB-9105-3569E7E279C2}" presName="parentText" presStyleLbl="node1" presStyleIdx="3" presStyleCnt="4">
        <dgm:presLayoutVars>
          <dgm:chMax val="0"/>
          <dgm:bulletEnabled val="1"/>
        </dgm:presLayoutVars>
      </dgm:prSet>
      <dgm:spPr/>
      <dgm:t>
        <a:bodyPr/>
        <a:lstStyle/>
        <a:p>
          <a:endParaRPr lang="it-IT"/>
        </a:p>
      </dgm:t>
    </dgm:pt>
    <dgm:pt modelId="{84E9DED2-2897-47B3-9205-177C49D8241E}" type="pres">
      <dgm:prSet presAssocID="{20BBF494-A883-49EB-9105-3569E7E279C2}" presName="negativeSpace" presStyleCnt="0"/>
      <dgm:spPr/>
    </dgm:pt>
    <dgm:pt modelId="{AA5D9D84-E0E5-49D0-9A5E-638DC9565528}" type="pres">
      <dgm:prSet presAssocID="{20BBF494-A883-49EB-9105-3569E7E279C2}" presName="childText" presStyleLbl="conFgAcc1" presStyleIdx="3" presStyleCnt="4">
        <dgm:presLayoutVars>
          <dgm:bulletEnabled val="1"/>
        </dgm:presLayoutVars>
      </dgm:prSet>
      <dgm:spPr/>
    </dgm:pt>
  </dgm:ptLst>
  <dgm:cxnLst>
    <dgm:cxn modelId="{8086147F-4743-44B9-9BC8-03C687895748}" type="presOf" srcId="{20BBF494-A883-49EB-9105-3569E7E279C2}" destId="{F91A1EDC-4CE2-4956-98B9-D5D0AD37164C}" srcOrd="1" destOrd="0" presId="urn:microsoft.com/office/officeart/2005/8/layout/list1"/>
    <dgm:cxn modelId="{9633EBA9-5104-4886-BB33-69A7583901EE}" srcId="{EBE059DA-0A70-46A6-B671-2E3F3CEF381F}" destId="{CD336F02-9D1B-4B08-AD2E-BF7CA5412073}" srcOrd="0" destOrd="0" parTransId="{230F5BD8-A74A-4D0B-AE47-33F3BC321786}" sibTransId="{F4CF13A5-5FE5-4526-AEC4-F8B9905B4EE2}"/>
    <dgm:cxn modelId="{C605FF53-3A01-4A04-8C40-7388C700BC37}" type="presOf" srcId="{CD336F02-9D1B-4B08-AD2E-BF7CA5412073}" destId="{E874728D-17AA-47DE-8CE6-9BD6C7885DEE}" srcOrd="1" destOrd="0" presId="urn:microsoft.com/office/officeart/2005/8/layout/list1"/>
    <dgm:cxn modelId="{FDFCAD42-4EB9-43CA-AC96-0849AA6DE52F}" type="presOf" srcId="{EBE059DA-0A70-46A6-B671-2E3F3CEF381F}" destId="{7F7FB7A4-41D0-49E9-A7F5-EEC848ED4D0B}" srcOrd="0" destOrd="0" presId="urn:microsoft.com/office/officeart/2005/8/layout/list1"/>
    <dgm:cxn modelId="{D856DCD2-DEEC-4877-AC4E-B3EF85F974C0}" type="presOf" srcId="{5C8E6F81-1B31-4106-B33E-0B6D8B5ECE2A}" destId="{BE099067-47A9-420B-8132-E174BDBDEB92}" srcOrd="1" destOrd="0" presId="urn:microsoft.com/office/officeart/2005/8/layout/list1"/>
    <dgm:cxn modelId="{F8CFD7CF-F67C-4B3B-96C2-4256B47EF655}" type="presOf" srcId="{4D936EE6-A0FB-492D-B15B-8A062BA65E16}" destId="{21B31A07-A77C-4E43-A1E2-2FD9DA61D3E2}" srcOrd="0" destOrd="0" presId="urn:microsoft.com/office/officeart/2005/8/layout/list1"/>
    <dgm:cxn modelId="{E0C3391D-84A2-451A-9095-3AE98FBD32A0}" srcId="{EBE059DA-0A70-46A6-B671-2E3F3CEF381F}" destId="{20BBF494-A883-49EB-9105-3569E7E279C2}" srcOrd="3" destOrd="0" parTransId="{B2299839-B361-4188-B5CE-7CE8B70E9DC3}" sibTransId="{243319F0-6F85-45A1-B0D6-B5D608B63DAF}"/>
    <dgm:cxn modelId="{BB000C8C-B77A-4AFD-908C-3504713A2410}" type="presOf" srcId="{20BBF494-A883-49EB-9105-3569E7E279C2}" destId="{7078C6C5-98FD-466D-ADFB-23C5A2C17748}" srcOrd="0" destOrd="0" presId="urn:microsoft.com/office/officeart/2005/8/layout/list1"/>
    <dgm:cxn modelId="{3ED5C9EC-3118-475F-BF58-951F48B2F2FA}" srcId="{EBE059DA-0A70-46A6-B671-2E3F3CEF381F}" destId="{5C8E6F81-1B31-4106-B33E-0B6D8B5ECE2A}" srcOrd="2" destOrd="0" parTransId="{20014839-621E-42C8-B7A9-8226D1584F4B}" sibTransId="{6AE9C037-A0D3-4980-BC1A-3D403CD6B459}"/>
    <dgm:cxn modelId="{204F2040-5E1D-407D-957B-60A042330CC6}" type="presOf" srcId="{4D936EE6-A0FB-492D-B15B-8A062BA65E16}" destId="{F3029995-5EA0-4794-8DAF-34FC160493B4}" srcOrd="1" destOrd="0" presId="urn:microsoft.com/office/officeart/2005/8/layout/list1"/>
    <dgm:cxn modelId="{2544079C-B94E-4118-B7E5-5DC273653DA5}" srcId="{EBE059DA-0A70-46A6-B671-2E3F3CEF381F}" destId="{4D936EE6-A0FB-492D-B15B-8A062BA65E16}" srcOrd="1" destOrd="0" parTransId="{579BF671-3C82-424D-8BF8-CED0CF45AC65}" sibTransId="{F2299CF8-71A7-41AD-B1C1-A6D2781DBC4D}"/>
    <dgm:cxn modelId="{790F683D-EBF7-4EAF-8952-4A1EE085A608}" type="presOf" srcId="{CD336F02-9D1B-4B08-AD2E-BF7CA5412073}" destId="{E654B80B-27C9-4561-843A-8AAA091B030C}" srcOrd="0" destOrd="0" presId="urn:microsoft.com/office/officeart/2005/8/layout/list1"/>
    <dgm:cxn modelId="{95581B8A-7457-46A2-904D-492013D9F6E3}" type="presOf" srcId="{5C8E6F81-1B31-4106-B33E-0B6D8B5ECE2A}" destId="{10CFF2FF-7F26-4CE7-B6CC-43D019BE0747}" srcOrd="0" destOrd="0" presId="urn:microsoft.com/office/officeart/2005/8/layout/list1"/>
    <dgm:cxn modelId="{B0E74437-F830-4634-B406-5448A63FC4F9}" type="presParOf" srcId="{7F7FB7A4-41D0-49E9-A7F5-EEC848ED4D0B}" destId="{758DFB64-FCD5-49C3-85E5-F17844F02A26}" srcOrd="0" destOrd="0" presId="urn:microsoft.com/office/officeart/2005/8/layout/list1"/>
    <dgm:cxn modelId="{EB68C35C-5E57-4103-91F4-483699815A42}" type="presParOf" srcId="{758DFB64-FCD5-49C3-85E5-F17844F02A26}" destId="{E654B80B-27C9-4561-843A-8AAA091B030C}" srcOrd="0" destOrd="0" presId="urn:microsoft.com/office/officeart/2005/8/layout/list1"/>
    <dgm:cxn modelId="{93EB9F47-DA26-4BFB-B40B-9F6E614CD6DB}" type="presParOf" srcId="{758DFB64-FCD5-49C3-85E5-F17844F02A26}" destId="{E874728D-17AA-47DE-8CE6-9BD6C7885DEE}" srcOrd="1" destOrd="0" presId="urn:microsoft.com/office/officeart/2005/8/layout/list1"/>
    <dgm:cxn modelId="{7598C7E9-AAF6-45FC-9150-C678B3D74EB7}" type="presParOf" srcId="{7F7FB7A4-41D0-49E9-A7F5-EEC848ED4D0B}" destId="{C762D34D-63EC-4582-8DD4-DBA8CEB69664}" srcOrd="1" destOrd="0" presId="urn:microsoft.com/office/officeart/2005/8/layout/list1"/>
    <dgm:cxn modelId="{15158CB7-98A2-4EA1-99BB-2981EFF53859}" type="presParOf" srcId="{7F7FB7A4-41D0-49E9-A7F5-EEC848ED4D0B}" destId="{D79A4CAD-BEBE-4AFD-968B-BB382EB83E26}" srcOrd="2" destOrd="0" presId="urn:microsoft.com/office/officeart/2005/8/layout/list1"/>
    <dgm:cxn modelId="{A1CD9563-2D8C-445E-87C2-C2CC84C8D10D}" type="presParOf" srcId="{7F7FB7A4-41D0-49E9-A7F5-EEC848ED4D0B}" destId="{C9C0A47C-0FCA-45D8-916D-F9BE66BE7583}" srcOrd="3" destOrd="0" presId="urn:microsoft.com/office/officeart/2005/8/layout/list1"/>
    <dgm:cxn modelId="{2F3BC722-613F-4CB2-BA6D-6E25C9913B98}" type="presParOf" srcId="{7F7FB7A4-41D0-49E9-A7F5-EEC848ED4D0B}" destId="{96D4CAC2-B890-4714-85A5-E4495B1FBEDA}" srcOrd="4" destOrd="0" presId="urn:microsoft.com/office/officeart/2005/8/layout/list1"/>
    <dgm:cxn modelId="{50955447-5E4C-4F8C-BB75-27EA2B05893F}" type="presParOf" srcId="{96D4CAC2-B890-4714-85A5-E4495B1FBEDA}" destId="{21B31A07-A77C-4E43-A1E2-2FD9DA61D3E2}" srcOrd="0" destOrd="0" presId="urn:microsoft.com/office/officeart/2005/8/layout/list1"/>
    <dgm:cxn modelId="{C8447737-D0E2-43F5-844F-93FD51BC233E}" type="presParOf" srcId="{96D4CAC2-B890-4714-85A5-E4495B1FBEDA}" destId="{F3029995-5EA0-4794-8DAF-34FC160493B4}" srcOrd="1" destOrd="0" presId="urn:microsoft.com/office/officeart/2005/8/layout/list1"/>
    <dgm:cxn modelId="{EA7CF466-9B70-4EBB-8472-508390B221AC}" type="presParOf" srcId="{7F7FB7A4-41D0-49E9-A7F5-EEC848ED4D0B}" destId="{86D7A670-2202-485A-B2A1-10AD270295E6}" srcOrd="5" destOrd="0" presId="urn:microsoft.com/office/officeart/2005/8/layout/list1"/>
    <dgm:cxn modelId="{B0A6058B-89E3-40CA-BE49-8C8300C33C45}" type="presParOf" srcId="{7F7FB7A4-41D0-49E9-A7F5-EEC848ED4D0B}" destId="{B5AE005E-C991-488C-A1CB-3DEBD55F6E8F}" srcOrd="6" destOrd="0" presId="urn:microsoft.com/office/officeart/2005/8/layout/list1"/>
    <dgm:cxn modelId="{F0B8B624-8152-4085-9E10-4369786F54E5}" type="presParOf" srcId="{7F7FB7A4-41D0-49E9-A7F5-EEC848ED4D0B}" destId="{6BCE7EE4-B89A-478B-AEF9-C377CD393038}" srcOrd="7" destOrd="0" presId="urn:microsoft.com/office/officeart/2005/8/layout/list1"/>
    <dgm:cxn modelId="{601835A4-FE5C-4A34-BEAA-5E2BCAA43DE2}" type="presParOf" srcId="{7F7FB7A4-41D0-49E9-A7F5-EEC848ED4D0B}" destId="{6346ED99-4726-4D7B-B9E3-0CB903E158E5}" srcOrd="8" destOrd="0" presId="urn:microsoft.com/office/officeart/2005/8/layout/list1"/>
    <dgm:cxn modelId="{8EC70DCC-0049-4523-A5B5-074DBF064B05}" type="presParOf" srcId="{6346ED99-4726-4D7B-B9E3-0CB903E158E5}" destId="{10CFF2FF-7F26-4CE7-B6CC-43D019BE0747}" srcOrd="0" destOrd="0" presId="urn:microsoft.com/office/officeart/2005/8/layout/list1"/>
    <dgm:cxn modelId="{9A09BECD-B3EE-4451-BF14-880F4C40D728}" type="presParOf" srcId="{6346ED99-4726-4D7B-B9E3-0CB903E158E5}" destId="{BE099067-47A9-420B-8132-E174BDBDEB92}" srcOrd="1" destOrd="0" presId="urn:microsoft.com/office/officeart/2005/8/layout/list1"/>
    <dgm:cxn modelId="{8B82D07A-B20E-407C-9E7A-97DB5E1142C4}" type="presParOf" srcId="{7F7FB7A4-41D0-49E9-A7F5-EEC848ED4D0B}" destId="{DD961F86-BCF4-49B5-9723-2A56424AB08F}" srcOrd="9" destOrd="0" presId="urn:microsoft.com/office/officeart/2005/8/layout/list1"/>
    <dgm:cxn modelId="{27CE317B-A1F5-4140-AB0F-6B65AEAB08A5}" type="presParOf" srcId="{7F7FB7A4-41D0-49E9-A7F5-EEC848ED4D0B}" destId="{4B7EE721-37B9-4E0C-9896-100EFD0B0880}" srcOrd="10" destOrd="0" presId="urn:microsoft.com/office/officeart/2005/8/layout/list1"/>
    <dgm:cxn modelId="{B4B84251-75EF-48E9-A247-460B1677A031}" type="presParOf" srcId="{7F7FB7A4-41D0-49E9-A7F5-EEC848ED4D0B}" destId="{B92FBCCA-643C-4B40-A0F2-4251B0C2D263}" srcOrd="11" destOrd="0" presId="urn:microsoft.com/office/officeart/2005/8/layout/list1"/>
    <dgm:cxn modelId="{55D7B8F5-2673-40C5-90DE-EFA8016F976B}" type="presParOf" srcId="{7F7FB7A4-41D0-49E9-A7F5-EEC848ED4D0B}" destId="{C73DE14E-CA9D-432E-9159-A1312576A06A}" srcOrd="12" destOrd="0" presId="urn:microsoft.com/office/officeart/2005/8/layout/list1"/>
    <dgm:cxn modelId="{EFEF64D7-C56A-4E09-B34D-867921EE1494}" type="presParOf" srcId="{C73DE14E-CA9D-432E-9159-A1312576A06A}" destId="{7078C6C5-98FD-466D-ADFB-23C5A2C17748}" srcOrd="0" destOrd="0" presId="urn:microsoft.com/office/officeart/2005/8/layout/list1"/>
    <dgm:cxn modelId="{FD4F34FD-6E5B-4BB4-BB87-0B6C49C019EA}" type="presParOf" srcId="{C73DE14E-CA9D-432E-9159-A1312576A06A}" destId="{F91A1EDC-4CE2-4956-98B9-D5D0AD37164C}" srcOrd="1" destOrd="0" presId="urn:microsoft.com/office/officeart/2005/8/layout/list1"/>
    <dgm:cxn modelId="{DF223B37-B0D5-4069-A0B3-F5FD6830A570}" type="presParOf" srcId="{7F7FB7A4-41D0-49E9-A7F5-EEC848ED4D0B}" destId="{84E9DED2-2897-47B3-9205-177C49D8241E}" srcOrd="13" destOrd="0" presId="urn:microsoft.com/office/officeart/2005/8/layout/list1"/>
    <dgm:cxn modelId="{5F5718E3-5BF5-49BD-8F76-FC2DBEDACE90}" type="presParOf" srcId="{7F7FB7A4-41D0-49E9-A7F5-EEC848ED4D0B}" destId="{AA5D9D84-E0E5-49D0-9A5E-638DC956552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AC8470-EC35-43E6-8838-88FB3B8F4004}" type="doc">
      <dgm:prSet loTypeId="urn:microsoft.com/office/officeart/2005/8/layout/vList2" loCatId="list" qsTypeId="urn:microsoft.com/office/officeart/2005/8/quickstyle/3d4" qsCatId="3D" csTypeId="urn:microsoft.com/office/officeart/2005/8/colors/accent2_5" csCatId="accent2" phldr="1"/>
      <dgm:spPr/>
      <dgm:t>
        <a:bodyPr/>
        <a:lstStyle/>
        <a:p>
          <a:endParaRPr lang="it-IT"/>
        </a:p>
      </dgm:t>
    </dgm:pt>
    <dgm:pt modelId="{0DB4EDA4-C44F-4EFD-94AC-CCC254227B4D}">
      <dgm:prSet custT="1"/>
      <dgm:spPr/>
      <dgm:t>
        <a:bodyPr/>
        <a:lstStyle/>
        <a:p>
          <a:pPr rtl="0"/>
          <a:r>
            <a:rPr lang="it-IT" sz="3600" dirty="0" smtClean="0"/>
            <a:t>Apprendimento multimediale di Mayer</a:t>
          </a:r>
          <a:endParaRPr lang="it-IT" sz="3600" dirty="0"/>
        </a:p>
      </dgm:t>
    </dgm:pt>
    <dgm:pt modelId="{36238FBA-A1E6-4C48-A0AC-070416C95EC4}" type="parTrans" cxnId="{77C89929-3649-4189-BEE6-0ABE25ED406D}">
      <dgm:prSet/>
      <dgm:spPr/>
      <dgm:t>
        <a:bodyPr/>
        <a:lstStyle/>
        <a:p>
          <a:endParaRPr lang="it-IT" sz="2400"/>
        </a:p>
      </dgm:t>
    </dgm:pt>
    <dgm:pt modelId="{53186E43-E49D-466A-B6CE-549FFCD9DFB7}" type="sibTrans" cxnId="{77C89929-3649-4189-BEE6-0ABE25ED406D}">
      <dgm:prSet/>
      <dgm:spPr/>
      <dgm:t>
        <a:bodyPr/>
        <a:lstStyle/>
        <a:p>
          <a:endParaRPr lang="it-IT" sz="2400"/>
        </a:p>
      </dgm:t>
    </dgm:pt>
    <dgm:pt modelId="{15DFE4F4-478B-4626-A2C4-0C0D3DF2D618}">
      <dgm:prSet custT="1"/>
      <dgm:spPr/>
      <dgm:t>
        <a:bodyPr/>
        <a:lstStyle/>
        <a:p>
          <a:pPr rtl="0"/>
          <a:r>
            <a:rPr lang="it-IT" sz="3600" dirty="0" smtClean="0"/>
            <a:t>Buone pratiche da esperti di didattica</a:t>
          </a:r>
          <a:endParaRPr lang="it-IT" sz="3600" dirty="0"/>
        </a:p>
      </dgm:t>
    </dgm:pt>
    <dgm:pt modelId="{4926E659-F82C-4CDD-865F-74B896468D8A}" type="parTrans" cxnId="{84EEA711-9C51-4026-AE2D-1F74C04D1229}">
      <dgm:prSet/>
      <dgm:spPr/>
      <dgm:t>
        <a:bodyPr/>
        <a:lstStyle/>
        <a:p>
          <a:endParaRPr lang="it-IT" sz="2400"/>
        </a:p>
      </dgm:t>
    </dgm:pt>
    <dgm:pt modelId="{FE51289C-C702-4BBA-9047-242A707BF357}" type="sibTrans" cxnId="{84EEA711-9C51-4026-AE2D-1F74C04D1229}">
      <dgm:prSet/>
      <dgm:spPr/>
      <dgm:t>
        <a:bodyPr/>
        <a:lstStyle/>
        <a:p>
          <a:endParaRPr lang="it-IT" sz="2400"/>
        </a:p>
      </dgm:t>
    </dgm:pt>
    <dgm:pt modelId="{DE6E8AF6-08C5-4BF8-B0F4-7E92F4F6E65C}">
      <dgm:prSet custT="1"/>
      <dgm:spPr/>
      <dgm:t>
        <a:bodyPr/>
        <a:lstStyle/>
        <a:p>
          <a:pPr rtl="0"/>
          <a:r>
            <a:rPr lang="it-IT" sz="3600" smtClean="0"/>
            <a:t>Utilizzo di Moodle </a:t>
          </a:r>
          <a:endParaRPr lang="it-IT" sz="3600"/>
        </a:p>
      </dgm:t>
    </dgm:pt>
    <dgm:pt modelId="{9C75F6DE-25B8-496C-9D20-5DCD25AD7E7A}" type="parTrans" cxnId="{2F8CF54F-6CBE-4818-AB3F-EB80B1CD536B}">
      <dgm:prSet/>
      <dgm:spPr/>
      <dgm:t>
        <a:bodyPr/>
        <a:lstStyle/>
        <a:p>
          <a:endParaRPr lang="it-IT" sz="2400"/>
        </a:p>
      </dgm:t>
    </dgm:pt>
    <dgm:pt modelId="{20BAE28E-5591-48DA-A973-28182AD55432}" type="sibTrans" cxnId="{2F8CF54F-6CBE-4818-AB3F-EB80B1CD536B}">
      <dgm:prSet/>
      <dgm:spPr/>
      <dgm:t>
        <a:bodyPr/>
        <a:lstStyle/>
        <a:p>
          <a:endParaRPr lang="it-IT" sz="2400"/>
        </a:p>
      </dgm:t>
    </dgm:pt>
    <dgm:pt modelId="{D97BEC24-574E-411D-A49A-4AC7674BBF3A}">
      <dgm:prSet custT="1"/>
      <dgm:spPr/>
      <dgm:t>
        <a:bodyPr/>
        <a:lstStyle/>
        <a:p>
          <a:pPr rtl="0"/>
          <a:r>
            <a:rPr lang="it-IT" sz="3600" smtClean="0"/>
            <a:t>Linee guida internazionali   </a:t>
          </a:r>
          <a:endParaRPr lang="it-IT" sz="3600"/>
        </a:p>
      </dgm:t>
    </dgm:pt>
    <dgm:pt modelId="{18DBD99D-95DA-4D9A-BA7D-DA5E38068407}" type="parTrans" cxnId="{D3DFAAB9-9BC4-4F42-B691-124DD751195A}">
      <dgm:prSet/>
      <dgm:spPr/>
      <dgm:t>
        <a:bodyPr/>
        <a:lstStyle/>
        <a:p>
          <a:endParaRPr lang="it-IT" sz="2400"/>
        </a:p>
      </dgm:t>
    </dgm:pt>
    <dgm:pt modelId="{542BC70D-4331-44C2-89C2-CCC2573F4C16}" type="sibTrans" cxnId="{D3DFAAB9-9BC4-4F42-B691-124DD751195A}">
      <dgm:prSet/>
      <dgm:spPr/>
      <dgm:t>
        <a:bodyPr/>
        <a:lstStyle/>
        <a:p>
          <a:endParaRPr lang="it-IT" sz="2400"/>
        </a:p>
      </dgm:t>
    </dgm:pt>
    <dgm:pt modelId="{9A4CC208-B910-46AA-AD76-1E39CD066D2E}" type="pres">
      <dgm:prSet presAssocID="{7DAC8470-EC35-43E6-8838-88FB3B8F4004}" presName="linear" presStyleCnt="0">
        <dgm:presLayoutVars>
          <dgm:animLvl val="lvl"/>
          <dgm:resizeHandles val="exact"/>
        </dgm:presLayoutVars>
      </dgm:prSet>
      <dgm:spPr/>
      <dgm:t>
        <a:bodyPr/>
        <a:lstStyle/>
        <a:p>
          <a:endParaRPr lang="it-IT"/>
        </a:p>
      </dgm:t>
    </dgm:pt>
    <dgm:pt modelId="{E22447BF-3B84-46BA-91AA-0B982AABBC72}" type="pres">
      <dgm:prSet presAssocID="{0DB4EDA4-C44F-4EFD-94AC-CCC254227B4D}" presName="parentText" presStyleLbl="node1" presStyleIdx="0" presStyleCnt="4">
        <dgm:presLayoutVars>
          <dgm:chMax val="0"/>
          <dgm:bulletEnabled val="1"/>
        </dgm:presLayoutVars>
      </dgm:prSet>
      <dgm:spPr/>
      <dgm:t>
        <a:bodyPr/>
        <a:lstStyle/>
        <a:p>
          <a:endParaRPr lang="it-IT"/>
        </a:p>
      </dgm:t>
    </dgm:pt>
    <dgm:pt modelId="{2B114D39-E214-4B90-892B-9862589F8C7C}" type="pres">
      <dgm:prSet presAssocID="{53186E43-E49D-466A-B6CE-549FFCD9DFB7}" presName="spacer" presStyleCnt="0"/>
      <dgm:spPr/>
    </dgm:pt>
    <dgm:pt modelId="{DFDB51E7-C36B-48A8-8952-1BA18DB2AB2B}" type="pres">
      <dgm:prSet presAssocID="{15DFE4F4-478B-4626-A2C4-0C0D3DF2D618}" presName="parentText" presStyleLbl="node1" presStyleIdx="1" presStyleCnt="4">
        <dgm:presLayoutVars>
          <dgm:chMax val="0"/>
          <dgm:bulletEnabled val="1"/>
        </dgm:presLayoutVars>
      </dgm:prSet>
      <dgm:spPr/>
      <dgm:t>
        <a:bodyPr/>
        <a:lstStyle/>
        <a:p>
          <a:endParaRPr lang="it-IT"/>
        </a:p>
      </dgm:t>
    </dgm:pt>
    <dgm:pt modelId="{1C05583A-13EC-4E99-818D-74E63AC550D5}" type="pres">
      <dgm:prSet presAssocID="{FE51289C-C702-4BBA-9047-242A707BF357}" presName="spacer" presStyleCnt="0"/>
      <dgm:spPr/>
    </dgm:pt>
    <dgm:pt modelId="{C6820196-CC52-436C-B48A-6504633F00B6}" type="pres">
      <dgm:prSet presAssocID="{DE6E8AF6-08C5-4BF8-B0F4-7E92F4F6E65C}" presName="parentText" presStyleLbl="node1" presStyleIdx="2" presStyleCnt="4">
        <dgm:presLayoutVars>
          <dgm:chMax val="0"/>
          <dgm:bulletEnabled val="1"/>
        </dgm:presLayoutVars>
      </dgm:prSet>
      <dgm:spPr/>
      <dgm:t>
        <a:bodyPr/>
        <a:lstStyle/>
        <a:p>
          <a:endParaRPr lang="it-IT"/>
        </a:p>
      </dgm:t>
    </dgm:pt>
    <dgm:pt modelId="{B7588C67-A2C1-4E54-B5BF-3F3182699836}" type="pres">
      <dgm:prSet presAssocID="{20BAE28E-5591-48DA-A973-28182AD55432}" presName="spacer" presStyleCnt="0"/>
      <dgm:spPr/>
    </dgm:pt>
    <dgm:pt modelId="{EEAF029C-1F96-4C8E-A06A-D5DF364F94BD}" type="pres">
      <dgm:prSet presAssocID="{D97BEC24-574E-411D-A49A-4AC7674BBF3A}" presName="parentText" presStyleLbl="node1" presStyleIdx="3" presStyleCnt="4">
        <dgm:presLayoutVars>
          <dgm:chMax val="0"/>
          <dgm:bulletEnabled val="1"/>
        </dgm:presLayoutVars>
      </dgm:prSet>
      <dgm:spPr/>
      <dgm:t>
        <a:bodyPr/>
        <a:lstStyle/>
        <a:p>
          <a:endParaRPr lang="it-IT"/>
        </a:p>
      </dgm:t>
    </dgm:pt>
  </dgm:ptLst>
  <dgm:cxnLst>
    <dgm:cxn modelId="{84EEA711-9C51-4026-AE2D-1F74C04D1229}" srcId="{7DAC8470-EC35-43E6-8838-88FB3B8F4004}" destId="{15DFE4F4-478B-4626-A2C4-0C0D3DF2D618}" srcOrd="1" destOrd="0" parTransId="{4926E659-F82C-4CDD-865F-74B896468D8A}" sibTransId="{FE51289C-C702-4BBA-9047-242A707BF357}"/>
    <dgm:cxn modelId="{1404B594-7BCA-4D9B-882B-459B6B5B1ED5}" type="presOf" srcId="{15DFE4F4-478B-4626-A2C4-0C0D3DF2D618}" destId="{DFDB51E7-C36B-48A8-8952-1BA18DB2AB2B}" srcOrd="0" destOrd="0" presId="urn:microsoft.com/office/officeart/2005/8/layout/vList2"/>
    <dgm:cxn modelId="{8D04FCEA-EF04-41E2-B406-28757ECBD30A}" type="presOf" srcId="{0DB4EDA4-C44F-4EFD-94AC-CCC254227B4D}" destId="{E22447BF-3B84-46BA-91AA-0B982AABBC72}" srcOrd="0" destOrd="0" presId="urn:microsoft.com/office/officeart/2005/8/layout/vList2"/>
    <dgm:cxn modelId="{D9248BC3-2004-4A81-9165-E357B75715F7}" type="presOf" srcId="{DE6E8AF6-08C5-4BF8-B0F4-7E92F4F6E65C}" destId="{C6820196-CC52-436C-B48A-6504633F00B6}" srcOrd="0" destOrd="0" presId="urn:microsoft.com/office/officeart/2005/8/layout/vList2"/>
    <dgm:cxn modelId="{77C89929-3649-4189-BEE6-0ABE25ED406D}" srcId="{7DAC8470-EC35-43E6-8838-88FB3B8F4004}" destId="{0DB4EDA4-C44F-4EFD-94AC-CCC254227B4D}" srcOrd="0" destOrd="0" parTransId="{36238FBA-A1E6-4C48-A0AC-070416C95EC4}" sibTransId="{53186E43-E49D-466A-B6CE-549FFCD9DFB7}"/>
    <dgm:cxn modelId="{2F8CF54F-6CBE-4818-AB3F-EB80B1CD536B}" srcId="{7DAC8470-EC35-43E6-8838-88FB3B8F4004}" destId="{DE6E8AF6-08C5-4BF8-B0F4-7E92F4F6E65C}" srcOrd="2" destOrd="0" parTransId="{9C75F6DE-25B8-496C-9D20-5DCD25AD7E7A}" sibTransId="{20BAE28E-5591-48DA-A973-28182AD55432}"/>
    <dgm:cxn modelId="{35706621-5FD9-4BBF-95AE-DFC05916337F}" type="presOf" srcId="{7DAC8470-EC35-43E6-8838-88FB3B8F4004}" destId="{9A4CC208-B910-46AA-AD76-1E39CD066D2E}" srcOrd="0" destOrd="0" presId="urn:microsoft.com/office/officeart/2005/8/layout/vList2"/>
    <dgm:cxn modelId="{D3DFAAB9-9BC4-4F42-B691-124DD751195A}" srcId="{7DAC8470-EC35-43E6-8838-88FB3B8F4004}" destId="{D97BEC24-574E-411D-A49A-4AC7674BBF3A}" srcOrd="3" destOrd="0" parTransId="{18DBD99D-95DA-4D9A-BA7D-DA5E38068407}" sibTransId="{542BC70D-4331-44C2-89C2-CCC2573F4C16}"/>
    <dgm:cxn modelId="{DC7B8914-3D00-43BF-82CA-25328A3478FF}" type="presOf" srcId="{D97BEC24-574E-411D-A49A-4AC7674BBF3A}" destId="{EEAF029C-1F96-4C8E-A06A-D5DF364F94BD}" srcOrd="0" destOrd="0" presId="urn:microsoft.com/office/officeart/2005/8/layout/vList2"/>
    <dgm:cxn modelId="{ADBF56B6-83EE-43A1-96A7-D812B0F18A56}" type="presParOf" srcId="{9A4CC208-B910-46AA-AD76-1E39CD066D2E}" destId="{E22447BF-3B84-46BA-91AA-0B982AABBC72}" srcOrd="0" destOrd="0" presId="urn:microsoft.com/office/officeart/2005/8/layout/vList2"/>
    <dgm:cxn modelId="{8BB95967-5263-4B18-9F09-DA8B1CEA8638}" type="presParOf" srcId="{9A4CC208-B910-46AA-AD76-1E39CD066D2E}" destId="{2B114D39-E214-4B90-892B-9862589F8C7C}" srcOrd="1" destOrd="0" presId="urn:microsoft.com/office/officeart/2005/8/layout/vList2"/>
    <dgm:cxn modelId="{7C460BFD-7A5A-4422-8861-F76C9067A0D6}" type="presParOf" srcId="{9A4CC208-B910-46AA-AD76-1E39CD066D2E}" destId="{DFDB51E7-C36B-48A8-8952-1BA18DB2AB2B}" srcOrd="2" destOrd="0" presId="urn:microsoft.com/office/officeart/2005/8/layout/vList2"/>
    <dgm:cxn modelId="{4B1E29AA-5A5D-4FC0-B3AD-4ED44D44C764}" type="presParOf" srcId="{9A4CC208-B910-46AA-AD76-1E39CD066D2E}" destId="{1C05583A-13EC-4E99-818D-74E63AC550D5}" srcOrd="3" destOrd="0" presId="urn:microsoft.com/office/officeart/2005/8/layout/vList2"/>
    <dgm:cxn modelId="{989D725E-9F68-4516-95ED-BC8C299319F3}" type="presParOf" srcId="{9A4CC208-B910-46AA-AD76-1E39CD066D2E}" destId="{C6820196-CC52-436C-B48A-6504633F00B6}" srcOrd="4" destOrd="0" presId="urn:microsoft.com/office/officeart/2005/8/layout/vList2"/>
    <dgm:cxn modelId="{54E87ABC-E31B-43D5-97DB-EB5C6A3CCEC8}" type="presParOf" srcId="{9A4CC208-B910-46AA-AD76-1E39CD066D2E}" destId="{B7588C67-A2C1-4E54-B5BF-3F3182699836}" srcOrd="5" destOrd="0" presId="urn:microsoft.com/office/officeart/2005/8/layout/vList2"/>
    <dgm:cxn modelId="{5561BDC8-EA5E-4A0C-A57E-FCD99176132F}" type="presParOf" srcId="{9A4CC208-B910-46AA-AD76-1E39CD066D2E}" destId="{EEAF029C-1F96-4C8E-A06A-D5DF364F94B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973D25-1A2A-4A83-BAEC-2FC3E67BA951}" type="doc">
      <dgm:prSet loTypeId="urn:microsoft.com/office/officeart/2005/8/layout/default" loCatId="list" qsTypeId="urn:microsoft.com/office/officeart/2005/8/quickstyle/3d4" qsCatId="3D" csTypeId="urn:microsoft.com/office/officeart/2005/8/colors/accent2_5" csCatId="accent2" phldr="1"/>
      <dgm:spPr/>
      <dgm:t>
        <a:bodyPr/>
        <a:lstStyle/>
        <a:p>
          <a:endParaRPr lang="it-IT"/>
        </a:p>
      </dgm:t>
    </dgm:pt>
    <dgm:pt modelId="{D9D015A7-7AAA-4DDA-9037-2258C67AB2B9}">
      <dgm:prSet phldrT="[Testo]" custT="1"/>
      <dgm:spPr/>
      <dgm:t>
        <a:bodyPr/>
        <a:lstStyle/>
        <a:p>
          <a:r>
            <a:rPr lang="it-IT" sz="1600" dirty="0" smtClean="0"/>
            <a:t>Modelli</a:t>
          </a:r>
        </a:p>
      </dgm:t>
    </dgm:pt>
    <dgm:pt modelId="{7FE9A4FC-B7B3-43C2-B3AC-1FE742B75855}" type="parTrans" cxnId="{61469377-A685-4843-A4B9-84158B5B8353}">
      <dgm:prSet/>
      <dgm:spPr/>
      <dgm:t>
        <a:bodyPr/>
        <a:lstStyle/>
        <a:p>
          <a:endParaRPr lang="it-IT" sz="1800"/>
        </a:p>
      </dgm:t>
    </dgm:pt>
    <dgm:pt modelId="{52F80309-DF92-4374-8B10-664A5A31EB8C}" type="sibTrans" cxnId="{61469377-A685-4843-A4B9-84158B5B8353}">
      <dgm:prSet/>
      <dgm:spPr/>
      <dgm:t>
        <a:bodyPr/>
        <a:lstStyle/>
        <a:p>
          <a:endParaRPr lang="it-IT" sz="1800"/>
        </a:p>
      </dgm:t>
    </dgm:pt>
    <dgm:pt modelId="{132A626C-6D3D-42DB-AEFE-2F548F5040C0}">
      <dgm:prSet phldrT="[Testo]" custT="1"/>
      <dgm:spPr/>
      <dgm:t>
        <a:bodyPr/>
        <a:lstStyle/>
        <a:p>
          <a:r>
            <a:rPr lang="it-IT" sz="1600" dirty="0" smtClean="0"/>
            <a:t>Matematica</a:t>
          </a:r>
          <a:endParaRPr lang="it-IT" sz="1600" dirty="0"/>
        </a:p>
      </dgm:t>
    </dgm:pt>
    <dgm:pt modelId="{38F3AA4A-B7DC-4153-AE39-37A4C530127E}" type="parTrans" cxnId="{C5990261-FD3F-4CBA-904E-C1DA8D13C69E}">
      <dgm:prSet/>
      <dgm:spPr/>
      <dgm:t>
        <a:bodyPr/>
        <a:lstStyle/>
        <a:p>
          <a:endParaRPr lang="it-IT" sz="1800"/>
        </a:p>
      </dgm:t>
    </dgm:pt>
    <dgm:pt modelId="{1F435340-F29E-40F6-89A8-7DE8AF794E6D}" type="sibTrans" cxnId="{C5990261-FD3F-4CBA-904E-C1DA8D13C69E}">
      <dgm:prSet/>
      <dgm:spPr/>
      <dgm:t>
        <a:bodyPr/>
        <a:lstStyle/>
        <a:p>
          <a:endParaRPr lang="it-IT" sz="1800"/>
        </a:p>
      </dgm:t>
    </dgm:pt>
    <dgm:pt modelId="{95BFC03D-8D9E-42EF-A318-5566DCFD0898}">
      <dgm:prSet phldrT="[Testo]" custT="1"/>
      <dgm:spPr/>
      <dgm:t>
        <a:bodyPr/>
        <a:lstStyle/>
        <a:p>
          <a:r>
            <a:rPr lang="it-IT" sz="1600" dirty="0" smtClean="0"/>
            <a:t>Grafica</a:t>
          </a:r>
          <a:endParaRPr lang="it-IT" sz="1600" dirty="0"/>
        </a:p>
      </dgm:t>
    </dgm:pt>
    <dgm:pt modelId="{0166180A-214A-4F24-BB55-6452F2DDDE48}" type="parTrans" cxnId="{D352F39C-14CD-47FD-AFE2-99F652E452F1}">
      <dgm:prSet/>
      <dgm:spPr/>
      <dgm:t>
        <a:bodyPr/>
        <a:lstStyle/>
        <a:p>
          <a:endParaRPr lang="it-IT" sz="1800"/>
        </a:p>
      </dgm:t>
    </dgm:pt>
    <dgm:pt modelId="{11FCF87D-E06D-4E07-B03B-4BC5ED898EF7}" type="sibTrans" cxnId="{D352F39C-14CD-47FD-AFE2-99F652E452F1}">
      <dgm:prSet/>
      <dgm:spPr/>
      <dgm:t>
        <a:bodyPr/>
        <a:lstStyle/>
        <a:p>
          <a:endParaRPr lang="it-IT" sz="1800"/>
        </a:p>
      </dgm:t>
    </dgm:pt>
    <dgm:pt modelId="{3899877C-FBF8-4026-99CA-3AB5F91663D3}">
      <dgm:prSet phldrT="[Testo]" custT="1"/>
      <dgm:spPr/>
      <dgm:t>
        <a:bodyPr/>
        <a:lstStyle/>
        <a:p>
          <a:r>
            <a:rPr lang="it-IT" sz="1600" dirty="0" smtClean="0"/>
            <a:t>Contestualizzazione</a:t>
          </a:r>
          <a:endParaRPr lang="it-IT" sz="1600" dirty="0"/>
        </a:p>
      </dgm:t>
    </dgm:pt>
    <dgm:pt modelId="{4BAAB433-BFAB-4D75-B766-688164DF5CC2}" type="parTrans" cxnId="{320847A6-CC16-4684-AA06-FBEC1E626AD7}">
      <dgm:prSet/>
      <dgm:spPr/>
      <dgm:t>
        <a:bodyPr/>
        <a:lstStyle/>
        <a:p>
          <a:endParaRPr lang="it-IT" sz="1800"/>
        </a:p>
      </dgm:t>
    </dgm:pt>
    <dgm:pt modelId="{B602C737-BF31-4C45-A23E-437B10CC8CDC}" type="sibTrans" cxnId="{320847A6-CC16-4684-AA06-FBEC1E626AD7}">
      <dgm:prSet/>
      <dgm:spPr/>
      <dgm:t>
        <a:bodyPr/>
        <a:lstStyle/>
        <a:p>
          <a:endParaRPr lang="it-IT" sz="1800"/>
        </a:p>
      </dgm:t>
    </dgm:pt>
    <dgm:pt modelId="{C15C30AD-AC3D-46D7-9AE4-D22C0F9C5137}" type="pres">
      <dgm:prSet presAssocID="{ED973D25-1A2A-4A83-BAEC-2FC3E67BA951}" presName="diagram" presStyleCnt="0">
        <dgm:presLayoutVars>
          <dgm:dir/>
          <dgm:resizeHandles val="exact"/>
        </dgm:presLayoutVars>
      </dgm:prSet>
      <dgm:spPr/>
      <dgm:t>
        <a:bodyPr/>
        <a:lstStyle/>
        <a:p>
          <a:endParaRPr lang="it-IT"/>
        </a:p>
      </dgm:t>
    </dgm:pt>
    <dgm:pt modelId="{BCF423A0-46AA-4187-9F67-A70BBFF5BE50}" type="pres">
      <dgm:prSet presAssocID="{D9D015A7-7AAA-4DDA-9037-2258C67AB2B9}" presName="node" presStyleLbl="node1" presStyleIdx="0" presStyleCnt="4">
        <dgm:presLayoutVars>
          <dgm:bulletEnabled val="1"/>
        </dgm:presLayoutVars>
      </dgm:prSet>
      <dgm:spPr/>
      <dgm:t>
        <a:bodyPr/>
        <a:lstStyle/>
        <a:p>
          <a:endParaRPr lang="it-IT"/>
        </a:p>
      </dgm:t>
    </dgm:pt>
    <dgm:pt modelId="{15D7B50C-652E-4A3E-8A4F-A69F4F8EC63A}" type="pres">
      <dgm:prSet presAssocID="{52F80309-DF92-4374-8B10-664A5A31EB8C}" presName="sibTrans" presStyleCnt="0"/>
      <dgm:spPr/>
    </dgm:pt>
    <dgm:pt modelId="{71209C6D-AE62-4A23-8EC9-675D7D64A066}" type="pres">
      <dgm:prSet presAssocID="{132A626C-6D3D-42DB-AEFE-2F548F5040C0}" presName="node" presStyleLbl="node1" presStyleIdx="1" presStyleCnt="4">
        <dgm:presLayoutVars>
          <dgm:bulletEnabled val="1"/>
        </dgm:presLayoutVars>
      </dgm:prSet>
      <dgm:spPr/>
      <dgm:t>
        <a:bodyPr/>
        <a:lstStyle/>
        <a:p>
          <a:endParaRPr lang="it-IT"/>
        </a:p>
      </dgm:t>
    </dgm:pt>
    <dgm:pt modelId="{3591D262-EBF7-494D-81D2-ACDF92DEF595}" type="pres">
      <dgm:prSet presAssocID="{1F435340-F29E-40F6-89A8-7DE8AF794E6D}" presName="sibTrans" presStyleCnt="0"/>
      <dgm:spPr/>
    </dgm:pt>
    <dgm:pt modelId="{884D3212-8B25-404C-ACC4-E51D157AA7AD}" type="pres">
      <dgm:prSet presAssocID="{95BFC03D-8D9E-42EF-A318-5566DCFD0898}" presName="node" presStyleLbl="node1" presStyleIdx="2" presStyleCnt="4">
        <dgm:presLayoutVars>
          <dgm:bulletEnabled val="1"/>
        </dgm:presLayoutVars>
      </dgm:prSet>
      <dgm:spPr/>
      <dgm:t>
        <a:bodyPr/>
        <a:lstStyle/>
        <a:p>
          <a:endParaRPr lang="it-IT"/>
        </a:p>
      </dgm:t>
    </dgm:pt>
    <dgm:pt modelId="{E3716C80-17F9-49C9-B86D-616D6D4F4216}" type="pres">
      <dgm:prSet presAssocID="{11FCF87D-E06D-4E07-B03B-4BC5ED898EF7}" presName="sibTrans" presStyleCnt="0"/>
      <dgm:spPr/>
    </dgm:pt>
    <dgm:pt modelId="{3F71EA00-1B52-497C-A599-9FDC1263518D}" type="pres">
      <dgm:prSet presAssocID="{3899877C-FBF8-4026-99CA-3AB5F91663D3}" presName="node" presStyleLbl="node1" presStyleIdx="3" presStyleCnt="4">
        <dgm:presLayoutVars>
          <dgm:bulletEnabled val="1"/>
        </dgm:presLayoutVars>
      </dgm:prSet>
      <dgm:spPr/>
      <dgm:t>
        <a:bodyPr/>
        <a:lstStyle/>
        <a:p>
          <a:endParaRPr lang="it-IT"/>
        </a:p>
      </dgm:t>
    </dgm:pt>
  </dgm:ptLst>
  <dgm:cxnLst>
    <dgm:cxn modelId="{61469377-A685-4843-A4B9-84158B5B8353}" srcId="{ED973D25-1A2A-4A83-BAEC-2FC3E67BA951}" destId="{D9D015A7-7AAA-4DDA-9037-2258C67AB2B9}" srcOrd="0" destOrd="0" parTransId="{7FE9A4FC-B7B3-43C2-B3AC-1FE742B75855}" sibTransId="{52F80309-DF92-4374-8B10-664A5A31EB8C}"/>
    <dgm:cxn modelId="{87EE1C12-5CB7-4AE0-8715-BD2950BDA05F}" type="presOf" srcId="{132A626C-6D3D-42DB-AEFE-2F548F5040C0}" destId="{71209C6D-AE62-4A23-8EC9-675D7D64A066}" srcOrd="0" destOrd="0" presId="urn:microsoft.com/office/officeart/2005/8/layout/default"/>
    <dgm:cxn modelId="{EF89D8BF-B9D3-4D53-B177-2281D89F3708}" type="presOf" srcId="{3899877C-FBF8-4026-99CA-3AB5F91663D3}" destId="{3F71EA00-1B52-497C-A599-9FDC1263518D}" srcOrd="0" destOrd="0" presId="urn:microsoft.com/office/officeart/2005/8/layout/default"/>
    <dgm:cxn modelId="{FCC07D83-5B18-43FF-8D7D-424324596485}" type="presOf" srcId="{95BFC03D-8D9E-42EF-A318-5566DCFD0898}" destId="{884D3212-8B25-404C-ACC4-E51D157AA7AD}" srcOrd="0" destOrd="0" presId="urn:microsoft.com/office/officeart/2005/8/layout/default"/>
    <dgm:cxn modelId="{A8AF5C2A-608D-403F-A4A4-20158DF3BD74}" type="presOf" srcId="{ED973D25-1A2A-4A83-BAEC-2FC3E67BA951}" destId="{C15C30AD-AC3D-46D7-9AE4-D22C0F9C5137}" srcOrd="0" destOrd="0" presId="urn:microsoft.com/office/officeart/2005/8/layout/default"/>
    <dgm:cxn modelId="{CED5CC20-B3C8-46A0-8B60-D2C435D66B74}" type="presOf" srcId="{D9D015A7-7AAA-4DDA-9037-2258C67AB2B9}" destId="{BCF423A0-46AA-4187-9F67-A70BBFF5BE50}" srcOrd="0" destOrd="0" presId="urn:microsoft.com/office/officeart/2005/8/layout/default"/>
    <dgm:cxn modelId="{D352F39C-14CD-47FD-AFE2-99F652E452F1}" srcId="{ED973D25-1A2A-4A83-BAEC-2FC3E67BA951}" destId="{95BFC03D-8D9E-42EF-A318-5566DCFD0898}" srcOrd="2" destOrd="0" parTransId="{0166180A-214A-4F24-BB55-6452F2DDDE48}" sibTransId="{11FCF87D-E06D-4E07-B03B-4BC5ED898EF7}"/>
    <dgm:cxn modelId="{C5990261-FD3F-4CBA-904E-C1DA8D13C69E}" srcId="{ED973D25-1A2A-4A83-BAEC-2FC3E67BA951}" destId="{132A626C-6D3D-42DB-AEFE-2F548F5040C0}" srcOrd="1" destOrd="0" parTransId="{38F3AA4A-B7DC-4153-AE39-37A4C530127E}" sibTransId="{1F435340-F29E-40F6-89A8-7DE8AF794E6D}"/>
    <dgm:cxn modelId="{320847A6-CC16-4684-AA06-FBEC1E626AD7}" srcId="{ED973D25-1A2A-4A83-BAEC-2FC3E67BA951}" destId="{3899877C-FBF8-4026-99CA-3AB5F91663D3}" srcOrd="3" destOrd="0" parTransId="{4BAAB433-BFAB-4D75-B766-688164DF5CC2}" sibTransId="{B602C737-BF31-4C45-A23E-437B10CC8CDC}"/>
    <dgm:cxn modelId="{D855AD57-ECB8-42DF-BBBC-05E196AA77F3}" type="presParOf" srcId="{C15C30AD-AC3D-46D7-9AE4-D22C0F9C5137}" destId="{BCF423A0-46AA-4187-9F67-A70BBFF5BE50}" srcOrd="0" destOrd="0" presId="urn:microsoft.com/office/officeart/2005/8/layout/default"/>
    <dgm:cxn modelId="{AA4ECC1B-41DC-488D-8E7E-8A0F5998E189}" type="presParOf" srcId="{C15C30AD-AC3D-46D7-9AE4-D22C0F9C5137}" destId="{15D7B50C-652E-4A3E-8A4F-A69F4F8EC63A}" srcOrd="1" destOrd="0" presId="urn:microsoft.com/office/officeart/2005/8/layout/default"/>
    <dgm:cxn modelId="{7FC37C3C-0941-4F59-B492-BCAFE91963CF}" type="presParOf" srcId="{C15C30AD-AC3D-46D7-9AE4-D22C0F9C5137}" destId="{71209C6D-AE62-4A23-8EC9-675D7D64A066}" srcOrd="2" destOrd="0" presId="urn:microsoft.com/office/officeart/2005/8/layout/default"/>
    <dgm:cxn modelId="{FDA97D5F-2F8D-46F3-8EEB-E22A98B2F2BB}" type="presParOf" srcId="{C15C30AD-AC3D-46D7-9AE4-D22C0F9C5137}" destId="{3591D262-EBF7-494D-81D2-ACDF92DEF595}" srcOrd="3" destOrd="0" presId="urn:microsoft.com/office/officeart/2005/8/layout/default"/>
    <dgm:cxn modelId="{B54836C4-61A0-4170-B997-495BEEC5F8AB}" type="presParOf" srcId="{C15C30AD-AC3D-46D7-9AE4-D22C0F9C5137}" destId="{884D3212-8B25-404C-ACC4-E51D157AA7AD}" srcOrd="4" destOrd="0" presId="urn:microsoft.com/office/officeart/2005/8/layout/default"/>
    <dgm:cxn modelId="{5B5A811E-9168-48C7-8F57-A826059624EE}" type="presParOf" srcId="{C15C30AD-AC3D-46D7-9AE4-D22C0F9C5137}" destId="{E3716C80-17F9-49C9-B86D-616D6D4F4216}" srcOrd="5" destOrd="0" presId="urn:microsoft.com/office/officeart/2005/8/layout/default"/>
    <dgm:cxn modelId="{A19AE65A-5672-4FCA-A7A6-DE4060236EA8}" type="presParOf" srcId="{C15C30AD-AC3D-46D7-9AE4-D22C0F9C5137}" destId="{3F71EA00-1B52-497C-A599-9FDC1263518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63A9A-0507-492A-B4AA-8D6BD71AD965}">
      <dsp:nvSpPr>
        <dsp:cNvPr id="0" name=""/>
        <dsp:cNvSpPr/>
      </dsp:nvSpPr>
      <dsp:spPr>
        <a:xfrm>
          <a:off x="0" y="39687"/>
          <a:ext cx="3286125" cy="1971675"/>
        </a:xfrm>
        <a:prstGeom prst="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t-IT" sz="4400" kern="1200" dirty="0" smtClean="0"/>
            <a:t>Flessibilità</a:t>
          </a:r>
          <a:endParaRPr lang="it-IT" sz="4400" kern="1200" dirty="0"/>
        </a:p>
      </dsp:txBody>
      <dsp:txXfrm>
        <a:off x="0" y="39687"/>
        <a:ext cx="3286125" cy="1971675"/>
      </dsp:txXfrm>
    </dsp:sp>
    <dsp:sp modelId="{0D2E6755-B661-4358-9344-1E5DFDDAC627}">
      <dsp:nvSpPr>
        <dsp:cNvPr id="0" name=""/>
        <dsp:cNvSpPr/>
      </dsp:nvSpPr>
      <dsp:spPr>
        <a:xfrm>
          <a:off x="3614737" y="39687"/>
          <a:ext cx="3286125" cy="1971675"/>
        </a:xfrm>
        <a:prstGeom prst="rect">
          <a:avLst/>
        </a:prstGeom>
        <a:solidFill>
          <a:schemeClr val="accent2">
            <a:alpha val="90000"/>
            <a:hueOff val="0"/>
            <a:satOff val="0"/>
            <a:lumOff val="0"/>
            <a:alphaOff val="-8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t-IT" sz="4400" kern="1200" dirty="0" smtClean="0"/>
            <a:t>Praticità</a:t>
          </a:r>
          <a:endParaRPr lang="it-IT" sz="4400" kern="1200" dirty="0"/>
        </a:p>
      </dsp:txBody>
      <dsp:txXfrm>
        <a:off x="3614737" y="39687"/>
        <a:ext cx="3286125" cy="1971675"/>
      </dsp:txXfrm>
    </dsp:sp>
    <dsp:sp modelId="{5505AD72-37C6-4B4A-916C-CA3D437D10DD}">
      <dsp:nvSpPr>
        <dsp:cNvPr id="0" name=""/>
        <dsp:cNvSpPr/>
      </dsp:nvSpPr>
      <dsp:spPr>
        <a:xfrm>
          <a:off x="7229475" y="39687"/>
          <a:ext cx="3286125" cy="1971675"/>
        </a:xfrm>
        <a:prstGeom prst="rect">
          <a:avLst/>
        </a:prstGeom>
        <a:solidFill>
          <a:schemeClr val="accent2">
            <a:alpha val="90000"/>
            <a:hueOff val="0"/>
            <a:satOff val="0"/>
            <a:lumOff val="0"/>
            <a:alphaOff val="-16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t-IT" sz="4400" kern="1200" smtClean="0"/>
            <a:t>Centrato </a:t>
          </a:r>
          <a:r>
            <a:rPr lang="it-IT" sz="4400" kern="1200" dirty="0" smtClean="0"/>
            <a:t>sullo studente</a:t>
          </a:r>
          <a:endParaRPr lang="it-IT" sz="4400" kern="1200" dirty="0"/>
        </a:p>
      </dsp:txBody>
      <dsp:txXfrm>
        <a:off x="7229475" y="39687"/>
        <a:ext cx="3286125" cy="1971675"/>
      </dsp:txXfrm>
    </dsp:sp>
    <dsp:sp modelId="{361C04D6-0434-4C0F-9D08-E93D01DF502F}">
      <dsp:nvSpPr>
        <dsp:cNvPr id="0" name=""/>
        <dsp:cNvSpPr/>
      </dsp:nvSpPr>
      <dsp:spPr>
        <a:xfrm>
          <a:off x="0" y="2339975"/>
          <a:ext cx="3286125" cy="1971675"/>
        </a:xfrm>
        <a:prstGeom prst="rect">
          <a:avLst/>
        </a:prstGeom>
        <a:solidFill>
          <a:schemeClr val="accent2">
            <a:alpha val="90000"/>
            <a:hueOff val="0"/>
            <a:satOff val="0"/>
            <a:lumOff val="0"/>
            <a:alphaOff val="-24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t-IT" sz="4400" kern="1200" dirty="0" smtClean="0"/>
            <a:t>Feedback</a:t>
          </a:r>
          <a:endParaRPr lang="it-IT" sz="4400" kern="1200" dirty="0"/>
        </a:p>
      </dsp:txBody>
      <dsp:txXfrm>
        <a:off x="0" y="2339975"/>
        <a:ext cx="3286125" cy="1971675"/>
      </dsp:txXfrm>
    </dsp:sp>
    <dsp:sp modelId="{82D630CA-9FEB-4994-8508-6FBC099E8856}">
      <dsp:nvSpPr>
        <dsp:cNvPr id="0" name=""/>
        <dsp:cNvSpPr/>
      </dsp:nvSpPr>
      <dsp:spPr>
        <a:xfrm>
          <a:off x="3614737" y="2339975"/>
          <a:ext cx="3286125" cy="1971675"/>
        </a:xfrm>
        <a:prstGeom prst="rect">
          <a:avLst/>
        </a:prstGeom>
        <a:solidFill>
          <a:schemeClr val="accent2">
            <a:alpha val="90000"/>
            <a:hueOff val="0"/>
            <a:satOff val="0"/>
            <a:lumOff val="0"/>
            <a:alphaOff val="-32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t-IT" sz="4400" kern="1200" dirty="0" smtClean="0"/>
            <a:t>Interazione</a:t>
          </a:r>
          <a:endParaRPr lang="it-IT" sz="4400" kern="1200" dirty="0"/>
        </a:p>
      </dsp:txBody>
      <dsp:txXfrm>
        <a:off x="3614737" y="2339975"/>
        <a:ext cx="3286125" cy="1971675"/>
      </dsp:txXfrm>
    </dsp:sp>
    <dsp:sp modelId="{525702D9-C75B-403D-883A-D686B231C1BD}">
      <dsp:nvSpPr>
        <dsp:cNvPr id="0" name=""/>
        <dsp:cNvSpPr/>
      </dsp:nvSpPr>
      <dsp:spPr>
        <a:xfrm>
          <a:off x="7229475" y="2339975"/>
          <a:ext cx="3286125" cy="1971675"/>
        </a:xfrm>
        <a:prstGeom prst="rec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t-IT" sz="4400" kern="1200" dirty="0" smtClean="0"/>
            <a:t>OER</a:t>
          </a:r>
          <a:endParaRPr lang="it-IT" sz="4400" kern="1200" dirty="0"/>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A4CAD-BEBE-4AFD-968B-BB382EB83E26}">
      <dsp:nvSpPr>
        <dsp:cNvPr id="0" name=""/>
        <dsp:cNvSpPr/>
      </dsp:nvSpPr>
      <dsp:spPr>
        <a:xfrm>
          <a:off x="0" y="417429"/>
          <a:ext cx="10515600" cy="604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874728D-17AA-47DE-8CE6-9BD6C7885DEE}">
      <dsp:nvSpPr>
        <dsp:cNvPr id="0" name=""/>
        <dsp:cNvSpPr/>
      </dsp:nvSpPr>
      <dsp:spPr>
        <a:xfrm>
          <a:off x="525780" y="63189"/>
          <a:ext cx="7360920" cy="708480"/>
        </a:xfrm>
        <a:prstGeom prst="round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rtl="0">
            <a:lnSpc>
              <a:spcPct val="90000"/>
            </a:lnSpc>
            <a:spcBef>
              <a:spcPct val="0"/>
            </a:spcBef>
            <a:spcAft>
              <a:spcPct val="35000"/>
            </a:spcAft>
          </a:pPr>
          <a:r>
            <a:rPr lang="it-IT" sz="2400" kern="1200" smtClean="0"/>
            <a:t>Materiali di corso autentici e rilevanti</a:t>
          </a:r>
          <a:endParaRPr lang="it-IT" sz="2400" kern="1200"/>
        </a:p>
      </dsp:txBody>
      <dsp:txXfrm>
        <a:off x="560365" y="97774"/>
        <a:ext cx="7291750" cy="639310"/>
      </dsp:txXfrm>
    </dsp:sp>
    <dsp:sp modelId="{B5AE005E-C991-488C-A1CB-3DEBD55F6E8F}">
      <dsp:nvSpPr>
        <dsp:cNvPr id="0" name=""/>
        <dsp:cNvSpPr/>
      </dsp:nvSpPr>
      <dsp:spPr>
        <a:xfrm>
          <a:off x="0" y="1506069"/>
          <a:ext cx="10515600" cy="604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3029995-5EA0-4794-8DAF-34FC160493B4}">
      <dsp:nvSpPr>
        <dsp:cNvPr id="0" name=""/>
        <dsp:cNvSpPr/>
      </dsp:nvSpPr>
      <dsp:spPr>
        <a:xfrm>
          <a:off x="525780" y="1151829"/>
          <a:ext cx="7360920" cy="708480"/>
        </a:xfrm>
        <a:prstGeom prst="roundRect">
          <a:avLst/>
        </a:prstGeom>
        <a:solidFill>
          <a:schemeClr val="accent2">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rtl="0">
            <a:lnSpc>
              <a:spcPct val="90000"/>
            </a:lnSpc>
            <a:spcBef>
              <a:spcPct val="0"/>
            </a:spcBef>
            <a:spcAft>
              <a:spcPct val="35000"/>
            </a:spcAft>
          </a:pPr>
          <a:r>
            <a:rPr lang="it-IT" sz="2400" kern="1200" smtClean="0"/>
            <a:t>Risorse multimediali </a:t>
          </a:r>
          <a:endParaRPr lang="it-IT" sz="2400" kern="1200"/>
        </a:p>
      </dsp:txBody>
      <dsp:txXfrm>
        <a:off x="560365" y="1186414"/>
        <a:ext cx="7291750" cy="639310"/>
      </dsp:txXfrm>
    </dsp:sp>
    <dsp:sp modelId="{4B7EE721-37B9-4E0C-9896-100EFD0B0880}">
      <dsp:nvSpPr>
        <dsp:cNvPr id="0" name=""/>
        <dsp:cNvSpPr/>
      </dsp:nvSpPr>
      <dsp:spPr>
        <a:xfrm>
          <a:off x="0" y="2594709"/>
          <a:ext cx="10515600" cy="604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E099067-47A9-420B-8132-E174BDBDEB92}">
      <dsp:nvSpPr>
        <dsp:cNvPr id="0" name=""/>
        <dsp:cNvSpPr/>
      </dsp:nvSpPr>
      <dsp:spPr>
        <a:xfrm>
          <a:off x="525780" y="2240469"/>
          <a:ext cx="7360920" cy="708480"/>
        </a:xfrm>
        <a:prstGeom prst="roundRect">
          <a:avLst/>
        </a:prstGeom>
        <a:solidFill>
          <a:schemeClr val="accent2">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rtl="0">
            <a:lnSpc>
              <a:spcPct val="90000"/>
            </a:lnSpc>
            <a:spcBef>
              <a:spcPct val="0"/>
            </a:spcBef>
            <a:spcAft>
              <a:spcPct val="35000"/>
            </a:spcAft>
          </a:pPr>
          <a:r>
            <a:rPr lang="it-IT" sz="2400" kern="1200" smtClean="0"/>
            <a:t>Attività individuale e collaborativa</a:t>
          </a:r>
          <a:endParaRPr lang="it-IT" sz="2400" kern="1200"/>
        </a:p>
      </dsp:txBody>
      <dsp:txXfrm>
        <a:off x="560365" y="2275054"/>
        <a:ext cx="7291750" cy="639310"/>
      </dsp:txXfrm>
    </dsp:sp>
    <dsp:sp modelId="{AA5D9D84-E0E5-49D0-9A5E-638DC9565528}">
      <dsp:nvSpPr>
        <dsp:cNvPr id="0" name=""/>
        <dsp:cNvSpPr/>
      </dsp:nvSpPr>
      <dsp:spPr>
        <a:xfrm>
          <a:off x="0" y="3683349"/>
          <a:ext cx="10515600" cy="604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91A1EDC-4CE2-4956-98B9-D5D0AD37164C}">
      <dsp:nvSpPr>
        <dsp:cNvPr id="0" name=""/>
        <dsp:cNvSpPr/>
      </dsp:nvSpPr>
      <dsp:spPr>
        <a:xfrm>
          <a:off x="525780" y="3329109"/>
          <a:ext cx="7360920" cy="708480"/>
        </a:xfrm>
        <a:prstGeom prst="roundRec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rtl="0">
            <a:lnSpc>
              <a:spcPct val="90000"/>
            </a:lnSpc>
            <a:spcBef>
              <a:spcPct val="0"/>
            </a:spcBef>
            <a:spcAft>
              <a:spcPct val="35000"/>
            </a:spcAft>
          </a:pPr>
          <a:r>
            <a:rPr lang="it-IT" sz="2400" kern="1200" smtClean="0"/>
            <a:t>Tecnologie nella valutazione </a:t>
          </a:r>
          <a:endParaRPr lang="it-IT" sz="2400" kern="1200"/>
        </a:p>
      </dsp:txBody>
      <dsp:txXfrm>
        <a:off x="560365" y="3363694"/>
        <a:ext cx="7291750"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447BF-3B84-46BA-91AA-0B982AABBC72}">
      <dsp:nvSpPr>
        <dsp:cNvPr id="0" name=""/>
        <dsp:cNvSpPr/>
      </dsp:nvSpPr>
      <dsp:spPr>
        <a:xfrm>
          <a:off x="0" y="3771"/>
          <a:ext cx="10515600" cy="1067040"/>
        </a:xfrm>
        <a:prstGeom prst="round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it-IT" sz="3600" kern="1200" dirty="0" smtClean="0"/>
            <a:t>Apprendimento multimediale di Mayer</a:t>
          </a:r>
          <a:endParaRPr lang="it-IT" sz="3600" kern="1200" dirty="0"/>
        </a:p>
      </dsp:txBody>
      <dsp:txXfrm>
        <a:off x="52089" y="55860"/>
        <a:ext cx="10411422" cy="962862"/>
      </dsp:txXfrm>
    </dsp:sp>
    <dsp:sp modelId="{DFDB51E7-C36B-48A8-8952-1BA18DB2AB2B}">
      <dsp:nvSpPr>
        <dsp:cNvPr id="0" name=""/>
        <dsp:cNvSpPr/>
      </dsp:nvSpPr>
      <dsp:spPr>
        <a:xfrm>
          <a:off x="0" y="1234971"/>
          <a:ext cx="10515600" cy="1067040"/>
        </a:xfrm>
        <a:prstGeom prst="roundRect">
          <a:avLst/>
        </a:prstGeom>
        <a:solidFill>
          <a:schemeClr val="accent2">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it-IT" sz="3600" kern="1200" dirty="0" smtClean="0"/>
            <a:t>Buone pratiche da esperti di didattica</a:t>
          </a:r>
          <a:endParaRPr lang="it-IT" sz="3600" kern="1200" dirty="0"/>
        </a:p>
      </dsp:txBody>
      <dsp:txXfrm>
        <a:off x="52089" y="1287060"/>
        <a:ext cx="10411422" cy="962862"/>
      </dsp:txXfrm>
    </dsp:sp>
    <dsp:sp modelId="{C6820196-CC52-436C-B48A-6504633F00B6}">
      <dsp:nvSpPr>
        <dsp:cNvPr id="0" name=""/>
        <dsp:cNvSpPr/>
      </dsp:nvSpPr>
      <dsp:spPr>
        <a:xfrm>
          <a:off x="0" y="2466171"/>
          <a:ext cx="10515600" cy="1067040"/>
        </a:xfrm>
        <a:prstGeom prst="roundRect">
          <a:avLst/>
        </a:prstGeom>
        <a:solidFill>
          <a:schemeClr val="accent2">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it-IT" sz="3600" kern="1200" smtClean="0"/>
            <a:t>Utilizzo di Moodle </a:t>
          </a:r>
          <a:endParaRPr lang="it-IT" sz="3600" kern="1200"/>
        </a:p>
      </dsp:txBody>
      <dsp:txXfrm>
        <a:off x="52089" y="2518260"/>
        <a:ext cx="10411422" cy="962862"/>
      </dsp:txXfrm>
    </dsp:sp>
    <dsp:sp modelId="{EEAF029C-1F96-4C8E-A06A-D5DF364F94BD}">
      <dsp:nvSpPr>
        <dsp:cNvPr id="0" name=""/>
        <dsp:cNvSpPr/>
      </dsp:nvSpPr>
      <dsp:spPr>
        <a:xfrm>
          <a:off x="0" y="3697371"/>
          <a:ext cx="10515600" cy="1067040"/>
        </a:xfrm>
        <a:prstGeom prst="roundRec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it-IT" sz="3600" kern="1200" smtClean="0"/>
            <a:t>Linee guida internazionali   </a:t>
          </a:r>
          <a:endParaRPr lang="it-IT" sz="3600" kern="1200"/>
        </a:p>
      </dsp:txBody>
      <dsp:txXfrm>
        <a:off x="52089" y="3749460"/>
        <a:ext cx="10411422" cy="962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423A0-46AA-4187-9F67-A70BBFF5BE50}">
      <dsp:nvSpPr>
        <dsp:cNvPr id="0" name=""/>
        <dsp:cNvSpPr/>
      </dsp:nvSpPr>
      <dsp:spPr>
        <a:xfrm>
          <a:off x="937734" y="2354"/>
          <a:ext cx="1814214" cy="1088528"/>
        </a:xfrm>
        <a:prstGeom prst="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Modelli</a:t>
          </a:r>
        </a:p>
      </dsp:txBody>
      <dsp:txXfrm>
        <a:off x="937734" y="2354"/>
        <a:ext cx="1814214" cy="1088528"/>
      </dsp:txXfrm>
    </dsp:sp>
    <dsp:sp modelId="{71209C6D-AE62-4A23-8EC9-675D7D64A066}">
      <dsp:nvSpPr>
        <dsp:cNvPr id="0" name=""/>
        <dsp:cNvSpPr/>
      </dsp:nvSpPr>
      <dsp:spPr>
        <a:xfrm>
          <a:off x="937734" y="1272304"/>
          <a:ext cx="1814214" cy="1088528"/>
        </a:xfrm>
        <a:prstGeom prst="rect">
          <a:avLst/>
        </a:prstGeom>
        <a:solidFill>
          <a:schemeClr val="accent2">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Matematica</a:t>
          </a:r>
          <a:endParaRPr lang="it-IT" sz="1600" kern="1200" dirty="0"/>
        </a:p>
      </dsp:txBody>
      <dsp:txXfrm>
        <a:off x="937734" y="1272304"/>
        <a:ext cx="1814214" cy="1088528"/>
      </dsp:txXfrm>
    </dsp:sp>
    <dsp:sp modelId="{884D3212-8B25-404C-ACC4-E51D157AA7AD}">
      <dsp:nvSpPr>
        <dsp:cNvPr id="0" name=""/>
        <dsp:cNvSpPr/>
      </dsp:nvSpPr>
      <dsp:spPr>
        <a:xfrm>
          <a:off x="937734" y="2542254"/>
          <a:ext cx="1814214" cy="1088528"/>
        </a:xfrm>
        <a:prstGeom prst="rect">
          <a:avLst/>
        </a:prstGeom>
        <a:solidFill>
          <a:schemeClr val="accent2">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Grafica</a:t>
          </a:r>
          <a:endParaRPr lang="it-IT" sz="1600" kern="1200" dirty="0"/>
        </a:p>
      </dsp:txBody>
      <dsp:txXfrm>
        <a:off x="937734" y="2542254"/>
        <a:ext cx="1814214" cy="1088528"/>
      </dsp:txXfrm>
    </dsp:sp>
    <dsp:sp modelId="{3F71EA00-1B52-497C-A599-9FDC1263518D}">
      <dsp:nvSpPr>
        <dsp:cNvPr id="0" name=""/>
        <dsp:cNvSpPr/>
      </dsp:nvSpPr>
      <dsp:spPr>
        <a:xfrm>
          <a:off x="937734" y="3812204"/>
          <a:ext cx="1814214" cy="1088528"/>
        </a:xfrm>
        <a:prstGeom prst="rec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Contestualizzazione</a:t>
          </a:r>
          <a:endParaRPr lang="it-IT" sz="1600" kern="1200" dirty="0"/>
        </a:p>
      </dsp:txBody>
      <dsp:txXfrm>
        <a:off x="937734" y="3812204"/>
        <a:ext cx="1814214" cy="10885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73934-29F9-426A-932A-D62E7F587AC8}" type="datetimeFigureOut">
              <a:rPr lang="en-GB" smtClean="0"/>
              <a:t>04/12/2021</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6A74D-F3CD-4927-9ACB-749CA3E58B23}" type="slidenum">
              <a:rPr lang="en-GB" smtClean="0"/>
              <a:t>‹N›</a:t>
            </a:fld>
            <a:endParaRPr lang="en-GB"/>
          </a:p>
        </p:txBody>
      </p:sp>
    </p:spTree>
    <p:extLst>
      <p:ext uri="{BB962C8B-B14F-4D97-AF65-F5344CB8AC3E}">
        <p14:creationId xmlns:p14="http://schemas.microsoft.com/office/powerpoint/2010/main" val="176405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546A74D-F3CD-4927-9ACB-749CA3E58B23}" type="slidenum">
              <a:rPr lang="en-GB" smtClean="0"/>
              <a:t>2</a:t>
            </a:fld>
            <a:endParaRPr lang="en-GB"/>
          </a:p>
        </p:txBody>
      </p:sp>
    </p:spTree>
    <p:extLst>
      <p:ext uri="{BB962C8B-B14F-4D97-AF65-F5344CB8AC3E}">
        <p14:creationId xmlns:p14="http://schemas.microsoft.com/office/powerpoint/2010/main" val="150260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corso è suddiviso in Learning Objects (LO) o unità di apprendimento conformi agli standard open. L’idea di base si ripete sempre uguale a se stessa per tutte le nove unità: prima viene fornito un cappello introduttivo, poi si entra nel vivo della materia con lezioni e quiz, si fa pratica per accedere al test finale, e dopo il test vengono fornite delle risorse di approfondimento, le soluzioni degli esercizi. Ogni unità di apprendimento è composta da diverse risorse (Figura 4), ma soprattutto da diverse tipologie di risorse. Alcune di esse sono native di </a:t>
            </a:r>
            <a:r>
              <a:rPr lang="it-IT" sz="1200" kern="1200" dirty="0" err="1" smtClean="0">
                <a:solidFill>
                  <a:schemeClr val="tx1"/>
                </a:solidFill>
                <a:effectLst/>
                <a:latin typeface="+mn-lt"/>
                <a:ea typeface="+mn-ea"/>
                <a:cs typeface="+mn-cs"/>
              </a:rPr>
              <a:t>Moodle</a:t>
            </a:r>
            <a:r>
              <a:rPr lang="it-IT" sz="1200" kern="1200" dirty="0" smtClean="0">
                <a:solidFill>
                  <a:schemeClr val="tx1"/>
                </a:solidFill>
                <a:effectLst/>
                <a:latin typeface="+mn-lt"/>
                <a:ea typeface="+mn-ea"/>
                <a:cs typeface="+mn-cs"/>
              </a:rPr>
              <a:t>, sia quelle più elementari e utili come le risorse File e Pagina, sia quelle più interattive come la lezione di </a:t>
            </a:r>
            <a:r>
              <a:rPr lang="it-IT" sz="1200" kern="1200" dirty="0" err="1" smtClean="0">
                <a:solidFill>
                  <a:schemeClr val="tx1"/>
                </a:solidFill>
                <a:effectLst/>
                <a:latin typeface="+mn-lt"/>
                <a:ea typeface="+mn-ea"/>
                <a:cs typeface="+mn-cs"/>
              </a:rPr>
              <a:t>Moodle</a:t>
            </a:r>
            <a:r>
              <a:rPr lang="it-IT" sz="1200" kern="1200" dirty="0" smtClean="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12</a:t>
            </a:fld>
            <a:endParaRPr lang="en-GB"/>
          </a:p>
        </p:txBody>
      </p:sp>
    </p:spTree>
    <p:extLst>
      <p:ext uri="{BB962C8B-B14F-4D97-AF65-F5344CB8AC3E}">
        <p14:creationId xmlns:p14="http://schemas.microsoft.com/office/powerpoint/2010/main" val="2643805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Il feedback è uno strumento significativo. Nel caso del corso Mathematical </a:t>
            </a:r>
            <a:r>
              <a:rPr lang="it-IT" sz="1200" kern="1200" dirty="0" err="1" smtClean="0">
                <a:solidFill>
                  <a:schemeClr val="tx1"/>
                </a:solidFill>
                <a:effectLst/>
                <a:latin typeface="+mn-lt"/>
                <a:ea typeface="+mn-ea"/>
                <a:cs typeface="+mn-cs"/>
              </a:rPr>
              <a:t>modelling</a:t>
            </a:r>
            <a:r>
              <a:rPr lang="it-IT" sz="1200" kern="1200" dirty="0" smtClean="0">
                <a:solidFill>
                  <a:schemeClr val="tx1"/>
                </a:solidFill>
                <a:effectLst/>
                <a:latin typeface="+mn-lt"/>
                <a:ea typeface="+mn-ea"/>
                <a:cs typeface="+mn-cs"/>
              </a:rPr>
              <a:t> si possono trovare domande che agiscono in base alla risposta dell’utente in modi differenti: in alcuni casi il feedback viene usato secondo il modello di </a:t>
            </a:r>
            <a:r>
              <a:rPr lang="it-IT" sz="1200" kern="1200" dirty="0" err="1" smtClean="0">
                <a:solidFill>
                  <a:schemeClr val="tx1"/>
                </a:solidFill>
                <a:effectLst/>
                <a:latin typeface="+mn-lt"/>
                <a:ea typeface="+mn-ea"/>
                <a:cs typeface="+mn-cs"/>
              </a:rPr>
              <a:t>Hattie</a:t>
            </a:r>
            <a:r>
              <a:rPr lang="it-IT" sz="1200" kern="1200" dirty="0" smtClean="0">
                <a:solidFill>
                  <a:schemeClr val="tx1"/>
                </a:solidFill>
                <a:effectLst/>
                <a:latin typeface="+mn-lt"/>
                <a:ea typeface="+mn-ea"/>
                <a:cs typeface="+mn-cs"/>
              </a:rPr>
              <a:t> e </a:t>
            </a:r>
            <a:r>
              <a:rPr lang="it-IT" sz="1200" kern="1200" dirty="0" err="1" smtClean="0">
                <a:solidFill>
                  <a:schemeClr val="tx1"/>
                </a:solidFill>
                <a:effectLst/>
                <a:latin typeface="+mn-lt"/>
                <a:ea typeface="+mn-ea"/>
                <a:cs typeface="+mn-cs"/>
              </a:rPr>
              <a:t>Timperley</a:t>
            </a:r>
            <a:r>
              <a:rPr lang="it-IT" sz="1200" kern="1200" dirty="0" smtClean="0">
                <a:solidFill>
                  <a:schemeClr val="tx1"/>
                </a:solidFill>
                <a:effectLst/>
                <a:latin typeface="+mn-lt"/>
                <a:ea typeface="+mn-ea"/>
                <a:cs typeface="+mn-cs"/>
              </a:rPr>
              <a:t>, per colmare il divario tra performance e obiettivo, mentre in altri casi l’</a:t>
            </a:r>
            <a:r>
              <a:rPr lang="it-IT" sz="1200" kern="1200" dirty="0" err="1" smtClean="0">
                <a:solidFill>
                  <a:schemeClr val="tx1"/>
                </a:solidFill>
                <a:effectLst/>
                <a:latin typeface="+mn-lt"/>
                <a:ea typeface="+mn-ea"/>
                <a:cs typeface="+mn-cs"/>
              </a:rPr>
              <a:t>adattività</a:t>
            </a:r>
            <a:r>
              <a:rPr lang="it-IT" sz="1200" kern="1200" dirty="0" smtClean="0">
                <a:solidFill>
                  <a:schemeClr val="tx1"/>
                </a:solidFill>
                <a:effectLst/>
                <a:latin typeface="+mn-lt"/>
                <a:ea typeface="+mn-ea"/>
                <a:cs typeface="+mn-cs"/>
              </a:rPr>
              <a:t> del sistema di valutazione automatica è stata utilizzata per fornire ulteriori spunti e richieste per gli studenti più meritevoli, o per fornire dettagli sulla risposta nell’esatto momento in cui serve allo studente.</a:t>
            </a:r>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13</a:t>
            </a:fld>
            <a:endParaRPr lang="en-GB"/>
          </a:p>
        </p:txBody>
      </p:sp>
    </p:spTree>
    <p:extLst>
      <p:ext uri="{BB962C8B-B14F-4D97-AF65-F5344CB8AC3E}">
        <p14:creationId xmlns:p14="http://schemas.microsoft.com/office/powerpoint/2010/main" val="14646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L’utilizzo di Moodle permette di raccogliere diversi dati relativi all’attività degli utenti nel corso e ai percorsi di apprendimento, a monitorare il progresso degli studenti, un processo che generalmente consuma molto tempo da parte del docente, ma che ha risvolti molto </a:t>
            </a:r>
            <a:r>
              <a:rPr lang="it-IT" sz="1200" kern="1200" dirty="0" smtClean="0">
                <a:solidFill>
                  <a:schemeClr val="tx1"/>
                </a:solidFill>
                <a:effectLst/>
                <a:latin typeface="+mn-lt"/>
                <a:ea typeface="+mn-ea"/>
                <a:cs typeface="+mn-cs"/>
              </a:rPr>
              <a:t>utili. </a:t>
            </a:r>
            <a:r>
              <a:rPr lang="it-IT" sz="1200" kern="1200" dirty="0" smtClean="0">
                <a:solidFill>
                  <a:schemeClr val="tx1"/>
                </a:solidFill>
                <a:effectLst/>
                <a:latin typeface="+mn-lt"/>
                <a:ea typeface="+mn-ea"/>
                <a:cs typeface="+mn-cs"/>
              </a:rPr>
              <a:t>Questo è un primo approccio ai Learning Analytics. </a:t>
            </a:r>
          </a:p>
          <a:p>
            <a:r>
              <a:rPr lang="it-IT" sz="1200" kern="1200" dirty="0" smtClean="0">
                <a:solidFill>
                  <a:schemeClr val="tx1"/>
                </a:solidFill>
                <a:effectLst/>
                <a:latin typeface="+mn-lt"/>
                <a:ea typeface="+mn-ea"/>
                <a:cs typeface="+mn-cs"/>
              </a:rPr>
              <a:t>I dati sono soggetti a variazioni n base al momento dell’estrazione. Secondo quanto emerge dai dati </a:t>
            </a:r>
            <a:r>
              <a:rPr lang="it-IT" sz="1200" kern="1200" dirty="0" smtClean="0">
                <a:solidFill>
                  <a:schemeClr val="tx1"/>
                </a:solidFill>
                <a:effectLst/>
                <a:latin typeface="+mn-lt"/>
                <a:ea typeface="+mn-ea"/>
                <a:cs typeface="+mn-cs"/>
              </a:rPr>
              <a:t>estratti,</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si </a:t>
            </a:r>
            <a:r>
              <a:rPr lang="it-IT" sz="1200" kern="1200" dirty="0" smtClean="0">
                <a:solidFill>
                  <a:schemeClr val="tx1"/>
                </a:solidFill>
                <a:effectLst/>
                <a:latin typeface="+mn-lt"/>
                <a:ea typeface="+mn-ea"/>
                <a:cs typeface="+mn-cs"/>
              </a:rPr>
              <a:t>possono vedere le visualizzazioni del corso nell’arco degli ultimi due anni. Al corso si sono iscritti 247 studenti, di cui 102 sono studenti dell’Università degli Studi di Torino, e si possono riconoscere dal fatto che si sono iscritti alla piattaforma utilizzando la mail fornita dall’ateneo, mentre i rimanenti 145 studenti sono utenti generici che si sono iscritti al corso open</a:t>
            </a:r>
            <a:r>
              <a:rPr lang="it-IT" sz="1200" kern="1200" dirty="0" smtClean="0">
                <a:solidFill>
                  <a:schemeClr val="tx1"/>
                </a:solidFill>
                <a:effectLst/>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14</a:t>
            </a:fld>
            <a:endParaRPr lang="en-GB"/>
          </a:p>
        </p:txBody>
      </p:sp>
    </p:spTree>
    <p:extLst>
      <p:ext uri="{BB962C8B-B14F-4D97-AF65-F5344CB8AC3E}">
        <p14:creationId xmlns:p14="http://schemas.microsoft.com/office/powerpoint/2010/main" val="335662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In questo lavoro abbiamo analizzato l’esperienza di insegnamento online nell’ambito del progetto </a:t>
            </a:r>
            <a:r>
              <a:rPr lang="it-IT" sz="1200" kern="1200" dirty="0" err="1" smtClean="0">
                <a:solidFill>
                  <a:schemeClr val="tx1"/>
                </a:solidFill>
                <a:effectLst/>
                <a:latin typeface="+mn-lt"/>
                <a:ea typeface="+mn-ea"/>
                <a:cs typeface="+mn-cs"/>
              </a:rPr>
              <a:t>start@unito</a:t>
            </a:r>
            <a:r>
              <a:rPr lang="it-IT" sz="1200" kern="1200" dirty="0" smtClean="0">
                <a:solidFill>
                  <a:schemeClr val="tx1"/>
                </a:solidFill>
                <a:effectLst/>
                <a:latin typeface="+mn-lt"/>
                <a:ea typeface="+mn-ea"/>
                <a:cs typeface="+mn-cs"/>
              </a:rPr>
              <a:t> e più nel dettaglio del corso Mathematical </a:t>
            </a:r>
            <a:r>
              <a:rPr lang="it-IT" sz="1200" kern="1200" dirty="0" err="1" smtClean="0">
                <a:solidFill>
                  <a:schemeClr val="tx1"/>
                </a:solidFill>
                <a:effectLst/>
                <a:latin typeface="+mn-lt"/>
                <a:ea typeface="+mn-ea"/>
                <a:cs typeface="+mn-cs"/>
              </a:rPr>
              <a:t>modelling</a:t>
            </a:r>
            <a:r>
              <a:rPr lang="it-IT" sz="1200" kern="1200" dirty="0" smtClean="0">
                <a:solidFill>
                  <a:schemeClr val="tx1"/>
                </a:solidFill>
                <a:effectLst/>
                <a:latin typeface="+mn-lt"/>
                <a:ea typeface="+mn-ea"/>
                <a:cs typeface="+mn-cs"/>
              </a:rPr>
              <a:t>. Il corso è stato progettato secondo numerosi criteri di </a:t>
            </a:r>
            <a:r>
              <a:rPr lang="it-IT" sz="1200" kern="1200" dirty="0" err="1" smtClean="0">
                <a:solidFill>
                  <a:schemeClr val="tx1"/>
                </a:solidFill>
                <a:effectLst/>
                <a:latin typeface="+mn-lt"/>
                <a:ea typeface="+mn-ea"/>
                <a:cs typeface="+mn-cs"/>
              </a:rPr>
              <a:t>instructional</a:t>
            </a:r>
            <a:r>
              <a:rPr lang="it-IT" sz="1200" kern="1200" dirty="0" smtClean="0">
                <a:solidFill>
                  <a:schemeClr val="tx1"/>
                </a:solidFill>
                <a:effectLst/>
                <a:latin typeface="+mn-lt"/>
                <a:ea typeface="+mn-ea"/>
                <a:cs typeface="+mn-cs"/>
              </a:rPr>
              <a:t> design. Questa attività ha permesso di rispondere alle domande di ricerca, evidenziando i diversi aspetti peculiari dell’insegnamento e evidenziando il grosso supporto e aiuto fornito dall’utilizzo di </a:t>
            </a:r>
            <a:r>
              <a:rPr lang="it-IT" sz="1200" kern="1200" dirty="0" err="1" smtClean="0">
                <a:solidFill>
                  <a:schemeClr val="tx1"/>
                </a:solidFill>
                <a:effectLst/>
                <a:latin typeface="+mn-lt"/>
                <a:ea typeface="+mn-ea"/>
                <a:cs typeface="+mn-cs"/>
              </a:rPr>
              <a:t>Moodle</a:t>
            </a:r>
            <a:r>
              <a:rPr lang="it-IT" sz="1200" kern="1200" dirty="0" smtClean="0">
                <a:solidFill>
                  <a:schemeClr val="tx1"/>
                </a:solidFill>
                <a:effectLst/>
                <a:latin typeface="+mn-lt"/>
                <a:ea typeface="+mn-ea"/>
                <a:cs typeface="+mn-cs"/>
              </a:rPr>
              <a:t> come sistema di gestione dell’apprendimento, che si è rivelato molto utile per la sua struttura modulare e per le numerose potenzialità, sia native sia integrabili.</a:t>
            </a:r>
          </a:p>
          <a:p>
            <a:r>
              <a:rPr lang="it-IT" sz="1200" kern="1200" dirty="0" smtClean="0">
                <a:solidFill>
                  <a:schemeClr val="tx1"/>
                </a:solidFill>
                <a:effectLst/>
                <a:latin typeface="+mn-lt"/>
                <a:ea typeface="+mn-ea"/>
                <a:cs typeface="+mn-cs"/>
              </a:rPr>
              <a:t>Il corso continuerà ad essere erogato in modalità online nei successivi anni accademici nel corso di laurea magistrale in Scienze strategiche e verrà utilizzato anche per favorire l’internazionalizzazione dell’ateneo, sia all’interno dei consorzi universitari europei, sia nell’ambito delle attività didattiche in collaborazione con gli istituti di formazione degli ufficiali militari nelle varie nazioni europee.</a:t>
            </a:r>
          </a:p>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15</a:t>
            </a:fld>
            <a:endParaRPr lang="en-GB"/>
          </a:p>
        </p:txBody>
      </p:sp>
    </p:spTree>
    <p:extLst>
      <p:ext uri="{BB962C8B-B14F-4D97-AF65-F5344CB8AC3E}">
        <p14:creationId xmlns:p14="http://schemas.microsoft.com/office/powerpoint/2010/main" val="3478210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16</a:t>
            </a:fld>
            <a:endParaRPr lang="en-GB"/>
          </a:p>
        </p:txBody>
      </p:sp>
    </p:spTree>
    <p:extLst>
      <p:ext uri="{BB962C8B-B14F-4D97-AF65-F5344CB8AC3E}">
        <p14:creationId xmlns:p14="http://schemas.microsoft.com/office/powerpoint/2010/main" val="37785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Nella gestione </a:t>
            </a:r>
            <a:r>
              <a:rPr lang="it-IT" sz="1200" kern="1200" dirty="0" smtClean="0">
                <a:solidFill>
                  <a:schemeClr val="tx1"/>
                </a:solidFill>
                <a:effectLst/>
                <a:latin typeface="+mn-lt"/>
                <a:ea typeface="+mn-ea"/>
                <a:cs typeface="+mn-cs"/>
              </a:rPr>
              <a:t>dei corsi, ci sono </a:t>
            </a:r>
            <a:r>
              <a:rPr lang="it-IT" sz="1200" kern="1200" dirty="0" smtClean="0">
                <a:solidFill>
                  <a:schemeClr val="tx1"/>
                </a:solidFill>
                <a:effectLst/>
                <a:latin typeface="+mn-lt"/>
                <a:ea typeface="+mn-ea"/>
                <a:cs typeface="+mn-cs"/>
              </a:rPr>
              <a:t>molte </a:t>
            </a:r>
            <a:r>
              <a:rPr lang="it-IT" sz="1200" kern="1200" dirty="0" smtClean="0">
                <a:solidFill>
                  <a:schemeClr val="tx1"/>
                </a:solidFill>
                <a:effectLst/>
                <a:latin typeface="+mn-lt"/>
                <a:ea typeface="+mn-ea"/>
                <a:cs typeface="+mn-cs"/>
              </a:rPr>
              <a:t>scelte da fare per quanto riguarda </a:t>
            </a:r>
            <a:r>
              <a:rPr lang="it-IT" sz="1200" kern="1200" dirty="0" smtClean="0">
                <a:solidFill>
                  <a:schemeClr val="tx1"/>
                </a:solidFill>
                <a:effectLst/>
                <a:latin typeface="+mn-lt"/>
                <a:ea typeface="+mn-ea"/>
                <a:cs typeface="+mn-cs"/>
              </a:rPr>
              <a:t>la </a:t>
            </a:r>
            <a:r>
              <a:rPr lang="it-IT" sz="1200" kern="1200" dirty="0" smtClean="0">
                <a:solidFill>
                  <a:schemeClr val="tx1"/>
                </a:solidFill>
                <a:effectLst/>
                <a:latin typeface="+mn-lt"/>
                <a:ea typeface="+mn-ea"/>
                <a:cs typeface="+mn-cs"/>
              </a:rPr>
              <a:t>struttura stessa dei corsi, la pedagogia sottostante, l'equilibrio tra la creazione di nuovi contenuti e l'uso di Open Educational Resources (OER) già esistenti, il tipo di valutazione, comunicazione e feedback da adottare. </a:t>
            </a:r>
          </a:p>
          <a:p>
            <a:r>
              <a:rPr lang="it-IT" sz="1200" kern="1200" dirty="0" smtClean="0">
                <a:solidFill>
                  <a:schemeClr val="tx1"/>
                </a:solidFill>
                <a:effectLst/>
                <a:latin typeface="+mn-lt"/>
                <a:ea typeface="+mn-ea"/>
                <a:cs typeface="+mn-cs"/>
              </a:rPr>
              <a:t>Tra le buone pratiche citiamo:</a:t>
            </a:r>
          </a:p>
          <a:p>
            <a:pPr lvl="0"/>
            <a:r>
              <a:rPr lang="x-none" sz="1200" kern="1200" dirty="0" smtClean="0">
                <a:solidFill>
                  <a:schemeClr val="tx1"/>
                </a:solidFill>
                <a:effectLst/>
                <a:latin typeface="+mn-lt"/>
                <a:ea typeface="+mn-ea"/>
                <a:cs typeface="+mn-cs"/>
              </a:rPr>
              <a:t>Flessibilità e modularità del programma degli insegnamenti, accompagnata da una solida struttura interna.</a:t>
            </a:r>
            <a:endParaRPr lang="it-IT" sz="1200" kern="1200" dirty="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Praticità</a:t>
            </a:r>
            <a:r>
              <a:rPr lang="it-IT" sz="1200" kern="1200" baseline="0" dirty="0" smtClean="0">
                <a:solidFill>
                  <a:schemeClr val="tx1"/>
                </a:solidFill>
                <a:effectLst/>
                <a:latin typeface="+mn-lt"/>
                <a:ea typeface="+mn-ea"/>
                <a:cs typeface="+mn-cs"/>
              </a:rPr>
              <a:t> e t</a:t>
            </a:r>
            <a:r>
              <a:rPr lang="x-none" sz="1200" kern="1200" dirty="0" smtClean="0">
                <a:solidFill>
                  <a:schemeClr val="tx1"/>
                </a:solidFill>
                <a:effectLst/>
                <a:latin typeface="+mn-lt"/>
                <a:ea typeface="+mn-ea"/>
                <a:cs typeface="+mn-cs"/>
              </a:rPr>
              <a:t>rasparenza </a:t>
            </a:r>
            <a:r>
              <a:rPr lang="x-none" sz="1200" kern="1200" dirty="0" smtClean="0">
                <a:solidFill>
                  <a:schemeClr val="tx1"/>
                </a:solidFill>
                <a:effectLst/>
                <a:latin typeface="+mn-lt"/>
                <a:ea typeface="+mn-ea"/>
                <a:cs typeface="+mn-cs"/>
              </a:rPr>
              <a:t>delle linee guida: risultati di apprendimento chiari, pratica di esame, preparazione ad affrontare gli argomenti del corso.</a:t>
            </a:r>
            <a:endParaRPr lang="it-IT" sz="1200" kern="1200" dirty="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Apprendimento</a:t>
            </a:r>
            <a:r>
              <a:rPr lang="it-IT" sz="1200" kern="1200" baseline="0" dirty="0" smtClean="0">
                <a:solidFill>
                  <a:schemeClr val="tx1"/>
                </a:solidFill>
                <a:effectLst/>
                <a:latin typeface="+mn-lt"/>
                <a:ea typeface="+mn-ea"/>
                <a:cs typeface="+mn-cs"/>
              </a:rPr>
              <a:t> centrato sullo studente</a:t>
            </a:r>
          </a:p>
          <a:p>
            <a:pPr lvl="0"/>
            <a:r>
              <a:rPr lang="x-none" sz="1200" kern="1200" dirty="0" smtClean="0">
                <a:solidFill>
                  <a:schemeClr val="tx1"/>
                </a:solidFill>
                <a:effectLst/>
                <a:latin typeface="+mn-lt"/>
                <a:ea typeface="+mn-ea"/>
                <a:cs typeface="+mn-cs"/>
              </a:rPr>
              <a:t>Un </a:t>
            </a:r>
            <a:r>
              <a:rPr lang="x-none" sz="1200" kern="1200" dirty="0" smtClean="0">
                <a:solidFill>
                  <a:schemeClr val="tx1"/>
                </a:solidFill>
                <a:effectLst/>
                <a:latin typeface="+mn-lt"/>
                <a:ea typeface="+mn-ea"/>
                <a:cs typeface="+mn-cs"/>
              </a:rPr>
              <a:t>modello di valutazione formativa automatica, con feedback interattivo, sperimentati in diversi </a:t>
            </a:r>
            <a:r>
              <a:rPr lang="x-none" sz="1200" kern="1200" dirty="0" smtClean="0">
                <a:solidFill>
                  <a:schemeClr val="tx1"/>
                </a:solidFill>
                <a:effectLst/>
                <a:latin typeface="+mn-lt"/>
                <a:ea typeface="+mn-ea"/>
                <a:cs typeface="+mn-cs"/>
              </a:rPr>
              <a:t>contesti.Una </a:t>
            </a:r>
            <a:r>
              <a:rPr lang="x-none" sz="1200" kern="1200" dirty="0" smtClean="0">
                <a:solidFill>
                  <a:schemeClr val="tx1"/>
                </a:solidFill>
                <a:effectLst/>
                <a:latin typeface="+mn-lt"/>
                <a:ea typeface="+mn-ea"/>
                <a:cs typeface="+mn-cs"/>
              </a:rPr>
              <a:t>nota definizione di feedback è quella data da Hattie e Timperley, che hanno fornito un modello per la costruzione efficace di </a:t>
            </a:r>
            <a:r>
              <a:rPr lang="x-none" sz="1200" kern="1200" dirty="0" smtClean="0">
                <a:solidFill>
                  <a:schemeClr val="tx1"/>
                </a:solidFill>
                <a:effectLst/>
                <a:latin typeface="+mn-lt"/>
                <a:ea typeface="+mn-ea"/>
                <a:cs typeface="+mn-cs"/>
              </a:rPr>
              <a:t>feedback</a:t>
            </a:r>
            <a:r>
              <a:rPr lang="it-IT" sz="1200" kern="1200" dirty="0" smtClean="0">
                <a:solidFill>
                  <a:schemeClr val="tx1"/>
                </a:solidFill>
                <a:effectLst/>
                <a:latin typeface="+mn-lt"/>
                <a:ea typeface="+mn-ea"/>
                <a:cs typeface="+mn-cs"/>
              </a:rPr>
              <a:t>.</a:t>
            </a:r>
            <a:r>
              <a:rPr lang="it-IT" sz="1200" kern="1200" baseline="0" dirty="0" smtClean="0">
                <a:solidFill>
                  <a:schemeClr val="tx1"/>
                </a:solidFill>
                <a:effectLst/>
                <a:latin typeface="+mn-lt"/>
                <a:ea typeface="+mn-ea"/>
                <a:cs typeface="+mn-cs"/>
              </a:rPr>
              <a:t> </a:t>
            </a:r>
            <a:r>
              <a:rPr lang="x-none" sz="1200" kern="1200" dirty="0" smtClean="0">
                <a:solidFill>
                  <a:schemeClr val="tx1"/>
                </a:solidFill>
                <a:effectLst/>
                <a:latin typeface="+mn-lt"/>
                <a:ea typeface="+mn-ea"/>
                <a:cs typeface="+mn-cs"/>
              </a:rPr>
              <a:t>Lo </a:t>
            </a:r>
            <a:r>
              <a:rPr lang="x-none" sz="1200" kern="1200" dirty="0" smtClean="0">
                <a:solidFill>
                  <a:schemeClr val="tx1"/>
                </a:solidFill>
                <a:effectLst/>
                <a:latin typeface="+mn-lt"/>
                <a:ea typeface="+mn-ea"/>
                <a:cs typeface="+mn-cs"/>
              </a:rPr>
              <a:t>scopo del feedback è ridurre la discrepanza tra la performance e la comprensione. </a:t>
            </a:r>
            <a:r>
              <a:rPr lang="it-IT" sz="1200" kern="1200" dirty="0" smtClean="0">
                <a:solidFill>
                  <a:schemeClr val="tx1"/>
                </a:solidFill>
                <a:effectLst/>
                <a:latin typeface="+mn-lt"/>
                <a:ea typeface="+mn-ea"/>
                <a:cs typeface="+mn-cs"/>
              </a:rPr>
              <a:t>O</a:t>
            </a:r>
            <a:r>
              <a:rPr lang="x-none" sz="1200" kern="1200" dirty="0" smtClean="0">
                <a:solidFill>
                  <a:schemeClr val="tx1"/>
                </a:solidFill>
                <a:effectLst/>
                <a:latin typeface="+mn-lt"/>
                <a:ea typeface="+mn-ea"/>
                <a:cs typeface="+mn-cs"/>
              </a:rPr>
              <a:t>ccorre </a:t>
            </a:r>
            <a:r>
              <a:rPr lang="x-none" sz="1200" kern="1200" dirty="0" smtClean="0">
                <a:solidFill>
                  <a:schemeClr val="tx1"/>
                </a:solidFill>
                <a:effectLst/>
                <a:latin typeface="+mn-lt"/>
                <a:ea typeface="+mn-ea"/>
                <a:cs typeface="+mn-cs"/>
              </a:rPr>
              <a:t>prestare molta attenzione al feedback e alla progettazione dell'attività</a:t>
            </a:r>
            <a:r>
              <a:rPr lang="x-none" sz="120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3</a:t>
            </a:fld>
            <a:endParaRPr lang="en-GB"/>
          </a:p>
        </p:txBody>
      </p:sp>
    </p:spTree>
    <p:extLst>
      <p:ext uri="{BB962C8B-B14F-4D97-AF65-F5344CB8AC3E}">
        <p14:creationId xmlns:p14="http://schemas.microsoft.com/office/powerpoint/2010/main" val="400498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Alcuni elementi che fanno la </a:t>
            </a:r>
            <a:r>
              <a:rPr lang="it-IT" sz="1200" kern="1200" dirty="0" smtClean="0">
                <a:solidFill>
                  <a:schemeClr val="tx1"/>
                </a:solidFill>
                <a:effectLst/>
                <a:latin typeface="+mn-lt"/>
                <a:ea typeface="+mn-ea"/>
                <a:cs typeface="+mn-cs"/>
              </a:rPr>
              <a:t>differenza quando si tratta di </a:t>
            </a:r>
            <a:r>
              <a:rPr lang="it-IT" sz="1200" kern="1200" dirty="0" smtClean="0">
                <a:solidFill>
                  <a:schemeClr val="tx1"/>
                </a:solidFill>
                <a:effectLst/>
                <a:latin typeface="+mn-lt"/>
                <a:ea typeface="+mn-ea"/>
                <a:cs typeface="+mn-cs"/>
              </a:rPr>
              <a:t>apprendimento</a:t>
            </a:r>
            <a:r>
              <a:rPr lang="it-IT" sz="1200" kern="1200" baseline="0" dirty="0" smtClean="0">
                <a:solidFill>
                  <a:schemeClr val="tx1"/>
                </a:solidFill>
                <a:effectLst/>
                <a:latin typeface="+mn-lt"/>
                <a:ea typeface="+mn-ea"/>
                <a:cs typeface="+mn-cs"/>
              </a:rPr>
              <a:t> online</a:t>
            </a:r>
            <a:r>
              <a:rPr lang="it-IT" sz="1200" kern="1200" dirty="0" smtClean="0">
                <a:solidFill>
                  <a:schemeClr val="tx1"/>
                </a:solidFill>
                <a:effectLst/>
                <a:latin typeface="+mn-lt"/>
                <a:ea typeface="+mn-ea"/>
                <a:cs typeface="+mn-cs"/>
              </a:rPr>
              <a:t>:</a:t>
            </a:r>
          </a:p>
          <a:p>
            <a:r>
              <a:rPr lang="it-IT" sz="1200" kern="1200" dirty="0" smtClean="0">
                <a:solidFill>
                  <a:schemeClr val="tx1"/>
                </a:solidFill>
                <a:effectLst/>
                <a:latin typeface="+mn-lt"/>
                <a:ea typeface="+mn-ea"/>
                <a:cs typeface="+mn-cs"/>
              </a:rPr>
              <a:t>materiali </a:t>
            </a:r>
            <a:r>
              <a:rPr lang="it-IT" sz="1200" kern="1200" dirty="0" smtClean="0">
                <a:solidFill>
                  <a:schemeClr val="tx1"/>
                </a:solidFill>
                <a:effectLst/>
                <a:latin typeface="+mn-lt"/>
                <a:ea typeface="+mn-ea"/>
                <a:cs typeface="+mn-cs"/>
              </a:rPr>
              <a:t>di corso autentici e rilevanti con una forte connessione </a:t>
            </a:r>
            <a:r>
              <a:rPr lang="it-IT" sz="1200" kern="1200" dirty="0" smtClean="0">
                <a:solidFill>
                  <a:schemeClr val="tx1"/>
                </a:solidFill>
                <a:effectLst/>
                <a:latin typeface="+mn-lt"/>
                <a:ea typeface="+mn-ea"/>
                <a:cs typeface="+mn-cs"/>
              </a:rPr>
              <a:t>pratica,</a:t>
            </a:r>
          </a:p>
          <a:p>
            <a:r>
              <a:rPr lang="it-IT" sz="1200" kern="1200" dirty="0" smtClean="0">
                <a:solidFill>
                  <a:schemeClr val="tx1"/>
                </a:solidFill>
                <a:effectLst/>
                <a:latin typeface="+mn-lt"/>
                <a:ea typeface="+mn-ea"/>
                <a:cs typeface="+mn-cs"/>
              </a:rPr>
              <a:t>l'uso </a:t>
            </a:r>
            <a:r>
              <a:rPr lang="it-IT" sz="1200" kern="1200" dirty="0" smtClean="0">
                <a:solidFill>
                  <a:schemeClr val="tx1"/>
                </a:solidFill>
                <a:effectLst/>
                <a:latin typeface="+mn-lt"/>
                <a:ea typeface="+mn-ea"/>
                <a:cs typeface="+mn-cs"/>
              </a:rPr>
              <a:t>di risorse </a:t>
            </a:r>
            <a:r>
              <a:rPr lang="it-IT" sz="1200" kern="1200" dirty="0" smtClean="0">
                <a:solidFill>
                  <a:schemeClr val="tx1"/>
                </a:solidFill>
                <a:effectLst/>
                <a:latin typeface="+mn-lt"/>
                <a:ea typeface="+mn-ea"/>
                <a:cs typeface="+mn-cs"/>
              </a:rPr>
              <a:t>multimediali: Nell’organizzazione dell’insegnamento, poi, è raccomandabile prevedere media diversi per veicolare il contenuto – pratica che non solo favorisce l’accessibilità ma anche il coinvolgimento di studenti che hanno diversi stili di apprendimento –, fornire le trascrizioni dei video e le descrizioni delle immagini</a:t>
            </a:r>
          </a:p>
          <a:p>
            <a:r>
              <a:rPr lang="it-IT" sz="1200" kern="1200" dirty="0" smtClean="0">
                <a:solidFill>
                  <a:schemeClr val="tx1"/>
                </a:solidFill>
                <a:effectLst/>
                <a:latin typeface="+mn-lt"/>
                <a:ea typeface="+mn-ea"/>
                <a:cs typeface="+mn-cs"/>
              </a:rPr>
              <a:t>la </a:t>
            </a:r>
            <a:r>
              <a:rPr lang="it-IT" sz="1200" kern="1200" dirty="0" smtClean="0">
                <a:solidFill>
                  <a:schemeClr val="tx1"/>
                </a:solidFill>
                <a:effectLst/>
                <a:latin typeface="+mn-lt"/>
                <a:ea typeface="+mn-ea"/>
                <a:cs typeface="+mn-cs"/>
              </a:rPr>
              <a:t>creazione da parte degli studenti di contenuti digitali in modo individuale e collaborativo, </a:t>
            </a:r>
            <a:r>
              <a:rPr lang="it-IT" sz="1200" kern="1200" dirty="0" smtClean="0">
                <a:solidFill>
                  <a:schemeClr val="tx1"/>
                </a:solidFill>
                <a:effectLst/>
                <a:latin typeface="+mn-lt"/>
                <a:ea typeface="+mn-ea"/>
                <a:cs typeface="+mn-cs"/>
              </a:rPr>
              <a:t>come anche la </a:t>
            </a:r>
            <a:r>
              <a:rPr lang="it-IT" sz="1200" kern="1200" dirty="0" smtClean="0">
                <a:solidFill>
                  <a:schemeClr val="tx1"/>
                </a:solidFill>
                <a:effectLst/>
                <a:latin typeface="+mn-lt"/>
                <a:ea typeface="+mn-ea"/>
                <a:cs typeface="+mn-cs"/>
              </a:rPr>
              <a:t>riflessione degli studenti sull'apprendimento, la spiegazione da parte del docente dello scopo delle </a:t>
            </a:r>
            <a:r>
              <a:rPr lang="it-IT" sz="1200" kern="1200" dirty="0" smtClean="0">
                <a:solidFill>
                  <a:schemeClr val="tx1"/>
                </a:solidFill>
                <a:effectLst/>
                <a:latin typeface="+mn-lt"/>
                <a:ea typeface="+mn-ea"/>
                <a:cs typeface="+mn-cs"/>
              </a:rPr>
              <a:t>attività,</a:t>
            </a:r>
          </a:p>
          <a:p>
            <a:r>
              <a:rPr lang="it-IT" sz="1200" kern="1200" dirty="0" smtClean="0">
                <a:solidFill>
                  <a:schemeClr val="tx1"/>
                </a:solidFill>
                <a:effectLst/>
                <a:latin typeface="+mn-lt"/>
                <a:ea typeface="+mn-ea"/>
                <a:cs typeface="+mn-cs"/>
              </a:rPr>
              <a:t>l’utilizzo </a:t>
            </a:r>
            <a:r>
              <a:rPr lang="it-IT" sz="1200" kern="1200" dirty="0" smtClean="0">
                <a:solidFill>
                  <a:schemeClr val="tx1"/>
                </a:solidFill>
                <a:effectLst/>
                <a:latin typeface="+mn-lt"/>
                <a:ea typeface="+mn-ea"/>
                <a:cs typeface="+mn-cs"/>
              </a:rPr>
              <a:t>delle tecnologie nella valutazione nell’insegnamento online, l'importanza di utilizzare dati e pratiche di valutazione e la riflessione sulle offerte del </a:t>
            </a:r>
            <a:r>
              <a:rPr lang="it-IT" sz="1200" kern="1200" dirty="0" smtClean="0">
                <a:solidFill>
                  <a:schemeClr val="tx1"/>
                </a:solidFill>
                <a:effectLst/>
                <a:latin typeface="+mn-lt"/>
                <a:ea typeface="+mn-ea"/>
                <a:cs typeface="+mn-cs"/>
              </a:rPr>
              <a:t>corso.</a:t>
            </a:r>
          </a:p>
          <a:p>
            <a:r>
              <a:rPr lang="it-IT" sz="1200" kern="1200" dirty="0" smtClean="0">
                <a:solidFill>
                  <a:schemeClr val="tx1"/>
                </a:solidFill>
                <a:effectLst/>
                <a:latin typeface="+mn-lt"/>
                <a:ea typeface="+mn-ea"/>
                <a:cs typeface="+mn-cs"/>
              </a:rPr>
              <a:t>Il </a:t>
            </a:r>
            <a:r>
              <a:rPr lang="it-IT" sz="1200" kern="1200" dirty="0" smtClean="0">
                <a:solidFill>
                  <a:schemeClr val="tx1"/>
                </a:solidFill>
                <a:effectLst/>
                <a:latin typeface="+mn-lt"/>
                <a:ea typeface="+mn-ea"/>
                <a:cs typeface="+mn-cs"/>
              </a:rPr>
              <a:t>terzo punto, cioè la creazione di contenuti digitali da parte degli studenti, naturalmente si riferisce più ad un insegnamento misto che ad uno asincrono. </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F546A74D-F3CD-4927-9ACB-749CA3E58B23}" type="slidenum">
              <a:rPr lang="en-GB" smtClean="0"/>
              <a:t>4</a:t>
            </a:fld>
            <a:endParaRPr lang="en-GB"/>
          </a:p>
        </p:txBody>
      </p:sp>
    </p:spTree>
    <p:extLst>
      <p:ext uri="{BB962C8B-B14F-4D97-AF65-F5344CB8AC3E}">
        <p14:creationId xmlns:p14="http://schemas.microsoft.com/office/powerpoint/2010/main" val="22206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Nel presente contributo ci proponiamo di riportare l’esperienza di </a:t>
            </a:r>
            <a:r>
              <a:rPr lang="it-IT" sz="1200" kern="1200" dirty="0" err="1" smtClean="0">
                <a:solidFill>
                  <a:schemeClr val="tx1"/>
                </a:solidFill>
                <a:effectLst/>
                <a:latin typeface="+mn-lt"/>
                <a:ea typeface="+mn-ea"/>
                <a:cs typeface="+mn-cs"/>
              </a:rPr>
              <a:t>Start@Unito</a:t>
            </a:r>
            <a:r>
              <a:rPr lang="it-IT" sz="1200" kern="1200" dirty="0" smtClean="0">
                <a:solidFill>
                  <a:schemeClr val="tx1"/>
                </a:solidFill>
                <a:effectLst/>
                <a:latin typeface="+mn-lt"/>
                <a:ea typeface="+mn-ea"/>
                <a:cs typeface="+mn-cs"/>
              </a:rPr>
              <a:t> all’Università di Torino </a:t>
            </a:r>
            <a:r>
              <a:rPr lang="it-IT" sz="1200" kern="1200" dirty="0" smtClean="0">
                <a:solidFill>
                  <a:schemeClr val="tx1"/>
                </a:solidFill>
                <a:effectLst/>
                <a:latin typeface="+mn-lt"/>
                <a:ea typeface="+mn-ea"/>
                <a:cs typeface="+mn-cs"/>
              </a:rPr>
              <a:t>che </a:t>
            </a:r>
            <a:r>
              <a:rPr lang="it-IT" sz="1200" kern="1200" dirty="0" smtClean="0">
                <a:solidFill>
                  <a:schemeClr val="tx1"/>
                </a:solidFill>
                <a:effectLst/>
                <a:latin typeface="+mn-lt"/>
                <a:ea typeface="+mn-ea"/>
                <a:cs typeface="+mn-cs"/>
              </a:rPr>
              <a:t>ha previsto la creazione di 50 insegnamenti online aperti a tutti tenuti in modalità asincrona in varie discipline pensate per la maggior parte per il primo anno della laurea triennale, ma anche alcuni corsi afferenti a corsi di laurea magistrali. Il corsi sono stati progettati interamente sulla piattaforma </a:t>
            </a:r>
            <a:r>
              <a:rPr lang="it-IT" sz="1200" kern="1200" dirty="0" err="1" smtClean="0">
                <a:solidFill>
                  <a:schemeClr val="tx1"/>
                </a:solidFill>
                <a:effectLst/>
                <a:latin typeface="+mn-lt"/>
                <a:ea typeface="+mn-ea"/>
                <a:cs typeface="+mn-cs"/>
              </a:rPr>
              <a:t>Moodle</a:t>
            </a:r>
            <a:r>
              <a:rPr lang="it-IT" sz="1200" kern="1200" dirty="0" smtClean="0">
                <a:solidFill>
                  <a:schemeClr val="tx1"/>
                </a:solidFill>
                <a:effectLst/>
                <a:latin typeface="+mn-lt"/>
                <a:ea typeface="+mn-ea"/>
                <a:cs typeface="+mn-cs"/>
              </a:rPr>
              <a:t> e i docenti sono stati supportati costantemente da esperti di </a:t>
            </a:r>
            <a:r>
              <a:rPr lang="it-IT" sz="1200" kern="1200" dirty="0" err="1" smtClean="0">
                <a:solidFill>
                  <a:schemeClr val="tx1"/>
                </a:solidFill>
                <a:effectLst/>
                <a:latin typeface="+mn-lt"/>
                <a:ea typeface="+mn-ea"/>
                <a:cs typeface="+mn-cs"/>
              </a:rPr>
              <a:t>instructional</a:t>
            </a:r>
            <a:r>
              <a:rPr lang="it-IT" sz="1200" kern="1200" dirty="0" smtClean="0">
                <a:solidFill>
                  <a:schemeClr val="tx1"/>
                </a:solidFill>
                <a:effectLst/>
                <a:latin typeface="+mn-lt"/>
                <a:ea typeface="+mn-ea"/>
                <a:cs typeface="+mn-cs"/>
              </a:rPr>
              <a:t> design in ambito tecnico, pedagogico, giuridico e linguistico. L’obiettivo principale è stata la creazione di un ambiente di apprendimento basato su </a:t>
            </a:r>
            <a:r>
              <a:rPr lang="it-IT" sz="1200" kern="1200" dirty="0" err="1" smtClean="0">
                <a:solidFill>
                  <a:schemeClr val="tx1"/>
                </a:solidFill>
                <a:effectLst/>
                <a:latin typeface="+mn-lt"/>
                <a:ea typeface="+mn-ea"/>
                <a:cs typeface="+mn-cs"/>
              </a:rPr>
              <a:t>Moodle</a:t>
            </a:r>
            <a:r>
              <a:rPr lang="it-IT" sz="1200" kern="1200" dirty="0" smtClean="0">
                <a:solidFill>
                  <a:schemeClr val="tx1"/>
                </a:solidFill>
                <a:effectLst/>
                <a:latin typeface="+mn-lt"/>
                <a:ea typeface="+mn-ea"/>
                <a:cs typeface="+mn-cs"/>
              </a:rPr>
              <a:t> che promuove l'apprendimento e cerca di superare le difficoltà tipiche dell'apprendimento asincrono, valorizzando i vantaggi che esso offre. </a:t>
            </a:r>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5</a:t>
            </a:fld>
            <a:endParaRPr lang="en-GB"/>
          </a:p>
        </p:txBody>
      </p:sp>
    </p:spTree>
    <p:extLst>
      <p:ext uri="{BB962C8B-B14F-4D97-AF65-F5344CB8AC3E}">
        <p14:creationId xmlns:p14="http://schemas.microsoft.com/office/powerpoint/2010/main" val="20399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Per la progettazione dei </a:t>
            </a:r>
            <a:r>
              <a:rPr lang="it-IT" sz="1200" kern="1200" dirty="0" smtClean="0">
                <a:solidFill>
                  <a:schemeClr val="tx1"/>
                </a:solidFill>
                <a:effectLst/>
                <a:latin typeface="+mn-lt"/>
                <a:ea typeface="+mn-ea"/>
                <a:cs typeface="+mn-cs"/>
              </a:rPr>
              <a:t>corsi su</a:t>
            </a:r>
            <a:r>
              <a:rPr lang="it-IT" sz="1200" kern="1200" baseline="0" dirty="0" smtClean="0">
                <a:solidFill>
                  <a:schemeClr val="tx1"/>
                </a:solidFill>
                <a:effectLst/>
                <a:latin typeface="+mn-lt"/>
                <a:ea typeface="+mn-ea"/>
                <a:cs typeface="+mn-cs"/>
              </a:rPr>
              <a:t> start@unito</a:t>
            </a:r>
            <a:r>
              <a:rPr lang="it-IT" sz="1200" kern="12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siamo partiti dai 12 principi dell'apprendimento multimediale di Mayer </a:t>
            </a:r>
            <a:r>
              <a:rPr lang="it-IT" sz="1200" kern="1200" dirty="0" smtClean="0">
                <a:solidFill>
                  <a:schemeClr val="tx1"/>
                </a:solidFill>
                <a:effectLst/>
                <a:latin typeface="+mn-lt"/>
                <a:ea typeface="+mn-ea"/>
                <a:cs typeface="+mn-cs"/>
              </a:rPr>
              <a:t>applicati </a:t>
            </a:r>
            <a:r>
              <a:rPr lang="it-IT" sz="1200" kern="1200" dirty="0" smtClean="0">
                <a:solidFill>
                  <a:schemeClr val="tx1"/>
                </a:solidFill>
                <a:effectLst/>
                <a:latin typeface="+mn-lt"/>
                <a:ea typeface="+mn-ea"/>
                <a:cs typeface="+mn-cs"/>
              </a:rPr>
              <a:t>all'e-learning, </a:t>
            </a:r>
            <a:r>
              <a:rPr lang="it-IT" sz="1200" kern="1200" dirty="0" smtClean="0">
                <a:solidFill>
                  <a:schemeClr val="tx1"/>
                </a:solidFill>
                <a:effectLst/>
                <a:latin typeface="+mn-lt"/>
                <a:ea typeface="+mn-ea"/>
                <a:cs typeface="+mn-cs"/>
              </a:rPr>
              <a:t>dove </a:t>
            </a:r>
            <a:r>
              <a:rPr lang="it-IT" sz="1200" kern="1200" dirty="0" smtClean="0">
                <a:solidFill>
                  <a:schemeClr val="tx1"/>
                </a:solidFill>
                <a:effectLst/>
                <a:latin typeface="+mn-lt"/>
                <a:ea typeface="+mn-ea"/>
                <a:cs typeface="+mn-cs"/>
              </a:rPr>
              <a:t>la tecnologia è al servizio della comprensione umana </a:t>
            </a:r>
            <a:r>
              <a:rPr lang="it-IT" sz="1200" kern="1200" dirty="0" smtClean="0">
                <a:solidFill>
                  <a:schemeClr val="tx1"/>
                </a:solidFill>
                <a:effectLst/>
                <a:latin typeface="+mn-lt"/>
                <a:ea typeface="+mn-ea"/>
                <a:cs typeface="+mn-cs"/>
              </a:rPr>
              <a:t>Inoltre</a:t>
            </a:r>
            <a:r>
              <a:rPr lang="it-IT" sz="1200" kern="1200" dirty="0" smtClean="0">
                <a:solidFill>
                  <a:schemeClr val="tx1"/>
                </a:solidFill>
                <a:effectLst/>
                <a:latin typeface="+mn-lt"/>
                <a:ea typeface="+mn-ea"/>
                <a:cs typeface="+mn-cs"/>
              </a:rPr>
              <a:t>, ci siamo basati su alcune buone pratiche stilate coniugando il parere di esperti di </a:t>
            </a:r>
            <a:r>
              <a:rPr lang="it-IT" sz="1200" kern="1200" dirty="0" smtClean="0">
                <a:solidFill>
                  <a:schemeClr val="tx1"/>
                </a:solidFill>
                <a:effectLst/>
                <a:latin typeface="+mn-lt"/>
                <a:ea typeface="+mn-ea"/>
                <a:cs typeface="+mn-cs"/>
              </a:rPr>
              <a:t>didattica </a:t>
            </a:r>
            <a:r>
              <a:rPr lang="it-IT" sz="1200" kern="1200" dirty="0" smtClean="0">
                <a:solidFill>
                  <a:schemeClr val="tx1"/>
                </a:solidFill>
                <a:effectLst/>
                <a:latin typeface="+mn-lt"/>
                <a:ea typeface="+mn-ea"/>
                <a:cs typeface="+mn-cs"/>
              </a:rPr>
              <a:t>e di utilizzo di </a:t>
            </a:r>
            <a:r>
              <a:rPr lang="it-IT" sz="1200" kern="1200" dirty="0" smtClean="0">
                <a:solidFill>
                  <a:schemeClr val="tx1"/>
                </a:solidFill>
                <a:effectLst/>
                <a:latin typeface="+mn-lt"/>
                <a:ea typeface="+mn-ea"/>
                <a:cs typeface="+mn-cs"/>
              </a:rPr>
              <a:t>Moodle, </a:t>
            </a:r>
            <a:r>
              <a:rPr lang="it-IT" sz="1200" kern="1200" dirty="0" smtClean="0">
                <a:solidFill>
                  <a:schemeClr val="tx1"/>
                </a:solidFill>
                <a:effectLst/>
                <a:latin typeface="+mn-lt"/>
                <a:ea typeface="+mn-ea"/>
                <a:cs typeface="+mn-cs"/>
              </a:rPr>
              <a:t>esperienze di didattica online del gruppo di ricerca presso l’Università degli Studi di </a:t>
            </a:r>
            <a:r>
              <a:rPr lang="it-IT" sz="1200" kern="1200" dirty="0" smtClean="0">
                <a:solidFill>
                  <a:schemeClr val="tx1"/>
                </a:solidFill>
                <a:effectLst/>
                <a:latin typeface="+mn-lt"/>
                <a:ea typeface="+mn-ea"/>
                <a:cs typeface="+mn-cs"/>
              </a:rPr>
              <a:t>Torino.</a:t>
            </a:r>
          </a:p>
          <a:p>
            <a:r>
              <a:rPr lang="it-IT" sz="1200" kern="1200" dirty="0" smtClean="0">
                <a:solidFill>
                  <a:schemeClr val="tx1"/>
                </a:solidFill>
                <a:effectLst/>
                <a:latin typeface="+mn-lt"/>
                <a:ea typeface="+mn-ea"/>
                <a:cs typeface="+mn-cs"/>
              </a:rPr>
              <a:t>Non</a:t>
            </a:r>
            <a:r>
              <a:rPr lang="it-IT" sz="1200" kern="1200" baseline="0" dirty="0" smtClean="0">
                <a:solidFill>
                  <a:schemeClr val="tx1"/>
                </a:solidFill>
                <a:effectLst/>
                <a:latin typeface="+mn-lt"/>
                <a:ea typeface="+mn-ea"/>
                <a:cs typeface="+mn-cs"/>
              </a:rPr>
              <a:t> ultimo, abbiamo seguito</a:t>
            </a:r>
            <a:r>
              <a:rPr lang="it-IT" sz="1200" kern="12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le linee </a:t>
            </a:r>
            <a:r>
              <a:rPr lang="it-IT" sz="1200" kern="1200" dirty="0" smtClean="0">
                <a:solidFill>
                  <a:schemeClr val="tx1"/>
                </a:solidFill>
                <a:effectLst/>
                <a:latin typeface="+mn-lt"/>
                <a:ea typeface="+mn-ea"/>
                <a:cs typeface="+mn-cs"/>
              </a:rPr>
              <a:t>guida </a:t>
            </a:r>
            <a:r>
              <a:rPr lang="it-IT" sz="1200" kern="1200" dirty="0" smtClean="0">
                <a:solidFill>
                  <a:schemeClr val="tx1"/>
                </a:solidFill>
                <a:effectLst/>
                <a:latin typeface="+mn-lt"/>
                <a:ea typeface="+mn-ea"/>
                <a:cs typeface="+mn-cs"/>
              </a:rPr>
              <a:t>internazionali suggerite da università autorevoli come la Iowa State </a:t>
            </a:r>
            <a:r>
              <a:rPr lang="it-IT" sz="1200" kern="1200" dirty="0" err="1" smtClean="0">
                <a:solidFill>
                  <a:schemeClr val="tx1"/>
                </a:solidFill>
                <a:effectLst/>
                <a:latin typeface="+mn-lt"/>
                <a:ea typeface="+mn-ea"/>
                <a:cs typeface="+mn-cs"/>
              </a:rPr>
              <a:t>University</a:t>
            </a:r>
            <a:r>
              <a:rPr lang="it-IT"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pPr lvl="0"/>
            <a:r>
              <a:rPr lang="it-IT" sz="1200" kern="1200" dirty="0" smtClean="0">
                <a:solidFill>
                  <a:schemeClr val="tx1"/>
                </a:solidFill>
                <a:effectLst/>
                <a:latin typeface="+mn-lt"/>
                <a:ea typeface="+mn-ea"/>
                <a:cs typeface="+mn-cs"/>
              </a:rPr>
              <a:t>Altri fattori positivi riguardano</a:t>
            </a:r>
          </a:p>
          <a:p>
            <a:pPr lvl="0"/>
            <a:r>
              <a:rPr lang="x-none" sz="1200" kern="1200" dirty="0" smtClean="0">
                <a:solidFill>
                  <a:schemeClr val="tx1"/>
                </a:solidFill>
                <a:effectLst/>
                <a:latin typeface="+mn-lt"/>
                <a:ea typeface="+mn-ea"/>
                <a:cs typeface="+mn-cs"/>
              </a:rPr>
              <a:t>Supporto linguistico per i corsi tenuti interamente in lingua inglese.</a:t>
            </a:r>
            <a:endParaRPr lang="it-IT" sz="1200" kern="1200" dirty="0" smtClean="0">
              <a:solidFill>
                <a:schemeClr val="tx1"/>
              </a:solidFill>
              <a:effectLst/>
              <a:latin typeface="+mn-lt"/>
              <a:ea typeface="+mn-ea"/>
              <a:cs typeface="+mn-cs"/>
            </a:endParaRPr>
          </a:p>
          <a:p>
            <a:pPr lvl="0"/>
            <a:r>
              <a:rPr lang="x-none" sz="1200" kern="1200" dirty="0" smtClean="0">
                <a:solidFill>
                  <a:schemeClr val="tx1"/>
                </a:solidFill>
                <a:effectLst/>
                <a:latin typeface="+mn-lt"/>
                <a:ea typeface="+mn-ea"/>
                <a:cs typeface="+mn-cs"/>
              </a:rPr>
              <a:t>Suddivisione del corso in Learning Objects (LO) o unità di apprendimento conformi agli standard internazionali sull’e-learning.</a:t>
            </a:r>
            <a:endParaRPr lang="it-IT" sz="1200" kern="1200" dirty="0" smtClean="0">
              <a:solidFill>
                <a:schemeClr val="tx1"/>
              </a:solidFill>
              <a:effectLst/>
              <a:latin typeface="+mn-lt"/>
              <a:ea typeface="+mn-ea"/>
              <a:cs typeface="+mn-cs"/>
            </a:endParaRPr>
          </a:p>
          <a:p>
            <a:pPr lvl="0"/>
            <a:r>
              <a:rPr lang="x-none" sz="1200" kern="1200" dirty="0" smtClean="0">
                <a:solidFill>
                  <a:schemeClr val="tx1"/>
                </a:solidFill>
                <a:effectLst/>
                <a:latin typeface="+mn-lt"/>
                <a:ea typeface="+mn-ea"/>
                <a:cs typeface="+mn-cs"/>
              </a:rPr>
              <a:t>accessibilità e usabilità; </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F546A74D-F3CD-4927-9ACB-749CA3E58B23}" type="slidenum">
              <a:rPr lang="en-GB" smtClean="0"/>
              <a:t>6</a:t>
            </a:fld>
            <a:endParaRPr lang="en-GB"/>
          </a:p>
        </p:txBody>
      </p:sp>
    </p:spTree>
    <p:extLst>
      <p:ext uri="{BB962C8B-B14F-4D97-AF65-F5344CB8AC3E}">
        <p14:creationId xmlns:p14="http://schemas.microsoft.com/office/powerpoint/2010/main" val="361950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In particolare, nella sezione dedicata ai risultati e alla discussione, presenteremo un esempio di corso, nello specifico l’insegnamento di Mathematical </a:t>
            </a:r>
            <a:r>
              <a:rPr lang="it-IT" sz="1200" kern="1200" dirty="0" err="1" smtClean="0">
                <a:solidFill>
                  <a:schemeClr val="tx1"/>
                </a:solidFill>
                <a:effectLst/>
                <a:latin typeface="+mn-lt"/>
                <a:ea typeface="+mn-ea"/>
                <a:cs typeface="+mn-cs"/>
              </a:rPr>
              <a:t>Modelling</a:t>
            </a:r>
            <a:r>
              <a:rPr lang="it-IT" sz="1200" kern="1200" dirty="0" smtClean="0">
                <a:solidFill>
                  <a:schemeClr val="tx1"/>
                </a:solidFill>
                <a:effectLst/>
                <a:latin typeface="+mn-lt"/>
                <a:ea typeface="+mn-ea"/>
                <a:cs typeface="+mn-cs"/>
              </a:rPr>
              <a:t>, tenuto interamente in inglese e mutuato dal corso di laurea magistrale in Scienze Strategiche, dunque dedicato a un gruppo ristretto di studenti.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corso, di cui si può vedere una </a:t>
            </a:r>
            <a:r>
              <a:rPr lang="it-IT" sz="1200" kern="1200" dirty="0" smtClean="0">
                <a:solidFill>
                  <a:schemeClr val="tx1"/>
                </a:solidFill>
                <a:effectLst/>
                <a:latin typeface="+mn-lt"/>
                <a:ea typeface="+mn-ea"/>
                <a:cs typeface="+mn-cs"/>
              </a:rPr>
              <a:t>schermata, </a:t>
            </a:r>
            <a:r>
              <a:rPr lang="it-IT" sz="1200" kern="1200" dirty="0" smtClean="0">
                <a:solidFill>
                  <a:schemeClr val="tx1"/>
                </a:solidFill>
                <a:effectLst/>
                <a:latin typeface="+mn-lt"/>
                <a:ea typeface="+mn-ea"/>
                <a:cs typeface="+mn-cs"/>
              </a:rPr>
              <a:t>è principalmente dedicato a studenti del corso di laurea magistrale in Scienze strategiche, con due diversi percorsi, il primo composto dai sei moduli iniziali (da 1 a 6), il secondo percorso composto dai sei moduli finali (da 4 a 9). Entrambi i percorsi affrontano una parte di programma legata alla statistica e alla probabilità, moduli da 4 a 6, e un’altra parte legata alla matematica, matematica di base con i primi tre moduli, matematica avanzata con gli ultimi tre moduli.</a:t>
            </a:r>
          </a:p>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7</a:t>
            </a:fld>
            <a:endParaRPr lang="en-GB"/>
          </a:p>
        </p:txBody>
      </p:sp>
    </p:spTree>
    <p:extLst>
      <p:ext uri="{BB962C8B-B14F-4D97-AF65-F5344CB8AC3E}">
        <p14:creationId xmlns:p14="http://schemas.microsoft.com/office/powerpoint/2010/main" val="162243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9</a:t>
            </a:fld>
            <a:endParaRPr lang="en-GB"/>
          </a:p>
        </p:txBody>
      </p:sp>
    </p:spTree>
    <p:extLst>
      <p:ext uri="{BB962C8B-B14F-4D97-AF65-F5344CB8AC3E}">
        <p14:creationId xmlns:p14="http://schemas.microsoft.com/office/powerpoint/2010/main" val="283248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corso prevede risorse introduttive, sia generali che presentano modelli matematici in diversi </a:t>
            </a:r>
            <a:r>
              <a:rPr lang="it-IT" sz="1200" kern="1200" dirty="0" smtClean="0">
                <a:solidFill>
                  <a:schemeClr val="tx1"/>
                </a:solidFill>
                <a:effectLst/>
                <a:latin typeface="+mn-lt"/>
                <a:ea typeface="+mn-ea"/>
                <a:cs typeface="+mn-cs"/>
              </a:rPr>
              <a:t>contesti, </a:t>
            </a:r>
            <a:r>
              <a:rPr lang="it-IT" sz="1200" kern="1200" dirty="0" smtClean="0">
                <a:solidFill>
                  <a:schemeClr val="tx1"/>
                </a:solidFill>
                <a:effectLst/>
                <a:latin typeface="+mn-lt"/>
                <a:ea typeface="+mn-ea"/>
                <a:cs typeface="+mn-cs"/>
              </a:rPr>
              <a:t>sia specifiche, legate a un concetto matematico particolare, per introdurre gli studenti gradualmente ai diversi ambiti della modellizzazione.</a:t>
            </a:r>
          </a:p>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10</a:t>
            </a:fld>
            <a:endParaRPr lang="en-GB"/>
          </a:p>
        </p:txBody>
      </p:sp>
    </p:spTree>
    <p:extLst>
      <p:ext uri="{BB962C8B-B14F-4D97-AF65-F5344CB8AC3E}">
        <p14:creationId xmlns:p14="http://schemas.microsoft.com/office/powerpoint/2010/main" val="266657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 corsi erogati interamente in lingua inglese hanno potuto avvalersi di un supporto linguistico nei diversi aspetti che coinvolgono l’e-learning. Un primo esempio di supporto riguarda la pronuncia, che gioca un ruolo fondamentale nei video didattici del corso. Il supporto non prevedeva il raggiungimento di una pronuncia perfetta, ma di raggiungere la massima comprensibilità dei materiali pur mantenendo specifiche enfasi o aspetti peculiari della pronuncia di ogni docente del corso. I docenti hanno potuto condividere le </a:t>
            </a:r>
            <a:r>
              <a:rPr lang="it-IT" sz="1200" kern="1200" dirty="0" err="1" smtClean="0">
                <a:solidFill>
                  <a:schemeClr val="tx1"/>
                </a:solidFill>
                <a:effectLst/>
                <a:latin typeface="+mn-lt"/>
                <a:ea typeface="+mn-ea"/>
                <a:cs typeface="+mn-cs"/>
              </a:rPr>
              <a:t>pre</a:t>
            </a:r>
            <a:r>
              <a:rPr lang="it-IT" sz="1200" kern="1200" dirty="0" smtClean="0">
                <a:solidFill>
                  <a:schemeClr val="tx1"/>
                </a:solidFill>
                <a:effectLst/>
                <a:latin typeface="+mn-lt"/>
                <a:ea typeface="+mn-ea"/>
                <a:cs typeface="+mn-cs"/>
              </a:rPr>
              <a:t>-registrazioni dei loro video con una persona esperta in lingua inglese per apportare tali migliorie. Un secondo approccio riguardante il supporto linguistico ha coinvolto le risorse testuali del corso. Anche se il linguaggio matematico è generalmente semplice, molti modelli presentano descrizioni e sono collocati nel loro ambito di applicazione, per cui anche dal punto di vista grammaticale le risorse testuali hanno avuto bisogno di essere supportate da una persona esperta in inglese. Dal punto di vista del linguaggio si è anche cercato di utilizzare sintassi semplice e frasi brevi, tipiche del linguaggio e della comunicazione web.</a:t>
            </a:r>
          </a:p>
          <a:p>
            <a:endParaRPr lang="it-IT" dirty="0"/>
          </a:p>
        </p:txBody>
      </p:sp>
      <p:sp>
        <p:nvSpPr>
          <p:cNvPr id="4" name="Segnaposto numero diapositiva 3"/>
          <p:cNvSpPr>
            <a:spLocks noGrp="1"/>
          </p:cNvSpPr>
          <p:nvPr>
            <p:ph type="sldNum" sz="quarter" idx="10"/>
          </p:nvPr>
        </p:nvSpPr>
        <p:spPr/>
        <p:txBody>
          <a:bodyPr/>
          <a:lstStyle/>
          <a:p>
            <a:fld id="{F546A74D-F3CD-4927-9ACB-749CA3E58B23}" type="slidenum">
              <a:rPr lang="en-GB" smtClean="0"/>
              <a:t>11</a:t>
            </a:fld>
            <a:endParaRPr lang="en-GB"/>
          </a:p>
        </p:txBody>
      </p:sp>
    </p:spTree>
    <p:extLst>
      <p:ext uri="{BB962C8B-B14F-4D97-AF65-F5344CB8AC3E}">
        <p14:creationId xmlns:p14="http://schemas.microsoft.com/office/powerpoint/2010/main" val="375983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C370FC0-746B-4B9D-BB0A-39EBB0445710}"/>
              </a:ext>
            </a:extLst>
          </p:cNvPr>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a:extLst>
              <a:ext uri="{FF2B5EF4-FFF2-40B4-BE49-F238E27FC236}">
                <a16:creationId xmlns="" xmlns:a16="http://schemas.microsoft.com/office/drawing/2014/main" id="{6EDA33F9-B949-425D-901E-DA6554106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a:extLst>
              <a:ext uri="{FF2B5EF4-FFF2-40B4-BE49-F238E27FC236}">
                <a16:creationId xmlns="" xmlns:a16="http://schemas.microsoft.com/office/drawing/2014/main" id="{E795B7E7-9445-4C2F-9EB0-9E60E58C01D3}"/>
              </a:ext>
            </a:extLst>
          </p:cNvPr>
          <p:cNvSpPr>
            <a:spLocks noGrp="1"/>
          </p:cNvSpPr>
          <p:nvPr>
            <p:ph type="dt" sz="half" idx="10"/>
          </p:nvPr>
        </p:nvSpPr>
        <p:spPr/>
        <p:txBody>
          <a:bodyPr/>
          <a:lstStyle/>
          <a:p>
            <a:endParaRPr lang="en-GB"/>
          </a:p>
        </p:txBody>
      </p:sp>
      <p:sp>
        <p:nvSpPr>
          <p:cNvPr id="5" name="Segnaposto piè di pagina 4">
            <a:extLst>
              <a:ext uri="{FF2B5EF4-FFF2-40B4-BE49-F238E27FC236}">
                <a16:creationId xmlns="" xmlns:a16="http://schemas.microsoft.com/office/drawing/2014/main" id="{DEC1E059-2504-4C70-B7E2-C46BA945F00D}"/>
              </a:ext>
            </a:extLst>
          </p:cNvPr>
          <p:cNvSpPr>
            <a:spLocks noGrp="1"/>
          </p:cNvSpPr>
          <p:nvPr>
            <p:ph type="ftr" sz="quarter" idx="11"/>
          </p:nvPr>
        </p:nvSpPr>
        <p:spPr/>
        <p:txBody>
          <a:bodyPr/>
          <a:lstStyle/>
          <a:p>
            <a:r>
              <a:rPr lang="en-GB" smtClean="0"/>
              <a:t>Matteo Sacchet</a:t>
            </a:r>
            <a:endParaRPr lang="en-GB"/>
          </a:p>
        </p:txBody>
      </p:sp>
      <p:sp>
        <p:nvSpPr>
          <p:cNvPr id="6" name="Segnaposto numero diapositiva 5">
            <a:extLst>
              <a:ext uri="{FF2B5EF4-FFF2-40B4-BE49-F238E27FC236}">
                <a16:creationId xmlns="" xmlns:a16="http://schemas.microsoft.com/office/drawing/2014/main" id="{B5F37909-1DDD-4B9C-8240-91AAEE049B7F}"/>
              </a:ext>
            </a:extLst>
          </p:cNvPr>
          <p:cNvSpPr>
            <a:spLocks noGrp="1"/>
          </p:cNvSpPr>
          <p:nvPr>
            <p:ph type="sldNum" sz="quarter" idx="12"/>
          </p:nvPr>
        </p:nvSpPr>
        <p:spPr/>
        <p:txBody>
          <a:bodyPr/>
          <a:lstStyle/>
          <a:p>
            <a:fld id="{A27CF699-F079-4B72-A234-101C9C4B3CBB}" type="slidenum">
              <a:rPr lang="en-GB" smtClean="0"/>
              <a:t>‹N›</a:t>
            </a:fld>
            <a:endParaRPr lang="en-GB"/>
          </a:p>
        </p:txBody>
      </p:sp>
      <p:pic>
        <p:nvPicPr>
          <p:cNvPr id="10" name="Immagine 9" descr="Immagine che contiene silhouette&#10;&#10;Descrizione generata automaticamente">
            <a:extLst>
              <a:ext uri="{FF2B5EF4-FFF2-40B4-BE49-F238E27FC236}">
                <a16:creationId xmlns="" xmlns:a16="http://schemas.microsoft.com/office/drawing/2014/main" id="{0F5B8C51-A691-4A76-98FC-D3F4A26C94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97" b="13054"/>
          <a:stretch/>
        </p:blipFill>
        <p:spPr>
          <a:xfrm>
            <a:off x="-1" y="4377937"/>
            <a:ext cx="12192001" cy="2480063"/>
          </a:xfrm>
          <a:prstGeom prst="rect">
            <a:avLst/>
          </a:prstGeom>
        </p:spPr>
      </p:pic>
      <p:pic>
        <p:nvPicPr>
          <p:cNvPr id="12" name="Immagine 11">
            <a:extLst>
              <a:ext uri="{FF2B5EF4-FFF2-40B4-BE49-F238E27FC236}">
                <a16:creationId xmlns="" xmlns:a16="http://schemas.microsoft.com/office/drawing/2014/main" id="{39DFD190-9A1E-4792-B901-6E3CB21AE8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pic>
        <p:nvPicPr>
          <p:cNvPr id="8" name="Immagine 7">
            <a:extLst>
              <a:ext uri="{FF2B5EF4-FFF2-40B4-BE49-F238E27FC236}">
                <a16:creationId xmlns="" xmlns:a16="http://schemas.microsoft.com/office/drawing/2014/main" id="{C0D77087-018B-4802-A2B3-AE603FD18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59352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569B6EE-D074-42F6-AE25-54C3AF5534D3}"/>
              </a:ext>
            </a:extLst>
          </p:cNvPr>
          <p:cNvSpPr>
            <a:spLocks noGrp="1"/>
          </p:cNvSpPr>
          <p:nvPr>
            <p:ph type="title"/>
          </p:nvPr>
        </p:nvSpPr>
        <p:spPr>
          <a:xfrm>
            <a:off x="838200" y="717550"/>
            <a:ext cx="10515600" cy="1325563"/>
          </a:xfrm>
        </p:spPr>
        <p:txBody>
          <a:bodyPr/>
          <a:lstStyle/>
          <a:p>
            <a:r>
              <a:rPr lang="it-IT" smtClean="0"/>
              <a:t>Fare clic per modificare lo stile del titolo</a:t>
            </a:r>
            <a:endParaRPr lang="en-GB"/>
          </a:p>
        </p:txBody>
      </p:sp>
      <p:sp>
        <p:nvSpPr>
          <p:cNvPr id="3" name="Segnaposto testo verticale 2">
            <a:extLst>
              <a:ext uri="{FF2B5EF4-FFF2-40B4-BE49-F238E27FC236}">
                <a16:creationId xmlns="" xmlns:a16="http://schemas.microsoft.com/office/drawing/2014/main" id="{1D62FAE1-76C6-4B1B-A2EB-F7C5D649EC3C}"/>
              </a:ext>
            </a:extLst>
          </p:cNvPr>
          <p:cNvSpPr>
            <a:spLocks noGrp="1"/>
          </p:cNvSpPr>
          <p:nvPr>
            <p:ph type="body" orient="vert" idx="1"/>
          </p:nvPr>
        </p:nvSpPr>
        <p:spPr>
          <a:xfrm>
            <a:off x="838200" y="2178050"/>
            <a:ext cx="10515600" cy="43513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8" name="Immagine 7">
            <a:extLst>
              <a:ext uri="{FF2B5EF4-FFF2-40B4-BE49-F238E27FC236}">
                <a16:creationId xmlns="" xmlns:a16="http://schemas.microsoft.com/office/drawing/2014/main" id="{BB91C1AD-70DF-4C9F-A06C-0E704FFDA8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 xmlns:a16="http://schemas.microsoft.com/office/drawing/2014/main" id="{4311D085-0987-45BB-AE57-B62BF5942C9D}"/>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0" name="Segnaposto contenuto 13">
            <a:extLst>
              <a:ext uri="{FF2B5EF4-FFF2-40B4-BE49-F238E27FC236}">
                <a16:creationId xmlns="" xmlns:a16="http://schemas.microsoft.com/office/drawing/2014/main" id="{511AC9DD-6EC1-4227-8312-9B05A85E1FAD}"/>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 xmlns:a16="http://schemas.microsoft.com/office/drawing/2014/main" id="{091A8A9A-B75D-4964-8862-9C83F829CB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7725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9686E082-D277-4CD4-873E-098FB67076FA}"/>
              </a:ext>
            </a:extLst>
          </p:cNvPr>
          <p:cNvSpPr>
            <a:spLocks noGrp="1"/>
          </p:cNvSpPr>
          <p:nvPr>
            <p:ph type="title" orient="vert"/>
          </p:nvPr>
        </p:nvSpPr>
        <p:spPr>
          <a:xfrm>
            <a:off x="8724900" y="688975"/>
            <a:ext cx="2628900" cy="5811838"/>
          </a:xfrm>
        </p:spPr>
        <p:txBody>
          <a:bodyPr vert="eaVert"/>
          <a:lstStyle/>
          <a:p>
            <a:r>
              <a:rPr lang="it-IT" smtClean="0"/>
              <a:t>Fare clic per modificare lo stile del titolo</a:t>
            </a:r>
            <a:endParaRPr lang="en-GB"/>
          </a:p>
        </p:txBody>
      </p:sp>
      <p:sp>
        <p:nvSpPr>
          <p:cNvPr id="3" name="Segnaposto testo verticale 2">
            <a:extLst>
              <a:ext uri="{FF2B5EF4-FFF2-40B4-BE49-F238E27FC236}">
                <a16:creationId xmlns="" xmlns:a16="http://schemas.microsoft.com/office/drawing/2014/main" id="{710C1334-CFB6-45C8-90CA-871B29EAB644}"/>
              </a:ext>
            </a:extLst>
          </p:cNvPr>
          <p:cNvSpPr>
            <a:spLocks noGrp="1"/>
          </p:cNvSpPr>
          <p:nvPr>
            <p:ph type="body" orient="vert" idx="1"/>
          </p:nvPr>
        </p:nvSpPr>
        <p:spPr>
          <a:xfrm>
            <a:off x="838200" y="68897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8" name="Immagine 7">
            <a:extLst>
              <a:ext uri="{FF2B5EF4-FFF2-40B4-BE49-F238E27FC236}">
                <a16:creationId xmlns="" xmlns:a16="http://schemas.microsoft.com/office/drawing/2014/main" id="{7740E042-4414-4205-A33A-0C863A37AE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 xmlns:a16="http://schemas.microsoft.com/office/drawing/2014/main" id="{A08E877F-DCDD-4D92-98CA-9FCAF08F52C4}"/>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0" name="Segnaposto contenuto 13">
            <a:extLst>
              <a:ext uri="{FF2B5EF4-FFF2-40B4-BE49-F238E27FC236}">
                <a16:creationId xmlns="" xmlns:a16="http://schemas.microsoft.com/office/drawing/2014/main" id="{B522D03C-9FFA-4A67-AEB7-0DF9E3161062}"/>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 xmlns:a16="http://schemas.microsoft.com/office/drawing/2014/main" id="{CA3D4852-0857-4BD8-BE87-1A4CE44A58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9843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D406EDE-9DA7-4C41-ABBC-88B5224E5B36}"/>
              </a:ext>
            </a:extLst>
          </p:cNvPr>
          <p:cNvSpPr>
            <a:spLocks noGrp="1"/>
          </p:cNvSpPr>
          <p:nvPr>
            <p:ph type="title"/>
          </p:nvPr>
        </p:nvSpPr>
        <p:spPr>
          <a:xfrm>
            <a:off x="838200" y="672850"/>
            <a:ext cx="10515600" cy="1325563"/>
          </a:xfrm>
        </p:spPr>
        <p:txBody>
          <a:bodyPr/>
          <a:lstStyle/>
          <a:p>
            <a:r>
              <a:rPr lang="it-IT" smtClean="0"/>
              <a:t>Fare clic per modificare lo stile del titolo</a:t>
            </a:r>
            <a:endParaRPr lang="en-GB" dirty="0"/>
          </a:p>
        </p:txBody>
      </p:sp>
      <p:sp>
        <p:nvSpPr>
          <p:cNvPr id="3" name="Segnaposto contenuto 2">
            <a:extLst>
              <a:ext uri="{FF2B5EF4-FFF2-40B4-BE49-F238E27FC236}">
                <a16:creationId xmlns="" xmlns:a16="http://schemas.microsoft.com/office/drawing/2014/main" id="{5AC90D41-45F0-4ACE-B279-1709B4A2C058}"/>
              </a:ext>
            </a:extLst>
          </p:cNvPr>
          <p:cNvSpPr>
            <a:spLocks noGrp="1"/>
          </p:cNvSpPr>
          <p:nvPr>
            <p:ph idx="1"/>
          </p:nvPr>
        </p:nvSpPr>
        <p:spPr>
          <a:xfrm>
            <a:off x="838200" y="2133350"/>
            <a:ext cx="10515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9" name="Immagine 8">
            <a:extLst>
              <a:ext uri="{FF2B5EF4-FFF2-40B4-BE49-F238E27FC236}">
                <a16:creationId xmlns="" xmlns:a16="http://schemas.microsoft.com/office/drawing/2014/main" id="{56A1EF1D-1531-4D5E-8EA9-67ECED508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 xmlns:a16="http://schemas.microsoft.com/office/drawing/2014/main" id="{93109388-484E-43AE-93BB-653A762F4765}"/>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4" name="Segnaposto contenuto 13">
            <a:extLst>
              <a:ext uri="{FF2B5EF4-FFF2-40B4-BE49-F238E27FC236}">
                <a16:creationId xmlns="" xmlns:a16="http://schemas.microsoft.com/office/drawing/2014/main" id="{E33C797B-A870-4A46-9D81-C309E8E53758}"/>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 xmlns:a16="http://schemas.microsoft.com/office/drawing/2014/main" id="{2FA97D5D-2FD9-45A8-8B66-602AE6CB3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0096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33799E3-17B2-4586-B97A-F7743985FFA5}"/>
              </a:ext>
            </a:extLst>
          </p:cNvPr>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a:extLst>
              <a:ext uri="{FF2B5EF4-FFF2-40B4-BE49-F238E27FC236}">
                <a16:creationId xmlns="" xmlns:a16="http://schemas.microsoft.com/office/drawing/2014/main" id="{0EA77A7F-B67B-403D-AAA3-4E595DC32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pic>
        <p:nvPicPr>
          <p:cNvPr id="8" name="Immagine 7">
            <a:extLst>
              <a:ext uri="{FF2B5EF4-FFF2-40B4-BE49-F238E27FC236}">
                <a16:creationId xmlns="" xmlns:a16="http://schemas.microsoft.com/office/drawing/2014/main" id="{7AF200DB-7DC8-45B6-876A-0A3048F3D8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1" name="Rettangolo 10">
            <a:extLst>
              <a:ext uri="{FF2B5EF4-FFF2-40B4-BE49-F238E27FC236}">
                <a16:creationId xmlns="" xmlns:a16="http://schemas.microsoft.com/office/drawing/2014/main" id="{D382F41E-5506-4C85-8F22-B7974E0BB79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2" name="Segnaposto contenuto 13">
            <a:extLst>
              <a:ext uri="{FF2B5EF4-FFF2-40B4-BE49-F238E27FC236}">
                <a16:creationId xmlns="" xmlns:a16="http://schemas.microsoft.com/office/drawing/2014/main" id="{E6276E88-FD43-44D3-9AE9-DF4CF38B0859}"/>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 xmlns:a16="http://schemas.microsoft.com/office/drawing/2014/main" id="{C70C821D-F5D7-44CC-8334-6035357241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76875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A55EE7C-ECC3-48AF-97E5-6B0A085388B3}"/>
              </a:ext>
            </a:extLst>
          </p:cNvPr>
          <p:cNvSpPr>
            <a:spLocks noGrp="1"/>
          </p:cNvSpPr>
          <p:nvPr>
            <p:ph type="title"/>
          </p:nvPr>
        </p:nvSpPr>
        <p:spPr>
          <a:xfrm>
            <a:off x="838200" y="688975"/>
            <a:ext cx="10515600" cy="1325563"/>
          </a:xfrm>
        </p:spPr>
        <p:txBody>
          <a:bodyPr/>
          <a:lstStyle/>
          <a:p>
            <a:r>
              <a:rPr lang="it-IT" smtClean="0"/>
              <a:t>Fare clic per modificare lo stile del titolo</a:t>
            </a:r>
            <a:endParaRPr lang="en-GB"/>
          </a:p>
        </p:txBody>
      </p:sp>
      <p:sp>
        <p:nvSpPr>
          <p:cNvPr id="3" name="Segnaposto contenuto 2">
            <a:extLst>
              <a:ext uri="{FF2B5EF4-FFF2-40B4-BE49-F238E27FC236}">
                <a16:creationId xmlns="" xmlns:a16="http://schemas.microsoft.com/office/drawing/2014/main" id="{C28CF63D-3A5D-4338-8F7C-63D07C72CB17}"/>
              </a:ext>
            </a:extLst>
          </p:cNvPr>
          <p:cNvSpPr>
            <a:spLocks noGrp="1"/>
          </p:cNvSpPr>
          <p:nvPr>
            <p:ph sz="half" idx="1"/>
          </p:nvPr>
        </p:nvSpPr>
        <p:spPr>
          <a:xfrm>
            <a:off x="838200" y="214947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a:extLst>
              <a:ext uri="{FF2B5EF4-FFF2-40B4-BE49-F238E27FC236}">
                <a16:creationId xmlns="" xmlns:a16="http://schemas.microsoft.com/office/drawing/2014/main" id="{1BAEE35D-4217-4281-9631-B30EC5FA757B}"/>
              </a:ext>
            </a:extLst>
          </p:cNvPr>
          <p:cNvSpPr>
            <a:spLocks noGrp="1"/>
          </p:cNvSpPr>
          <p:nvPr>
            <p:ph sz="half" idx="2"/>
          </p:nvPr>
        </p:nvSpPr>
        <p:spPr>
          <a:xfrm>
            <a:off x="6172200" y="214947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9" name="Immagine 8">
            <a:extLst>
              <a:ext uri="{FF2B5EF4-FFF2-40B4-BE49-F238E27FC236}">
                <a16:creationId xmlns="" xmlns:a16="http://schemas.microsoft.com/office/drawing/2014/main" id="{70EEEA9F-7874-442A-84D8-72073A70E5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 xmlns:a16="http://schemas.microsoft.com/office/drawing/2014/main" id="{E5B13AC3-E38C-430A-91B2-90637657DDE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 xmlns:a16="http://schemas.microsoft.com/office/drawing/2014/main" id="{872AC99A-9462-44EA-8BC4-42F8A0C465A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 xmlns:a16="http://schemas.microsoft.com/office/drawing/2014/main" id="{996E69C0-DD60-42E0-B224-07E292FDB2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08795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BE2CFB5-51ED-40D1-8D16-4583DC76F4DD}"/>
              </a:ext>
            </a:extLst>
          </p:cNvPr>
          <p:cNvSpPr>
            <a:spLocks noGrp="1"/>
          </p:cNvSpPr>
          <p:nvPr>
            <p:ph type="title"/>
          </p:nvPr>
        </p:nvSpPr>
        <p:spPr>
          <a:xfrm>
            <a:off x="839788" y="679450"/>
            <a:ext cx="10515600" cy="1325563"/>
          </a:xfrm>
        </p:spPr>
        <p:txBody>
          <a:bodyPr/>
          <a:lstStyle/>
          <a:p>
            <a:r>
              <a:rPr lang="it-IT" smtClean="0"/>
              <a:t>Fare clic per modificare lo stile del titolo</a:t>
            </a:r>
            <a:endParaRPr lang="en-GB"/>
          </a:p>
        </p:txBody>
      </p:sp>
      <p:sp>
        <p:nvSpPr>
          <p:cNvPr id="3" name="Segnaposto testo 2">
            <a:extLst>
              <a:ext uri="{FF2B5EF4-FFF2-40B4-BE49-F238E27FC236}">
                <a16:creationId xmlns="" xmlns:a16="http://schemas.microsoft.com/office/drawing/2014/main" id="{BCC4A8AE-4A54-41A1-8E6A-615840B6671B}"/>
              </a:ext>
            </a:extLst>
          </p:cNvPr>
          <p:cNvSpPr>
            <a:spLocks noGrp="1"/>
          </p:cNvSpPr>
          <p:nvPr>
            <p:ph type="body" idx="1"/>
          </p:nvPr>
        </p:nvSpPr>
        <p:spPr>
          <a:xfrm>
            <a:off x="839788" y="19954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a:extLst>
              <a:ext uri="{FF2B5EF4-FFF2-40B4-BE49-F238E27FC236}">
                <a16:creationId xmlns="" xmlns:a16="http://schemas.microsoft.com/office/drawing/2014/main" id="{7417E73C-4FBA-41F3-B00D-A447A28F75B9}"/>
              </a:ext>
            </a:extLst>
          </p:cNvPr>
          <p:cNvSpPr>
            <a:spLocks noGrp="1"/>
          </p:cNvSpPr>
          <p:nvPr>
            <p:ph sz="half" idx="2"/>
          </p:nvPr>
        </p:nvSpPr>
        <p:spPr>
          <a:xfrm>
            <a:off x="839788" y="2819400"/>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a:extLst>
              <a:ext uri="{FF2B5EF4-FFF2-40B4-BE49-F238E27FC236}">
                <a16:creationId xmlns="" xmlns:a16="http://schemas.microsoft.com/office/drawing/2014/main" id="{925170DF-7CCB-4E0C-9BCE-E90672F76668}"/>
              </a:ext>
            </a:extLst>
          </p:cNvPr>
          <p:cNvSpPr>
            <a:spLocks noGrp="1"/>
          </p:cNvSpPr>
          <p:nvPr>
            <p:ph type="body" sz="quarter" idx="3"/>
          </p:nvPr>
        </p:nvSpPr>
        <p:spPr>
          <a:xfrm>
            <a:off x="6172200" y="19954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a:extLst>
              <a:ext uri="{FF2B5EF4-FFF2-40B4-BE49-F238E27FC236}">
                <a16:creationId xmlns="" xmlns:a16="http://schemas.microsoft.com/office/drawing/2014/main" id="{74F26D98-7D45-4993-853E-CDF4325A4F84}"/>
              </a:ext>
            </a:extLst>
          </p:cNvPr>
          <p:cNvSpPr>
            <a:spLocks noGrp="1"/>
          </p:cNvSpPr>
          <p:nvPr>
            <p:ph sz="quarter" idx="4"/>
          </p:nvPr>
        </p:nvSpPr>
        <p:spPr>
          <a:xfrm>
            <a:off x="6172200" y="2819400"/>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11" name="Immagine 10">
            <a:extLst>
              <a:ext uri="{FF2B5EF4-FFF2-40B4-BE49-F238E27FC236}">
                <a16:creationId xmlns="" xmlns:a16="http://schemas.microsoft.com/office/drawing/2014/main" id="{24EECC37-B943-4F01-A970-7DEBDD6436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 xmlns:a16="http://schemas.microsoft.com/office/drawing/2014/main" id="{368ACE9A-2B66-40CD-A2D5-E7A6F061E28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pic>
        <p:nvPicPr>
          <p:cNvPr id="13" name="Immagine 12">
            <a:extLst>
              <a:ext uri="{FF2B5EF4-FFF2-40B4-BE49-F238E27FC236}">
                <a16:creationId xmlns="" xmlns:a16="http://schemas.microsoft.com/office/drawing/2014/main" id="{1C998D56-F489-4DE7-9AF2-F62426386D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08869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4783D8E-33C5-42F4-803C-9038F27A3872}"/>
              </a:ext>
            </a:extLst>
          </p:cNvPr>
          <p:cNvSpPr>
            <a:spLocks noGrp="1"/>
          </p:cNvSpPr>
          <p:nvPr>
            <p:ph type="title"/>
          </p:nvPr>
        </p:nvSpPr>
        <p:spPr>
          <a:xfrm>
            <a:off x="838200" y="755650"/>
            <a:ext cx="10515600" cy="1325563"/>
          </a:xfrm>
        </p:spPr>
        <p:txBody>
          <a:bodyPr/>
          <a:lstStyle/>
          <a:p>
            <a:r>
              <a:rPr lang="it-IT" smtClean="0"/>
              <a:t>Fare clic per modificare lo stile del titolo</a:t>
            </a:r>
            <a:endParaRPr lang="en-GB"/>
          </a:p>
        </p:txBody>
      </p:sp>
      <p:pic>
        <p:nvPicPr>
          <p:cNvPr id="7" name="Immagine 6">
            <a:extLst>
              <a:ext uri="{FF2B5EF4-FFF2-40B4-BE49-F238E27FC236}">
                <a16:creationId xmlns="" xmlns:a16="http://schemas.microsoft.com/office/drawing/2014/main" id="{DDB990D3-EECC-444D-A203-74E9E3E25C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8" name="Rettangolo 7">
            <a:extLst>
              <a:ext uri="{FF2B5EF4-FFF2-40B4-BE49-F238E27FC236}">
                <a16:creationId xmlns="" xmlns:a16="http://schemas.microsoft.com/office/drawing/2014/main" id="{7C7EC59B-0D04-472D-9B73-7BE61FF82EB3}"/>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9" name="Segnaposto contenuto 13">
            <a:extLst>
              <a:ext uri="{FF2B5EF4-FFF2-40B4-BE49-F238E27FC236}">
                <a16:creationId xmlns="" xmlns:a16="http://schemas.microsoft.com/office/drawing/2014/main" id="{10A99CDD-B875-4E9A-9DAB-39F5CC50000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0" name="Immagine 9">
            <a:extLst>
              <a:ext uri="{FF2B5EF4-FFF2-40B4-BE49-F238E27FC236}">
                <a16:creationId xmlns="" xmlns:a16="http://schemas.microsoft.com/office/drawing/2014/main" id="{9FCD77B5-85E0-4596-957C-F3BF07133E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13252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0799AFD8-611D-4B61-A02D-C4239B5795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7" name="Rettangolo 6">
            <a:extLst>
              <a:ext uri="{FF2B5EF4-FFF2-40B4-BE49-F238E27FC236}">
                <a16:creationId xmlns="" xmlns:a16="http://schemas.microsoft.com/office/drawing/2014/main" id="{0D2227DC-D5B4-45A2-867B-C5F48927CCFF}"/>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8" name="Segnaposto contenuto 13">
            <a:extLst>
              <a:ext uri="{FF2B5EF4-FFF2-40B4-BE49-F238E27FC236}">
                <a16:creationId xmlns="" xmlns:a16="http://schemas.microsoft.com/office/drawing/2014/main" id="{341771AB-4488-40A8-A83C-EF3198AF7EC4}"/>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 xmlns:a16="http://schemas.microsoft.com/office/drawing/2014/main" id="{C9E0ED84-0540-4F5A-9FD8-5E748378DB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467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E4BD3B9-2A74-46B4-97E6-E901465CDE29}"/>
              </a:ext>
            </a:extLst>
          </p:cNvPr>
          <p:cNvSpPr>
            <a:spLocks noGrp="1"/>
          </p:cNvSpPr>
          <p:nvPr>
            <p:ph type="title"/>
          </p:nvPr>
        </p:nvSpPr>
        <p:spPr>
          <a:xfrm>
            <a:off x="839788" y="7239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a:extLst>
              <a:ext uri="{FF2B5EF4-FFF2-40B4-BE49-F238E27FC236}">
                <a16:creationId xmlns="" xmlns:a16="http://schemas.microsoft.com/office/drawing/2014/main" id="{4109D8F9-AFCD-403A-9710-052F04D97744}"/>
              </a:ext>
            </a:extLst>
          </p:cNvPr>
          <p:cNvSpPr>
            <a:spLocks noGrp="1"/>
          </p:cNvSpPr>
          <p:nvPr>
            <p:ph idx="1"/>
          </p:nvPr>
        </p:nvSpPr>
        <p:spPr>
          <a:xfrm>
            <a:off x="5183188" y="12541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a:extLst>
              <a:ext uri="{FF2B5EF4-FFF2-40B4-BE49-F238E27FC236}">
                <a16:creationId xmlns="" xmlns:a16="http://schemas.microsoft.com/office/drawing/2014/main" id="{A145222B-0BA0-4306-A769-EDA268BF7FD2}"/>
              </a:ext>
            </a:extLst>
          </p:cNvPr>
          <p:cNvSpPr>
            <a:spLocks noGrp="1"/>
          </p:cNvSpPr>
          <p:nvPr>
            <p:ph type="body" sz="half" idx="2"/>
          </p:nvPr>
        </p:nvSpPr>
        <p:spPr>
          <a:xfrm>
            <a:off x="839788" y="23241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pic>
        <p:nvPicPr>
          <p:cNvPr id="9" name="Immagine 8">
            <a:extLst>
              <a:ext uri="{FF2B5EF4-FFF2-40B4-BE49-F238E27FC236}">
                <a16:creationId xmlns="" xmlns:a16="http://schemas.microsoft.com/office/drawing/2014/main" id="{BEC566D3-13D9-433C-B1CF-CE8F17567A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 xmlns:a16="http://schemas.microsoft.com/office/drawing/2014/main" id="{BE54228F-7137-410F-A103-EA839B1F2CC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 xmlns:a16="http://schemas.microsoft.com/office/drawing/2014/main" id="{8B7DB073-3A3E-4982-860C-FE63807FFA6E}"/>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 xmlns:a16="http://schemas.microsoft.com/office/drawing/2014/main" id="{33E3427C-FC2F-4F85-8D1C-8459D750F5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77360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5329773-AC99-40A1-9828-942622E0CEFC}"/>
              </a:ext>
            </a:extLst>
          </p:cNvPr>
          <p:cNvSpPr>
            <a:spLocks noGrp="1"/>
          </p:cNvSpPr>
          <p:nvPr>
            <p:ph type="title"/>
          </p:nvPr>
        </p:nvSpPr>
        <p:spPr>
          <a:xfrm>
            <a:off x="839788" y="695325"/>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a:extLst>
              <a:ext uri="{FF2B5EF4-FFF2-40B4-BE49-F238E27FC236}">
                <a16:creationId xmlns="" xmlns:a16="http://schemas.microsoft.com/office/drawing/2014/main" id="{29204F70-897C-499A-9236-1024908C3578}"/>
              </a:ext>
            </a:extLst>
          </p:cNvPr>
          <p:cNvSpPr>
            <a:spLocks noGrp="1"/>
          </p:cNvSpPr>
          <p:nvPr>
            <p:ph type="pic" idx="1"/>
          </p:nvPr>
        </p:nvSpPr>
        <p:spPr>
          <a:xfrm>
            <a:off x="5183188" y="12255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GB"/>
          </a:p>
        </p:txBody>
      </p:sp>
      <p:sp>
        <p:nvSpPr>
          <p:cNvPr id="4" name="Segnaposto testo 3">
            <a:extLst>
              <a:ext uri="{FF2B5EF4-FFF2-40B4-BE49-F238E27FC236}">
                <a16:creationId xmlns="" xmlns:a16="http://schemas.microsoft.com/office/drawing/2014/main" id="{F712E27F-3C3B-4A2E-955F-DBD4A8169685}"/>
              </a:ext>
            </a:extLst>
          </p:cNvPr>
          <p:cNvSpPr>
            <a:spLocks noGrp="1"/>
          </p:cNvSpPr>
          <p:nvPr>
            <p:ph type="body" sz="half" idx="2"/>
          </p:nvPr>
        </p:nvSpPr>
        <p:spPr>
          <a:xfrm>
            <a:off x="839788" y="22955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pic>
        <p:nvPicPr>
          <p:cNvPr id="9" name="Immagine 8">
            <a:extLst>
              <a:ext uri="{FF2B5EF4-FFF2-40B4-BE49-F238E27FC236}">
                <a16:creationId xmlns="" xmlns:a16="http://schemas.microsoft.com/office/drawing/2014/main" id="{3B6C70EC-2ADD-4215-BA49-3C69FD060B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 xmlns:a16="http://schemas.microsoft.com/office/drawing/2014/main" id="{886C4E93-9FE2-4797-BA55-6CECDAD5DAA0}"/>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 xmlns:a16="http://schemas.microsoft.com/office/drawing/2014/main" id="{591EB3AB-DF84-46C5-8B53-0F87D83D6FD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 xmlns:a16="http://schemas.microsoft.com/office/drawing/2014/main" id="{7C873F33-D9D7-413A-B326-42F372399C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6157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4C900188-6183-4C82-8C20-BD726E779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 xmlns:a16="http://schemas.microsoft.com/office/drawing/2014/main" id="{9CC6135F-F9B1-4F39-B9A2-58C32E4C6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 xmlns:a16="http://schemas.microsoft.com/office/drawing/2014/main" id="{D10C669B-5575-48B3-8726-2E921A4FF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a:extLst>
              <a:ext uri="{FF2B5EF4-FFF2-40B4-BE49-F238E27FC236}">
                <a16:creationId xmlns="" xmlns:a16="http://schemas.microsoft.com/office/drawing/2014/main" id="{3782803E-CC4A-449D-858A-2B71445AC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Matteo Sacchet</a:t>
            </a:r>
            <a:endParaRPr lang="en-GB"/>
          </a:p>
        </p:txBody>
      </p:sp>
      <p:sp>
        <p:nvSpPr>
          <p:cNvPr id="6" name="Segnaposto numero diapositiva 5">
            <a:extLst>
              <a:ext uri="{FF2B5EF4-FFF2-40B4-BE49-F238E27FC236}">
                <a16:creationId xmlns="" xmlns:a16="http://schemas.microsoft.com/office/drawing/2014/main" id="{705E64BB-4A52-460C-B60A-5568F7140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CF699-F079-4B72-A234-101C9C4B3CBB}" type="slidenum">
              <a:rPr lang="en-GB" smtClean="0"/>
              <a:t>‹N›</a:t>
            </a:fld>
            <a:endParaRPr lang="en-GB"/>
          </a:p>
        </p:txBody>
      </p:sp>
    </p:spTree>
    <p:extLst>
      <p:ext uri="{BB962C8B-B14F-4D97-AF65-F5344CB8AC3E}">
        <p14:creationId xmlns:p14="http://schemas.microsoft.com/office/powerpoint/2010/main" val="389363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arina.marchisio@unito.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daniela.salusso@unito.it" TargetMode="External"/><Relationship Id="rId4" Type="http://schemas.openxmlformats.org/officeDocument/2006/relationships/hyperlink" Target="mailto:matteo.sacchet@unito.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3697533-D79F-4676-B3C8-488972A3F251}"/>
              </a:ext>
            </a:extLst>
          </p:cNvPr>
          <p:cNvSpPr>
            <a:spLocks noGrp="1"/>
          </p:cNvSpPr>
          <p:nvPr>
            <p:ph type="ctrTitle"/>
          </p:nvPr>
        </p:nvSpPr>
        <p:spPr>
          <a:xfrm>
            <a:off x="860854" y="1122362"/>
            <a:ext cx="10470292" cy="3344655"/>
          </a:xfrm>
        </p:spPr>
        <p:txBody>
          <a:bodyPr>
            <a:noAutofit/>
          </a:bodyPr>
          <a:lstStyle/>
          <a:p>
            <a:r>
              <a:rPr lang="it-IT" sz="4400" b="1" dirty="0"/>
              <a:t>CREARE UN MOOD(LE) POSITIVO PER L’APPRENDIMENTO ASINCRONO: ESPERIENZE E BUONE PRATICHE ALL’UNIVERSITÀ DI TORINO NELL’INSEGNAMENTO ONLINE DELLA MATEMATICA</a:t>
            </a:r>
            <a:endParaRPr lang="en-GB" sz="4400" b="1" dirty="0"/>
          </a:p>
        </p:txBody>
      </p:sp>
      <p:sp>
        <p:nvSpPr>
          <p:cNvPr id="3" name="Sottotitolo 2">
            <a:extLst>
              <a:ext uri="{FF2B5EF4-FFF2-40B4-BE49-F238E27FC236}">
                <a16:creationId xmlns="" xmlns:a16="http://schemas.microsoft.com/office/drawing/2014/main" id="{2FE4637D-C7B3-4AFB-ACE4-92A8964F08FC}"/>
              </a:ext>
            </a:extLst>
          </p:cNvPr>
          <p:cNvSpPr>
            <a:spLocks noGrp="1"/>
          </p:cNvSpPr>
          <p:nvPr>
            <p:ph type="subTitle" idx="1"/>
          </p:nvPr>
        </p:nvSpPr>
        <p:spPr>
          <a:xfrm>
            <a:off x="1031789" y="4467018"/>
            <a:ext cx="10128423" cy="1655762"/>
          </a:xfrm>
        </p:spPr>
        <p:txBody>
          <a:bodyPr/>
          <a:lstStyle/>
          <a:p>
            <a:r>
              <a:rPr lang="it-IT" dirty="0"/>
              <a:t>Marina </a:t>
            </a:r>
            <a:r>
              <a:rPr lang="it-IT" dirty="0" smtClean="0"/>
              <a:t>Marchisio, </a:t>
            </a:r>
            <a:r>
              <a:rPr lang="it-IT" dirty="0"/>
              <a:t>Matteo </a:t>
            </a:r>
            <a:r>
              <a:rPr lang="it-IT" dirty="0" err="1" smtClean="0"/>
              <a:t>Sacchet</a:t>
            </a:r>
            <a:r>
              <a:rPr lang="it-IT" dirty="0" smtClean="0"/>
              <a:t>, </a:t>
            </a:r>
            <a:r>
              <a:rPr lang="it-IT" dirty="0"/>
              <a:t>Daniela </a:t>
            </a:r>
            <a:r>
              <a:rPr lang="it-IT" dirty="0" err="1" smtClean="0"/>
              <a:t>Salusso</a:t>
            </a:r>
            <a:r>
              <a:rPr lang="it-IT" dirty="0"/>
              <a:t/>
            </a:r>
            <a:br>
              <a:rPr lang="it-IT" dirty="0"/>
            </a:br>
            <a:r>
              <a:rPr lang="it-IT" dirty="0"/>
              <a:t>Università degli Studi di Torino</a:t>
            </a:r>
            <a:br>
              <a:rPr lang="it-IT" dirty="0"/>
            </a:br>
            <a:r>
              <a:rPr lang="it-IT" dirty="0"/>
              <a:t>marina.marchisio@unito.it, matteo.sacchet@unito.it, daniela.salusso@unito.it </a:t>
            </a:r>
            <a:endParaRPr lang="en-GB" dirty="0"/>
          </a:p>
        </p:txBody>
      </p:sp>
    </p:spTree>
    <p:extLst>
      <p:ext uri="{BB962C8B-B14F-4D97-AF65-F5344CB8AC3E}">
        <p14:creationId xmlns:p14="http://schemas.microsoft.com/office/powerpoint/2010/main" val="393732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Risorse</a:t>
            </a:r>
            <a:endParaRPr lang="it-IT" dirty="0"/>
          </a:p>
        </p:txBody>
      </p:sp>
      <p:pic>
        <p:nvPicPr>
          <p:cNvPr id="5" name="Segnaposto contenuto 4"/>
          <p:cNvPicPr>
            <a:picLocks noGrp="1" noChangeAspect="1"/>
          </p:cNvPicPr>
          <p:nvPr>
            <p:ph idx="1"/>
          </p:nvPr>
        </p:nvPicPr>
        <p:blipFill>
          <a:blip r:embed="rId3"/>
          <a:stretch>
            <a:fillRect/>
          </a:stretch>
        </p:blipFill>
        <p:spPr>
          <a:xfrm>
            <a:off x="838200" y="1732547"/>
            <a:ext cx="7966787" cy="4351338"/>
          </a:xfrm>
          <a:prstGeom prst="rect">
            <a:avLst/>
          </a:prstGeom>
          <a:ln>
            <a:noFill/>
          </a:ln>
          <a:effectLst>
            <a:outerShdw blurRad="292100" dist="139700" dir="2700000" algn="tl" rotWithShape="0">
              <a:srgbClr val="333333">
                <a:alpha val="65000"/>
              </a:srgbClr>
            </a:outerShdw>
          </a:effectLst>
        </p:spPr>
      </p:pic>
      <p:sp>
        <p:nvSpPr>
          <p:cNvPr id="6"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graphicFrame>
        <p:nvGraphicFramePr>
          <p:cNvPr id="7" name="Diagramma 6"/>
          <p:cNvGraphicFramePr/>
          <p:nvPr>
            <p:extLst>
              <p:ext uri="{D42A27DB-BD31-4B8C-83A1-F6EECF244321}">
                <p14:modId xmlns:p14="http://schemas.microsoft.com/office/powerpoint/2010/main" val="3550157238"/>
              </p:ext>
            </p:extLst>
          </p:nvPr>
        </p:nvGraphicFramePr>
        <p:xfrm>
          <a:off x="8373979" y="1315453"/>
          <a:ext cx="3689683" cy="4903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742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Supporto linguistico</a:t>
            </a:r>
            <a:endParaRPr lang="it-IT" dirty="0"/>
          </a:p>
        </p:txBody>
      </p:sp>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37118"/>
            <a:ext cx="6801853" cy="4718786"/>
          </a:xfrm>
          <a:prstGeom prst="rect">
            <a:avLst/>
          </a:prstGeom>
          <a:ln>
            <a:noFill/>
          </a:ln>
          <a:effectLst>
            <a:outerShdw blurRad="292100" dist="139700" dir="2700000" algn="tl" rotWithShape="0">
              <a:srgbClr val="333333">
                <a:alpha val="65000"/>
              </a:srgbClr>
            </a:outerShdw>
          </a:effectLst>
        </p:spPr>
      </p:pic>
      <p:sp>
        <p:nvSpPr>
          <p:cNvPr id="5"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
        <p:nvSpPr>
          <p:cNvPr id="7" name="Fumetto 3 6"/>
          <p:cNvSpPr/>
          <p:nvPr/>
        </p:nvSpPr>
        <p:spPr>
          <a:xfrm>
            <a:off x="8085221" y="1998413"/>
            <a:ext cx="3641558" cy="3208421"/>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b="1" dirty="0" smtClean="0">
                <a:solidFill>
                  <a:schemeClr val="bg1"/>
                </a:solidFill>
              </a:rPr>
              <a:t>Massima comprensibilità</a:t>
            </a:r>
          </a:p>
          <a:p>
            <a:pPr algn="ctr"/>
            <a:endParaRPr lang="it-IT" sz="2800" b="1" dirty="0">
              <a:solidFill>
                <a:schemeClr val="bg1"/>
              </a:solidFill>
            </a:endParaRPr>
          </a:p>
          <a:p>
            <a:pPr algn="ctr"/>
            <a:r>
              <a:rPr lang="it-IT" sz="2800" b="1" dirty="0" smtClean="0">
                <a:solidFill>
                  <a:schemeClr val="bg1"/>
                </a:solidFill>
              </a:rPr>
              <a:t>Affiancamento persona esperta</a:t>
            </a:r>
            <a:endParaRPr lang="it-IT" sz="2800" b="1" dirty="0">
              <a:solidFill>
                <a:schemeClr val="bg1"/>
              </a:solidFill>
            </a:endParaRPr>
          </a:p>
        </p:txBody>
      </p:sp>
    </p:spTree>
    <p:extLst>
      <p:ext uri="{BB962C8B-B14F-4D97-AF65-F5344CB8AC3E}">
        <p14:creationId xmlns:p14="http://schemas.microsoft.com/office/powerpoint/2010/main" val="321178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Learning Objects</a:t>
            </a:r>
            <a:endParaRPr lang="it-IT" dirty="0"/>
          </a:p>
        </p:txBody>
      </p:sp>
      <p:pic>
        <p:nvPicPr>
          <p:cNvPr id="5" name="Segnaposto contenuto 4"/>
          <p:cNvPicPr>
            <a:picLocks noGrp="1" noChangeAspect="1"/>
          </p:cNvPicPr>
          <p:nvPr>
            <p:ph idx="1"/>
          </p:nvPr>
        </p:nvPicPr>
        <p:blipFill>
          <a:blip r:embed="rId3"/>
          <a:stretch>
            <a:fillRect/>
          </a:stretch>
        </p:blipFill>
        <p:spPr>
          <a:xfrm>
            <a:off x="3881868" y="1757782"/>
            <a:ext cx="7797106" cy="4351338"/>
          </a:xfrm>
          <a:prstGeom prst="rect">
            <a:avLst/>
          </a:prstGeom>
          <a:ln>
            <a:noFill/>
          </a:ln>
          <a:effectLst>
            <a:outerShdw blurRad="292100" dist="139700" dir="2700000" algn="tl" rotWithShape="0">
              <a:srgbClr val="333333">
                <a:alpha val="65000"/>
              </a:srgbClr>
            </a:outerShdw>
          </a:effectLst>
        </p:spPr>
      </p:pic>
      <p:sp>
        <p:nvSpPr>
          <p:cNvPr id="6"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
        <p:nvSpPr>
          <p:cNvPr id="7" name="Freccia in giù 6"/>
          <p:cNvSpPr/>
          <p:nvPr/>
        </p:nvSpPr>
        <p:spPr>
          <a:xfrm>
            <a:off x="348594" y="1757782"/>
            <a:ext cx="3385206" cy="4395537"/>
          </a:xfrm>
          <a:prstGeom prst="downArrow">
            <a:avLst>
              <a:gd name="adj1" fmla="val 50000"/>
              <a:gd name="adj2" fmla="val 315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000" b="1" dirty="0" smtClean="0"/>
              <a:t>Introduzione</a:t>
            </a:r>
          </a:p>
          <a:p>
            <a:pPr algn="ctr"/>
            <a:endParaRPr lang="it-IT" sz="2000" b="1" dirty="0"/>
          </a:p>
          <a:p>
            <a:pPr algn="ctr"/>
            <a:r>
              <a:rPr lang="it-IT" sz="2000" b="1" dirty="0" smtClean="0"/>
              <a:t>Lezioni</a:t>
            </a:r>
          </a:p>
          <a:p>
            <a:pPr algn="ctr"/>
            <a:endParaRPr lang="it-IT" sz="2000" b="1" dirty="0"/>
          </a:p>
          <a:p>
            <a:pPr algn="ctr"/>
            <a:r>
              <a:rPr lang="it-IT" sz="2000" b="1" dirty="0" smtClean="0"/>
              <a:t>Quiz</a:t>
            </a:r>
          </a:p>
          <a:p>
            <a:pPr algn="ctr"/>
            <a:endParaRPr lang="it-IT" sz="2000" b="1" dirty="0"/>
          </a:p>
          <a:p>
            <a:pPr algn="ctr"/>
            <a:r>
              <a:rPr lang="it-IT" sz="2000" b="1" dirty="0" smtClean="0"/>
              <a:t>Risorse</a:t>
            </a:r>
          </a:p>
        </p:txBody>
      </p:sp>
    </p:spTree>
    <p:extLst>
      <p:ext uri="{BB962C8B-B14F-4D97-AF65-F5344CB8AC3E}">
        <p14:creationId xmlns:p14="http://schemas.microsoft.com/office/powerpoint/2010/main" val="41538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Feedback</a:t>
            </a:r>
            <a:endParaRPr lang="it-IT" dirty="0"/>
          </a:p>
        </p:txBody>
      </p:sp>
      <p:pic>
        <p:nvPicPr>
          <p:cNvPr id="5" name="Segnaposto contenuto 4"/>
          <p:cNvPicPr>
            <a:picLocks noGrp="1" noChangeAspect="1"/>
          </p:cNvPicPr>
          <p:nvPr>
            <p:ph idx="1"/>
          </p:nvPr>
        </p:nvPicPr>
        <p:blipFill>
          <a:blip r:embed="rId3"/>
          <a:stretch>
            <a:fillRect/>
          </a:stretch>
        </p:blipFill>
        <p:spPr>
          <a:xfrm>
            <a:off x="854033" y="1765589"/>
            <a:ext cx="5845174" cy="1966499"/>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a:blip r:embed="rId4"/>
          <a:stretch>
            <a:fillRect/>
          </a:stretch>
        </p:blipFill>
        <p:spPr>
          <a:xfrm>
            <a:off x="2085264" y="3395204"/>
            <a:ext cx="6200775" cy="2390775"/>
          </a:xfrm>
          <a:prstGeom prst="rect">
            <a:avLst/>
          </a:prstGeom>
          <a:ln>
            <a:noFill/>
          </a:ln>
          <a:effectLst>
            <a:outerShdw blurRad="292100" dist="139700" dir="2700000" algn="tl" rotWithShape="0">
              <a:srgbClr val="333333">
                <a:alpha val="65000"/>
              </a:srgbClr>
            </a:outerShdw>
          </a:effectLst>
        </p:spPr>
      </p:pic>
      <p:pic>
        <p:nvPicPr>
          <p:cNvPr id="7" name="Immagine 6"/>
          <p:cNvPicPr>
            <a:picLocks noChangeAspect="1"/>
          </p:cNvPicPr>
          <p:nvPr/>
        </p:nvPicPr>
        <p:blipFill>
          <a:blip r:embed="rId5"/>
          <a:stretch>
            <a:fillRect/>
          </a:stretch>
        </p:blipFill>
        <p:spPr>
          <a:xfrm>
            <a:off x="5391150" y="4590591"/>
            <a:ext cx="5962650" cy="1800225"/>
          </a:xfrm>
          <a:prstGeom prst="rect">
            <a:avLst/>
          </a:prstGeom>
          <a:ln>
            <a:noFill/>
          </a:ln>
          <a:effectLst>
            <a:outerShdw blurRad="292100" dist="139700" dir="2700000" algn="tl" rotWithShape="0">
              <a:srgbClr val="333333">
                <a:alpha val="65000"/>
              </a:srgbClr>
            </a:outerShdw>
          </a:effectLst>
        </p:spPr>
      </p:pic>
      <p:sp>
        <p:nvSpPr>
          <p:cNvPr id="8"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
        <p:nvSpPr>
          <p:cNvPr id="9" name="Freccia a destra con strisce 8"/>
          <p:cNvSpPr/>
          <p:nvPr/>
        </p:nvSpPr>
        <p:spPr>
          <a:xfrm rot="13520540" flipH="1">
            <a:off x="6621486" y="2461735"/>
            <a:ext cx="3501978" cy="803732"/>
          </a:xfrm>
          <a:prstGeom prst="stripedRightArrow">
            <a:avLst>
              <a:gd name="adj1" fmla="val 25761"/>
              <a:gd name="adj2" fmla="val 5076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solidFill>
                <a:schemeClr val="tx1"/>
              </a:solidFill>
            </a:endParaRPr>
          </a:p>
        </p:txBody>
      </p:sp>
      <p:sp>
        <p:nvSpPr>
          <p:cNvPr id="10" name="CasellaDiTesto 9"/>
          <p:cNvSpPr txBox="1"/>
          <p:nvPr/>
        </p:nvSpPr>
        <p:spPr>
          <a:xfrm>
            <a:off x="7587916" y="1217009"/>
            <a:ext cx="4459705" cy="2246769"/>
          </a:xfrm>
          <a:prstGeom prst="rect">
            <a:avLst/>
          </a:prstGeom>
          <a:noFill/>
        </p:spPr>
        <p:txBody>
          <a:bodyPr wrap="square" rtlCol="0">
            <a:spAutoFit/>
          </a:bodyPr>
          <a:lstStyle/>
          <a:p>
            <a:r>
              <a:rPr lang="it-IT" sz="2800" dirty="0" smtClean="0"/>
              <a:t>Risoluzione guidata</a:t>
            </a:r>
          </a:p>
          <a:p>
            <a:endParaRPr lang="it-IT" sz="2800" dirty="0"/>
          </a:p>
          <a:p>
            <a:r>
              <a:rPr lang="it-IT" sz="2800" dirty="0" smtClean="0"/>
              <a:t>	Interattività</a:t>
            </a:r>
          </a:p>
          <a:p>
            <a:endParaRPr lang="it-IT" sz="2800" dirty="0"/>
          </a:p>
          <a:p>
            <a:r>
              <a:rPr lang="it-IT" sz="2800" dirty="0" smtClean="0"/>
              <a:t>		</a:t>
            </a:r>
            <a:r>
              <a:rPr lang="it-IT" sz="2800" dirty="0" err="1" smtClean="0"/>
              <a:t>Adattività</a:t>
            </a:r>
            <a:endParaRPr lang="it-IT" sz="2800" dirty="0"/>
          </a:p>
        </p:txBody>
      </p:sp>
    </p:spTree>
    <p:extLst>
      <p:ext uri="{BB962C8B-B14F-4D97-AF65-F5344CB8AC3E}">
        <p14:creationId xmlns:p14="http://schemas.microsoft.com/office/powerpoint/2010/main" val="213207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Analytics</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292887311"/>
              </p:ext>
            </p:extLst>
          </p:nvPr>
        </p:nvGraphicFramePr>
        <p:xfrm>
          <a:off x="838200" y="1299411"/>
          <a:ext cx="10744200" cy="5185527"/>
        </p:xfrm>
        <a:graphic>
          <a:graphicData uri="http://schemas.openxmlformats.org/drawingml/2006/chart">
            <c:chart xmlns:c="http://schemas.openxmlformats.org/drawingml/2006/chart" xmlns:r="http://schemas.openxmlformats.org/officeDocument/2006/relationships" r:id="rId3"/>
          </a:graphicData>
        </a:graphic>
      </p:graphicFrame>
      <p:sp>
        <p:nvSpPr>
          <p:cNvPr id="6"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Tree>
    <p:extLst>
      <p:ext uri="{BB962C8B-B14F-4D97-AF65-F5344CB8AC3E}">
        <p14:creationId xmlns:p14="http://schemas.microsoft.com/office/powerpoint/2010/main" val="193540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sp>
        <p:nvSpPr>
          <p:cNvPr id="3" name="Segnaposto contenuto 2"/>
          <p:cNvSpPr>
            <a:spLocks noGrp="1"/>
          </p:cNvSpPr>
          <p:nvPr>
            <p:ph idx="1"/>
          </p:nvPr>
        </p:nvSpPr>
        <p:spPr/>
        <p:txBody>
          <a:bodyPr>
            <a:normAutofit/>
          </a:bodyPr>
          <a:lstStyle/>
          <a:p>
            <a:r>
              <a:rPr lang="it-IT" dirty="0" smtClean="0"/>
              <a:t>Analisi dell’insegnamento </a:t>
            </a:r>
            <a:r>
              <a:rPr lang="it-IT" dirty="0"/>
              <a:t>online </a:t>
            </a:r>
            <a:r>
              <a:rPr lang="it-IT" dirty="0" smtClean="0"/>
              <a:t>Mathematical </a:t>
            </a:r>
            <a:r>
              <a:rPr lang="it-IT" dirty="0" err="1" smtClean="0"/>
              <a:t>modelling</a:t>
            </a:r>
            <a:r>
              <a:rPr lang="it-IT" dirty="0" smtClean="0"/>
              <a:t> </a:t>
            </a:r>
            <a:r>
              <a:rPr lang="it-IT" dirty="0"/>
              <a:t>nell’ambito del progetto </a:t>
            </a:r>
            <a:r>
              <a:rPr lang="it-IT" dirty="0" err="1" smtClean="0"/>
              <a:t>start@unito</a:t>
            </a:r>
            <a:endParaRPr lang="it-IT" dirty="0" smtClean="0"/>
          </a:p>
          <a:p>
            <a:r>
              <a:rPr lang="it-IT" dirty="0" smtClean="0"/>
              <a:t>Criteri </a:t>
            </a:r>
            <a:r>
              <a:rPr lang="it-IT" dirty="0"/>
              <a:t>di </a:t>
            </a:r>
            <a:r>
              <a:rPr lang="it-IT" dirty="0" err="1"/>
              <a:t>instructional</a:t>
            </a:r>
            <a:r>
              <a:rPr lang="it-IT" dirty="0"/>
              <a:t> </a:t>
            </a:r>
            <a:r>
              <a:rPr lang="it-IT" dirty="0" smtClean="0"/>
              <a:t>design</a:t>
            </a:r>
          </a:p>
          <a:p>
            <a:r>
              <a:rPr lang="it-IT" dirty="0" smtClean="0"/>
              <a:t>Evidenziati diversi </a:t>
            </a:r>
            <a:r>
              <a:rPr lang="it-IT" dirty="0"/>
              <a:t>aspetti peculiari </a:t>
            </a:r>
            <a:r>
              <a:rPr lang="it-IT" dirty="0" smtClean="0"/>
              <a:t>dell’insegnamento</a:t>
            </a:r>
          </a:p>
          <a:p>
            <a:r>
              <a:rPr lang="it-IT" dirty="0" smtClean="0"/>
              <a:t>Grosso </a:t>
            </a:r>
            <a:r>
              <a:rPr lang="it-IT" dirty="0"/>
              <a:t>supporto e aiuto fornito dall’utilizzo di </a:t>
            </a:r>
            <a:r>
              <a:rPr lang="it-IT" dirty="0" err="1" smtClean="0"/>
              <a:t>Moodle</a:t>
            </a:r>
            <a:endParaRPr lang="it-IT" dirty="0" smtClean="0"/>
          </a:p>
          <a:p>
            <a:r>
              <a:rPr lang="it-IT" dirty="0"/>
              <a:t>I</a:t>
            </a:r>
            <a:r>
              <a:rPr lang="it-IT" dirty="0" smtClean="0"/>
              <a:t>l </a:t>
            </a:r>
            <a:r>
              <a:rPr lang="it-IT" dirty="0"/>
              <a:t>corso continuerà ad essere erogato in modalità online nei successivi anni </a:t>
            </a:r>
            <a:r>
              <a:rPr lang="it-IT" dirty="0" smtClean="0"/>
              <a:t>accademici</a:t>
            </a:r>
          </a:p>
          <a:p>
            <a:r>
              <a:rPr lang="it-IT" dirty="0" smtClean="0"/>
              <a:t>Verrà </a:t>
            </a:r>
            <a:r>
              <a:rPr lang="it-IT" dirty="0"/>
              <a:t>utilizzato anche per favorire l’internazionalizzazione </a:t>
            </a:r>
            <a:r>
              <a:rPr lang="it-IT" dirty="0" smtClean="0"/>
              <a:t>dell’ateneo</a:t>
            </a:r>
            <a:endParaRPr lang="it-IT" dirty="0"/>
          </a:p>
        </p:txBody>
      </p:sp>
      <p:sp>
        <p:nvSpPr>
          <p:cNvPr id="5"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Tree>
    <p:extLst>
      <p:ext uri="{BB962C8B-B14F-4D97-AF65-F5344CB8AC3E}">
        <p14:creationId xmlns:p14="http://schemas.microsoft.com/office/powerpoint/2010/main" val="127717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
        <p:nvSpPr>
          <p:cNvPr id="6" name="Segnaposto contenuto 2">
            <a:extLst>
              <a:ext uri="{FF2B5EF4-FFF2-40B4-BE49-F238E27FC236}">
                <a16:creationId xmlns="" xmlns:a16="http://schemas.microsoft.com/office/drawing/2014/main" id="{0A384085-24B3-4E66-B052-D886A2B38DF4}"/>
              </a:ext>
            </a:extLst>
          </p:cNvPr>
          <p:cNvSpPr>
            <a:spLocks noGrp="1"/>
          </p:cNvSpPr>
          <p:nvPr>
            <p:ph idx="1"/>
          </p:nvPr>
        </p:nvSpPr>
        <p:spPr>
          <a:xfrm>
            <a:off x="548005" y="1998413"/>
            <a:ext cx="3456000" cy="1662454"/>
          </a:xfrm>
          <a:ln w="28575">
            <a:solidFill>
              <a:schemeClr val="tx2"/>
            </a:solidFill>
          </a:ln>
        </p:spPr>
        <p:txBody>
          <a:bodyPr anchor="ctr" anchorCtr="1">
            <a:normAutofit/>
          </a:bodyPr>
          <a:lstStyle/>
          <a:p>
            <a:pPr marL="0" indent="0" algn="ctr">
              <a:lnSpc>
                <a:spcPct val="117000"/>
              </a:lnSpc>
              <a:buNone/>
            </a:pPr>
            <a:r>
              <a:rPr lang="it-IT" sz="2400" b="1" dirty="0">
                <a:latin typeface="+mj-lt"/>
              </a:rPr>
              <a:t>Marina </a:t>
            </a:r>
            <a:r>
              <a:rPr lang="it-IT" sz="2400" b="1" dirty="0" smtClean="0">
                <a:latin typeface="+mj-lt"/>
              </a:rPr>
              <a:t>Marchisio</a:t>
            </a:r>
          </a:p>
          <a:p>
            <a:pPr marL="0" indent="0" algn="ctr">
              <a:buNone/>
            </a:pPr>
            <a:r>
              <a:rPr lang="it-IT" sz="2400" b="1" dirty="0" smtClean="0">
                <a:latin typeface="+mj-lt"/>
                <a:hlinkClick r:id="rId3"/>
              </a:rPr>
              <a:t>marina.marchisio@unito.it</a:t>
            </a:r>
            <a:endParaRPr lang="it-IT" sz="2400" b="1" dirty="0">
              <a:latin typeface="+mj-lt"/>
            </a:endParaRPr>
          </a:p>
        </p:txBody>
      </p:sp>
      <p:sp>
        <p:nvSpPr>
          <p:cNvPr id="7" name="Segnaposto contenuto 2">
            <a:extLst>
              <a:ext uri="{FF2B5EF4-FFF2-40B4-BE49-F238E27FC236}">
                <a16:creationId xmlns="" xmlns:a16="http://schemas.microsoft.com/office/drawing/2014/main" id="{0A384085-24B3-4E66-B052-D886A2B38DF4}"/>
              </a:ext>
            </a:extLst>
          </p:cNvPr>
          <p:cNvSpPr txBox="1">
            <a:spLocks/>
          </p:cNvSpPr>
          <p:nvPr/>
        </p:nvSpPr>
        <p:spPr>
          <a:xfrm>
            <a:off x="4395226" y="1998413"/>
            <a:ext cx="3456000" cy="1662454"/>
          </a:xfrm>
          <a:prstGeom prst="rect">
            <a:avLst/>
          </a:prstGeom>
          <a:ln w="28575">
            <a:solidFill>
              <a:schemeClr val="tx2"/>
            </a:solidFill>
          </a:ln>
        </p:spPr>
        <p:txBody>
          <a:bodyPr vert="horz" lIns="91440" tIns="45720" rIns="91440" bIns="45720" rtlCol="0"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7000"/>
              </a:lnSpc>
              <a:buNone/>
            </a:pPr>
            <a:r>
              <a:rPr lang="it-IT" sz="2400" b="1" dirty="0">
                <a:latin typeface="+mj-lt"/>
              </a:rPr>
              <a:t>Matteo </a:t>
            </a:r>
            <a:r>
              <a:rPr lang="it-IT" sz="2400" b="1" dirty="0" err="1" smtClean="0">
                <a:latin typeface="+mj-lt"/>
              </a:rPr>
              <a:t>Sacchet</a:t>
            </a:r>
            <a:endParaRPr lang="it-IT" sz="2400" b="1" dirty="0">
              <a:latin typeface="+mj-lt"/>
            </a:endParaRPr>
          </a:p>
          <a:p>
            <a:pPr marL="0" indent="0" algn="ctr">
              <a:lnSpc>
                <a:spcPct val="117000"/>
              </a:lnSpc>
              <a:buNone/>
            </a:pPr>
            <a:r>
              <a:rPr lang="it-IT" sz="2400" b="1" dirty="0" smtClean="0">
                <a:latin typeface="+mj-lt"/>
                <a:hlinkClick r:id="rId4"/>
              </a:rPr>
              <a:t>matteo.sacchet@unito.it</a:t>
            </a:r>
            <a:endParaRPr lang="it-IT" sz="2400" b="1" dirty="0">
              <a:latin typeface="+mj-lt"/>
            </a:endParaRPr>
          </a:p>
        </p:txBody>
      </p:sp>
      <p:sp>
        <p:nvSpPr>
          <p:cNvPr id="8" name="Segnaposto contenuto 2">
            <a:extLst>
              <a:ext uri="{FF2B5EF4-FFF2-40B4-BE49-F238E27FC236}">
                <a16:creationId xmlns="" xmlns:a16="http://schemas.microsoft.com/office/drawing/2014/main" id="{0A384085-24B3-4E66-B052-D886A2B38DF4}"/>
              </a:ext>
            </a:extLst>
          </p:cNvPr>
          <p:cNvSpPr txBox="1">
            <a:spLocks/>
          </p:cNvSpPr>
          <p:nvPr/>
        </p:nvSpPr>
        <p:spPr>
          <a:xfrm>
            <a:off x="8242447" y="1998413"/>
            <a:ext cx="3456000" cy="1662454"/>
          </a:xfrm>
          <a:prstGeom prst="rect">
            <a:avLst/>
          </a:prstGeom>
          <a:ln w="28575">
            <a:solidFill>
              <a:schemeClr val="tx2"/>
            </a:solidFill>
          </a:ln>
        </p:spPr>
        <p:txBody>
          <a:bodyPr vert="horz" lIns="91440" tIns="45720" rIns="91440" bIns="45720" rtlCol="0"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7000"/>
              </a:lnSpc>
              <a:buNone/>
            </a:pPr>
            <a:r>
              <a:rPr lang="it-IT" sz="2400" b="1" dirty="0" smtClean="0">
                <a:latin typeface="+mj-lt"/>
              </a:rPr>
              <a:t>Daniela </a:t>
            </a:r>
            <a:r>
              <a:rPr lang="it-IT" sz="2400" b="1" dirty="0" err="1" smtClean="0">
                <a:latin typeface="+mj-lt"/>
              </a:rPr>
              <a:t>Salusso</a:t>
            </a:r>
            <a:endParaRPr lang="it-IT" sz="2400" b="1" dirty="0" smtClean="0">
              <a:latin typeface="+mj-lt"/>
            </a:endParaRPr>
          </a:p>
          <a:p>
            <a:pPr marL="0" indent="0" algn="ctr">
              <a:lnSpc>
                <a:spcPct val="117000"/>
              </a:lnSpc>
              <a:buNone/>
            </a:pPr>
            <a:r>
              <a:rPr lang="it-IT" sz="2400" b="1" dirty="0" smtClean="0">
                <a:latin typeface="+mj-lt"/>
                <a:hlinkClick r:id="rId5"/>
              </a:rPr>
              <a:t>daniela.salusso@unito.it</a:t>
            </a:r>
            <a:endParaRPr lang="it-IT" sz="2400" b="1" dirty="0">
              <a:latin typeface="+mj-lt"/>
            </a:endParaRPr>
          </a:p>
        </p:txBody>
      </p:sp>
      <p:sp>
        <p:nvSpPr>
          <p:cNvPr id="14" name="Rettangolo 13"/>
          <p:cNvSpPr/>
          <p:nvPr/>
        </p:nvSpPr>
        <p:spPr>
          <a:xfrm>
            <a:off x="747548" y="4524765"/>
            <a:ext cx="10696904" cy="1446550"/>
          </a:xfrm>
          <a:prstGeom prst="rect">
            <a:avLst/>
          </a:prstGeom>
          <a:noFill/>
        </p:spPr>
        <p:txBody>
          <a:bodyPr wrap="none" lIns="91440" tIns="45720" rIns="91440" bIns="45720">
            <a:spAutoFit/>
          </a:bodyPr>
          <a:lstStyle/>
          <a:p>
            <a:pPr algn="ctr"/>
            <a:r>
              <a:rPr lang="it-IT" sz="8800" b="1" cap="none" spc="0" dirty="0" smtClean="0">
                <a:ln w="6600">
                  <a:solidFill>
                    <a:schemeClr val="accent2"/>
                  </a:solidFill>
                  <a:prstDash val="solid"/>
                </a:ln>
                <a:solidFill>
                  <a:srgbClr val="FFFFFF"/>
                </a:solidFill>
                <a:effectLst>
                  <a:outerShdw dist="38100" dir="2700000" algn="tl" rotWithShape="0">
                    <a:schemeClr val="accent2"/>
                  </a:outerShdw>
                </a:effectLst>
              </a:rPr>
              <a:t>Grazie per l’attenzione</a:t>
            </a:r>
            <a:endParaRPr lang="it-IT" sz="8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91315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p:cNvSpPr>
            <a:spLocks noGrp="1"/>
          </p:cNvSpPr>
          <p:nvPr>
            <p:ph sz="quarter" idx="10"/>
          </p:nvPr>
        </p:nvSpPr>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684" y="-218732"/>
            <a:ext cx="9086631" cy="6776470"/>
          </a:xfrm>
          <a:prstGeom prst="rect">
            <a:avLst/>
          </a:prstGeom>
        </p:spPr>
      </p:pic>
    </p:spTree>
    <p:extLst>
      <p:ext uri="{BB962C8B-B14F-4D97-AF65-F5344CB8AC3E}">
        <p14:creationId xmlns:p14="http://schemas.microsoft.com/office/powerpoint/2010/main" val="115473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Apprendimento asincrono</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915818470"/>
              </p:ext>
            </p:extLst>
          </p:nvPr>
        </p:nvGraphicFramePr>
        <p:xfrm>
          <a:off x="838200" y="213360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Tree>
    <p:extLst>
      <p:ext uri="{BB962C8B-B14F-4D97-AF65-F5344CB8AC3E}">
        <p14:creationId xmlns:p14="http://schemas.microsoft.com/office/powerpoint/2010/main" val="66993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Apprendimento asincrono online</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027175802"/>
              </p:ext>
            </p:extLst>
          </p:nvPr>
        </p:nvGraphicFramePr>
        <p:xfrm>
          <a:off x="838200" y="21333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Tree>
    <p:extLst>
      <p:ext uri="{BB962C8B-B14F-4D97-AF65-F5344CB8AC3E}">
        <p14:creationId xmlns:p14="http://schemas.microsoft.com/office/powerpoint/2010/main" val="176163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D459474-9630-4C6F-8C91-D850F604BB1A}"/>
              </a:ext>
            </a:extLst>
          </p:cNvPr>
          <p:cNvSpPr>
            <a:spLocks noGrp="1"/>
          </p:cNvSpPr>
          <p:nvPr>
            <p:ph type="title"/>
          </p:nvPr>
        </p:nvSpPr>
        <p:spPr/>
        <p:txBody>
          <a:bodyPr/>
          <a:lstStyle/>
          <a:p>
            <a:r>
              <a:rPr lang="en-GB" dirty="0" err="1" smtClean="0"/>
              <a:t>start@unito</a:t>
            </a:r>
            <a:endParaRPr lang="en-GB" dirty="0"/>
          </a:p>
        </p:txBody>
      </p:sp>
      <p:pic>
        <p:nvPicPr>
          <p:cNvPr id="5" name="Segnaposto contenuto 4"/>
          <p:cNvPicPr>
            <a:picLocks noGrp="1" noChangeAspect="1"/>
          </p:cNvPicPr>
          <p:nvPr>
            <p:ph idx="1"/>
          </p:nvPr>
        </p:nvPicPr>
        <p:blipFill rotWithShape="1">
          <a:blip r:embed="rId3"/>
          <a:srcRect l="1" r="1422" b="15277"/>
          <a:stretch/>
        </p:blipFill>
        <p:spPr bwMode="auto">
          <a:xfrm>
            <a:off x="838200" y="1829676"/>
            <a:ext cx="8915401" cy="430801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
        <p:nvSpPr>
          <p:cNvPr id="7" name="Shape 146"/>
          <p:cNvSpPr txBox="1"/>
          <p:nvPr/>
        </p:nvSpPr>
        <p:spPr>
          <a:xfrm>
            <a:off x="4459705" y="869378"/>
            <a:ext cx="5769500" cy="76377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45700" rIns="91425" bIns="45700" anchor="ctr" anchorCtr="1">
            <a:noAutofit/>
          </a:bodyPr>
          <a:lstStyle/>
          <a:p>
            <a:pPr marL="0" marR="0" lvl="0" indent="0" algn="ctr" rtl="0">
              <a:spcBef>
                <a:spcPts val="0"/>
              </a:spcBef>
              <a:spcAft>
                <a:spcPts val="0"/>
              </a:spcAft>
              <a:buNone/>
            </a:pPr>
            <a:r>
              <a:rPr lang="en-GB" sz="4000" b="1" i="0" u="none" strike="noStrike" cap="none" dirty="0" err="1" smtClean="0">
                <a:solidFill>
                  <a:schemeClr val="bg1"/>
                </a:solidFill>
                <a:latin typeface="Merriweather"/>
                <a:ea typeface="Merriweather"/>
                <a:cs typeface="Merriweather"/>
                <a:sym typeface="Merriweather"/>
              </a:rPr>
              <a:t>insegnamenti</a:t>
            </a:r>
            <a:r>
              <a:rPr lang="en-GB" sz="4000" b="1" i="0" u="none" strike="noStrike" cap="none" dirty="0" smtClean="0">
                <a:solidFill>
                  <a:schemeClr val="bg1"/>
                </a:solidFill>
                <a:latin typeface="Merriweather"/>
                <a:ea typeface="Merriweather"/>
                <a:cs typeface="Merriweather"/>
                <a:sym typeface="Merriweather"/>
              </a:rPr>
              <a:t> </a:t>
            </a:r>
            <a:r>
              <a:rPr lang="en-GB" sz="4000" b="1" i="0" u="none" strike="noStrike" cap="none" dirty="0">
                <a:solidFill>
                  <a:schemeClr val="bg1"/>
                </a:solidFill>
                <a:latin typeface="Merriweather"/>
                <a:ea typeface="Merriweather"/>
                <a:cs typeface="Merriweather"/>
                <a:sym typeface="Merriweather"/>
              </a:rPr>
              <a:t>online</a:t>
            </a:r>
            <a:endParaRPr sz="4000" dirty="0">
              <a:solidFill>
                <a:schemeClr val="bg1"/>
              </a:solidFill>
              <a:latin typeface="Merriweather"/>
              <a:ea typeface="Merriweather"/>
              <a:cs typeface="Merriweather"/>
              <a:sym typeface="Merriweather"/>
            </a:endParaRPr>
          </a:p>
        </p:txBody>
      </p:sp>
      <p:sp>
        <p:nvSpPr>
          <p:cNvPr id="8" name="Shape 159"/>
          <p:cNvSpPr txBox="1"/>
          <p:nvPr/>
        </p:nvSpPr>
        <p:spPr>
          <a:xfrm>
            <a:off x="8800655" y="2518611"/>
            <a:ext cx="2857099" cy="8071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45700" rIns="91425" bIns="45700" anchor="ctr" anchorCtr="1">
            <a:noAutofit/>
          </a:bodyPr>
          <a:lstStyle/>
          <a:p>
            <a:pPr lvl="0" algn="ctr"/>
            <a:r>
              <a:rPr lang="en-GB" sz="4000" b="1" dirty="0" smtClean="0">
                <a:solidFill>
                  <a:schemeClr val="bg1"/>
                </a:solidFill>
                <a:latin typeface="Merriweather"/>
                <a:ea typeface="Merriweather"/>
                <a:cs typeface="Merriweather"/>
                <a:sym typeface="Merriweather"/>
              </a:rPr>
              <a:t>Open</a:t>
            </a:r>
            <a:endParaRPr sz="3200" b="1" i="0" u="none" strike="noStrike" cap="none" dirty="0">
              <a:solidFill>
                <a:schemeClr val="bg1"/>
              </a:solidFill>
              <a:latin typeface="Merriweather"/>
              <a:ea typeface="Merriweather"/>
              <a:cs typeface="Merriweather"/>
              <a:sym typeface="Merriweather"/>
            </a:endParaRPr>
          </a:p>
        </p:txBody>
      </p:sp>
      <p:sp>
        <p:nvSpPr>
          <p:cNvPr id="9" name="Shape 223">
            <a:extLst>
              <a:ext uri="{FF2B5EF4-FFF2-40B4-BE49-F238E27FC236}">
                <a16:creationId xmlns="" xmlns:a16="http://schemas.microsoft.com/office/drawing/2014/main" id="{BBC2FDBB-099C-4CEA-B835-AC9C83556BBA}"/>
              </a:ext>
            </a:extLst>
          </p:cNvPr>
          <p:cNvSpPr txBox="1"/>
          <p:nvPr/>
        </p:nvSpPr>
        <p:spPr>
          <a:xfrm>
            <a:off x="5295900" y="4908884"/>
            <a:ext cx="6361854" cy="145459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468000" bIns="0" anchor="ctr" anchorCtr="1">
            <a:noAutofit/>
          </a:bodyPr>
          <a:lstStyle/>
          <a:p>
            <a:pPr marL="457200" marR="0" lvl="0" indent="0" algn="ctr" rtl="0">
              <a:lnSpc>
                <a:spcPct val="100000"/>
              </a:lnSpc>
              <a:spcBef>
                <a:spcPts val="0"/>
              </a:spcBef>
              <a:spcAft>
                <a:spcPts val="0"/>
              </a:spcAft>
              <a:buNone/>
            </a:pPr>
            <a:r>
              <a:rPr lang="en-GB" sz="4000" b="1" dirty="0" err="1">
                <a:solidFill>
                  <a:schemeClr val="bg1"/>
                </a:solidFill>
                <a:latin typeface="Merriweather"/>
                <a:ea typeface="Merriweather"/>
                <a:cs typeface="Merriweather"/>
                <a:sym typeface="Merriweather"/>
              </a:rPr>
              <a:t>Piattaforma</a:t>
            </a:r>
            <a:r>
              <a:rPr lang="en-GB" sz="4000" b="1" dirty="0">
                <a:solidFill>
                  <a:schemeClr val="bg1"/>
                </a:solidFill>
                <a:latin typeface="Merriweather"/>
                <a:ea typeface="Merriweather"/>
                <a:cs typeface="Merriweather"/>
                <a:sym typeface="Merriweather"/>
              </a:rPr>
              <a:t> </a:t>
            </a:r>
            <a:r>
              <a:rPr lang="en-GB" sz="4000" b="1" dirty="0" err="1">
                <a:solidFill>
                  <a:schemeClr val="bg1"/>
                </a:solidFill>
                <a:latin typeface="Merriweather"/>
                <a:ea typeface="Merriweather"/>
                <a:cs typeface="Merriweather"/>
                <a:sym typeface="Merriweather"/>
              </a:rPr>
              <a:t>dedicata</a:t>
            </a:r>
            <a:r>
              <a:rPr lang="en-GB" sz="4000" b="1" dirty="0">
                <a:solidFill>
                  <a:schemeClr val="bg1"/>
                </a:solidFill>
                <a:latin typeface="Merriweather"/>
                <a:ea typeface="Merriweather"/>
                <a:cs typeface="Merriweather"/>
                <a:sym typeface="Merriweather"/>
              </a:rPr>
              <a:t> </a:t>
            </a:r>
            <a:r>
              <a:rPr lang="en-GB" sz="4000" b="1" u="sng" dirty="0">
                <a:solidFill>
                  <a:schemeClr val="bg1"/>
                </a:solidFill>
                <a:latin typeface="Merriweather"/>
                <a:ea typeface="Merriweather"/>
                <a:cs typeface="Merriweather"/>
                <a:sym typeface="Merriweather"/>
              </a:rPr>
              <a:t>start.unito.it</a:t>
            </a:r>
            <a:endParaRPr sz="4000" b="1" dirty="0">
              <a:solidFill>
                <a:schemeClr val="bg1"/>
              </a:solidFill>
              <a:latin typeface="Merriweather"/>
              <a:ea typeface="Merriweather"/>
              <a:cs typeface="Merriweather"/>
              <a:sym typeface="Merriweather"/>
            </a:endParaRPr>
          </a:p>
        </p:txBody>
      </p:sp>
    </p:spTree>
    <p:extLst>
      <p:ext uri="{BB962C8B-B14F-4D97-AF65-F5344CB8AC3E}">
        <p14:creationId xmlns:p14="http://schemas.microsoft.com/office/powerpoint/2010/main" val="146286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898363225"/>
              </p:ext>
            </p:extLst>
          </p:nvPr>
        </p:nvGraphicFramePr>
        <p:xfrm>
          <a:off x="838200" y="1716505"/>
          <a:ext cx="10515600" cy="4768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Tree>
    <p:extLst>
      <p:ext uri="{BB962C8B-B14F-4D97-AF65-F5344CB8AC3E}">
        <p14:creationId xmlns:p14="http://schemas.microsoft.com/office/powerpoint/2010/main" val="61310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Mathematical </a:t>
            </a:r>
            <a:r>
              <a:rPr lang="it-IT" dirty="0" err="1" smtClean="0"/>
              <a:t>Modelling</a:t>
            </a:r>
            <a:endParaRPr lang="it-IT" dirty="0"/>
          </a:p>
        </p:txBody>
      </p:sp>
      <p:pic>
        <p:nvPicPr>
          <p:cNvPr id="5" name="Segnaposto contenuto 4"/>
          <p:cNvPicPr>
            <a:picLocks noGrp="1"/>
          </p:cNvPicPr>
          <p:nvPr>
            <p:ph idx="1"/>
          </p:nvPr>
        </p:nvPicPr>
        <p:blipFill rotWithShape="1">
          <a:blip r:embed="rId3"/>
          <a:srcRect l="5624" t="7060" r="31029" b="7041"/>
          <a:stretch/>
        </p:blipFill>
        <p:spPr bwMode="auto">
          <a:xfrm>
            <a:off x="838200" y="1812758"/>
            <a:ext cx="5707556" cy="435133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
        <p:nvSpPr>
          <p:cNvPr id="7" name="Rettangolo 6"/>
          <p:cNvSpPr/>
          <p:nvPr/>
        </p:nvSpPr>
        <p:spPr>
          <a:xfrm>
            <a:off x="6817897" y="1187115"/>
            <a:ext cx="4992372" cy="5016758"/>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en-US" sz="3200" b="1" dirty="0" err="1" smtClean="0"/>
              <a:t>Conoscenze</a:t>
            </a:r>
            <a:r>
              <a:rPr lang="en-US" sz="3200" b="1" dirty="0" smtClean="0"/>
              <a:t> di base </a:t>
            </a:r>
            <a:r>
              <a:rPr lang="en-US" sz="3200" dirty="0" smtClean="0"/>
              <a:t>per </a:t>
            </a:r>
            <a:r>
              <a:rPr lang="en-US" sz="3200" dirty="0" err="1" smtClean="0"/>
              <a:t>affrontare</a:t>
            </a:r>
            <a:r>
              <a:rPr lang="en-US" sz="3200" dirty="0" smtClean="0"/>
              <a:t> problem </a:t>
            </a:r>
            <a:r>
              <a:rPr lang="en-US" sz="3200" dirty="0" err="1" smtClean="0"/>
              <a:t>usando</a:t>
            </a:r>
            <a:r>
              <a:rPr lang="en-US" sz="3200" dirty="0" smtClean="0"/>
              <a:t> la </a:t>
            </a:r>
            <a:r>
              <a:rPr lang="en-US" sz="3200" dirty="0" err="1" smtClean="0"/>
              <a:t>Matematica</a:t>
            </a:r>
            <a:r>
              <a:rPr lang="en-US" sz="3200" dirty="0" smtClean="0"/>
              <a:t> e la </a:t>
            </a:r>
            <a:r>
              <a:rPr lang="en-US" sz="3200" dirty="0" err="1" smtClean="0"/>
              <a:t>Statistica</a:t>
            </a:r>
            <a:endParaRPr lang="en-US" sz="3200" dirty="0"/>
          </a:p>
          <a:p>
            <a:pPr marL="285750" indent="-285750">
              <a:buFont typeface="Arial" panose="020B0604020202020204" pitchFamily="34" charset="0"/>
              <a:buChar char="•"/>
            </a:pPr>
            <a:r>
              <a:rPr lang="en-US" sz="3200" dirty="0" err="1" smtClean="0"/>
              <a:t>Nozioni</a:t>
            </a:r>
            <a:r>
              <a:rPr lang="en-US" sz="3200" dirty="0" smtClean="0"/>
              <a:t> </a:t>
            </a:r>
            <a:r>
              <a:rPr lang="en-US" sz="3200" dirty="0" err="1" smtClean="0"/>
              <a:t>fondamentali</a:t>
            </a:r>
            <a:r>
              <a:rPr lang="en-US" sz="3200" dirty="0" smtClean="0"/>
              <a:t> di </a:t>
            </a:r>
            <a:r>
              <a:rPr lang="en-US" sz="3200" b="1" dirty="0" err="1" smtClean="0"/>
              <a:t>Calcolo</a:t>
            </a:r>
            <a:r>
              <a:rPr lang="en-US" sz="3200" b="1" dirty="0" smtClean="0"/>
              <a:t> e </a:t>
            </a:r>
            <a:r>
              <a:rPr lang="en-US" sz="3200" b="1" dirty="0" err="1" smtClean="0"/>
              <a:t>Statistica</a:t>
            </a:r>
            <a:endParaRPr lang="en-US" sz="3200" b="1" dirty="0"/>
          </a:p>
          <a:p>
            <a:pPr marL="285750" indent="-285750">
              <a:buFont typeface="Arial" panose="020B0604020202020204" pitchFamily="34" charset="0"/>
              <a:buChar char="•"/>
            </a:pPr>
            <a:r>
              <a:rPr lang="en-US" sz="3200" dirty="0" smtClean="0"/>
              <a:t>Il </a:t>
            </a:r>
            <a:r>
              <a:rPr lang="en-US" sz="3200" dirty="0" err="1" smtClean="0"/>
              <a:t>corso</a:t>
            </a:r>
            <a:r>
              <a:rPr lang="en-US" sz="3200" dirty="0" smtClean="0"/>
              <a:t> </a:t>
            </a:r>
            <a:r>
              <a:rPr lang="en-US" sz="3200" dirty="0" err="1" smtClean="0"/>
              <a:t>presenta</a:t>
            </a:r>
            <a:r>
              <a:rPr lang="en-US" sz="3200" dirty="0" smtClean="0"/>
              <a:t> problem </a:t>
            </a:r>
            <a:r>
              <a:rPr lang="en-US" sz="3200" dirty="0" err="1" smtClean="0"/>
              <a:t>presi</a:t>
            </a:r>
            <a:r>
              <a:rPr lang="en-US" sz="3200" dirty="0" smtClean="0"/>
              <a:t> </a:t>
            </a:r>
            <a:r>
              <a:rPr lang="en-US" sz="3200" dirty="0" err="1" smtClean="0"/>
              <a:t>dall’</a:t>
            </a:r>
            <a:r>
              <a:rPr lang="en-US" sz="3200" b="1" dirty="0" err="1" smtClean="0"/>
              <a:t>esperienza</a:t>
            </a:r>
            <a:r>
              <a:rPr lang="en-US" sz="3200" b="1" dirty="0" smtClean="0"/>
              <a:t> </a:t>
            </a:r>
            <a:r>
              <a:rPr lang="en-US" sz="3200" b="1" dirty="0" err="1" smtClean="0"/>
              <a:t>concreta</a:t>
            </a:r>
            <a:endParaRPr lang="en-US" sz="3200" b="1" dirty="0"/>
          </a:p>
          <a:p>
            <a:pPr marL="285750" indent="-285750">
              <a:buFont typeface="Arial" panose="020B0604020202020204" pitchFamily="34" charset="0"/>
              <a:buChar char="•"/>
            </a:pPr>
            <a:r>
              <a:rPr lang="en-US" sz="3200" dirty="0"/>
              <a:t>EMI: </a:t>
            </a:r>
            <a:r>
              <a:rPr lang="en-US" sz="3200" b="1" dirty="0" err="1" smtClean="0"/>
              <a:t>Supporto</a:t>
            </a:r>
            <a:r>
              <a:rPr lang="en-US" sz="3200" b="1" dirty="0" smtClean="0"/>
              <a:t> </a:t>
            </a:r>
            <a:r>
              <a:rPr lang="en-US" sz="3200" b="1" dirty="0" err="1" smtClean="0"/>
              <a:t>linguistico</a:t>
            </a:r>
            <a:endParaRPr lang="it-IT" sz="3200" b="1" dirty="0"/>
          </a:p>
        </p:txBody>
      </p:sp>
    </p:spTree>
    <p:extLst>
      <p:ext uri="{BB962C8B-B14F-4D97-AF65-F5344CB8AC3E}">
        <p14:creationId xmlns:p14="http://schemas.microsoft.com/office/powerpoint/2010/main" val="372910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a:t>
            </a:r>
            <a:endParaRPr lang="it-IT" dirty="0"/>
          </a:p>
        </p:txBody>
      </p:sp>
      <p:sp>
        <p:nvSpPr>
          <p:cNvPr id="4" name="Segnaposto contenuto 3"/>
          <p:cNvSpPr>
            <a:spLocks noGrp="1"/>
          </p:cNvSpPr>
          <p:nvPr>
            <p:ph sz="quarter" idx="10"/>
          </p:nvPr>
        </p:nvSpPr>
        <p:spPr/>
        <p:txBody>
          <a:bodyPr/>
          <a:lstStyle/>
          <a:p>
            <a:endParaRPr lang="it-IT"/>
          </a:p>
        </p:txBody>
      </p:sp>
      <p:pic>
        <p:nvPicPr>
          <p:cNvPr id="5" name="Segnaposto contenuto 6"/>
          <p:cNvPicPr>
            <a:picLocks noGrp="1" noChangeAspect="1"/>
          </p:cNvPicPr>
          <p:nvPr>
            <p:ph idx="1"/>
          </p:nvPr>
        </p:nvPicPr>
        <p:blipFill rotWithShape="1">
          <a:blip r:embed="rId2"/>
          <a:srcRect l="23867" r="19409"/>
          <a:stretch/>
        </p:blipFill>
        <p:spPr>
          <a:xfrm>
            <a:off x="838200" y="1796716"/>
            <a:ext cx="3671907" cy="4351338"/>
          </a:xfrm>
          <a:prstGeom prst="rect">
            <a:avLst/>
          </a:prstGeom>
          <a:ln>
            <a:noFill/>
          </a:ln>
          <a:effectLst>
            <a:outerShdw blurRad="292100" dist="139700" dir="2700000" algn="tl" rotWithShape="0">
              <a:srgbClr val="333333">
                <a:alpha val="65000"/>
              </a:srgbClr>
            </a:outerShdw>
          </a:effectLst>
        </p:spPr>
      </p:pic>
      <p:pic>
        <p:nvPicPr>
          <p:cNvPr id="6" name="Segnaposto contenuto 6"/>
          <p:cNvPicPr>
            <a:picLocks noChangeAspect="1"/>
          </p:cNvPicPr>
          <p:nvPr/>
        </p:nvPicPr>
        <p:blipFill>
          <a:blip r:embed="rId3"/>
          <a:stretch>
            <a:fillRect/>
          </a:stretch>
        </p:blipFill>
        <p:spPr>
          <a:xfrm>
            <a:off x="4552663" y="2196015"/>
            <a:ext cx="4003349" cy="3754437"/>
          </a:xfrm>
          <a:prstGeom prst="rect">
            <a:avLst/>
          </a:prstGeom>
          <a:ln>
            <a:noFill/>
          </a:ln>
          <a:effectLst>
            <a:outerShdw blurRad="292100" dist="139700" dir="2700000" algn="tl" rotWithShape="0">
              <a:srgbClr val="333333">
                <a:alpha val="65000"/>
              </a:srgbClr>
            </a:outerShdw>
          </a:effectLst>
        </p:spPr>
      </p:pic>
      <p:pic>
        <p:nvPicPr>
          <p:cNvPr id="7" name="Segnaposto contenuto 6"/>
          <p:cNvPicPr>
            <a:picLocks noChangeAspect="1"/>
          </p:cNvPicPr>
          <p:nvPr/>
        </p:nvPicPr>
        <p:blipFill rotWithShape="1">
          <a:blip r:embed="rId4"/>
          <a:srcRect l="21904" t="312" r="31491" b="5697"/>
          <a:stretch/>
        </p:blipFill>
        <p:spPr>
          <a:xfrm>
            <a:off x="8598568" y="2308827"/>
            <a:ext cx="3112169" cy="3528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344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Domande di ricerca</a:t>
            </a:r>
            <a:endParaRPr lang="it-IT" dirty="0"/>
          </a:p>
        </p:txBody>
      </p:sp>
      <p:sp>
        <p:nvSpPr>
          <p:cNvPr id="3" name="Segnaposto contenuto 2"/>
          <p:cNvSpPr>
            <a:spLocks noGrp="1"/>
          </p:cNvSpPr>
          <p:nvPr>
            <p:ph idx="1"/>
          </p:nvPr>
        </p:nvSpPr>
        <p:spPr/>
        <p:txBody>
          <a:bodyPr>
            <a:normAutofit/>
          </a:bodyPr>
          <a:lstStyle/>
          <a:p>
            <a:pPr lvl="0"/>
            <a:r>
              <a:rPr lang="it-IT" sz="3600" dirty="0"/>
              <a:t>Quali buone pratiche per l'apprendimento asincrono sono state utilizzate nel progetto </a:t>
            </a:r>
            <a:r>
              <a:rPr lang="it-IT" sz="3600" dirty="0" err="1"/>
              <a:t>Start@Unito</a:t>
            </a:r>
            <a:r>
              <a:rPr lang="it-IT" sz="3600" dirty="0"/>
              <a:t> dell'Università di Torino?</a:t>
            </a:r>
          </a:p>
          <a:p>
            <a:pPr lvl="0"/>
            <a:r>
              <a:rPr lang="it-IT" sz="3600" dirty="0"/>
              <a:t>Quale ruolo ha avuto la piattaforma </a:t>
            </a:r>
            <a:r>
              <a:rPr lang="it-IT" sz="3600" dirty="0" err="1"/>
              <a:t>Moodle</a:t>
            </a:r>
            <a:r>
              <a:rPr lang="it-IT" sz="3600" dirty="0"/>
              <a:t> nel favorire la realizzazione di tali pratiche</a:t>
            </a:r>
            <a:r>
              <a:rPr lang="it-IT" sz="3600" dirty="0" smtClean="0"/>
              <a:t>?</a:t>
            </a:r>
            <a:endParaRPr lang="it-IT" sz="3600" dirty="0"/>
          </a:p>
        </p:txBody>
      </p:sp>
      <p:sp>
        <p:nvSpPr>
          <p:cNvPr id="5" name="Segnaposto contenuto 9"/>
          <p:cNvSpPr>
            <a:spLocks noGrp="1"/>
          </p:cNvSpPr>
          <p:nvPr>
            <p:ph sz="quarter" idx="10"/>
          </p:nvPr>
        </p:nvSpPr>
        <p:spPr>
          <a:xfrm>
            <a:off x="0" y="6607810"/>
            <a:ext cx="3733800" cy="264480"/>
          </a:xfrm>
        </p:spPr>
        <p:txBody>
          <a:bodyPr/>
          <a:lstStyle/>
          <a:p>
            <a:r>
              <a:rPr lang="it-IT" dirty="0" smtClean="0"/>
              <a:t>Marina Marchisio, Matteo </a:t>
            </a:r>
            <a:r>
              <a:rPr lang="it-IT" dirty="0" err="1" smtClean="0"/>
              <a:t>Sacchet</a:t>
            </a:r>
            <a:r>
              <a:rPr lang="it-IT" dirty="0" smtClean="0"/>
              <a:t>, Daniela </a:t>
            </a:r>
            <a:r>
              <a:rPr lang="it-IT" dirty="0" err="1" smtClean="0"/>
              <a:t>Salusso</a:t>
            </a:r>
            <a:endParaRPr lang="it-IT" dirty="0"/>
          </a:p>
        </p:txBody>
      </p:sp>
    </p:spTree>
    <p:extLst>
      <p:ext uri="{BB962C8B-B14F-4D97-AF65-F5344CB8AC3E}">
        <p14:creationId xmlns:p14="http://schemas.microsoft.com/office/powerpoint/2010/main" val="8481143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icrosoftOoffice presentazione MoodleMoot2021" id="{AFAE2859-3BE3-435C-9E83-5AF001150E32}" vid="{6ED0DE53-CFBD-48F4-8CD1-F31A9FF60AA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Full Paper - MarchisioSacchetSalusso - CREARE UN MOOD(LE) POSITIVO PER L’APPRENDIMENTO ASINCRONO ESPERIENZE E BUONE PRATICHE ALL’UNIVERSITÀ DI TORINO NELL’INSEGNAMENTO ONLINE DELLA MATEMATICA</Template>
  <TotalTime>126</TotalTime>
  <Words>1810</Words>
  <Application>Microsoft Office PowerPoint</Application>
  <PresentationFormat>Widescreen</PresentationFormat>
  <Paragraphs>128</Paragraphs>
  <Slides>16</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Calibri Light</vt:lpstr>
      <vt:lpstr>Merriweather</vt:lpstr>
      <vt:lpstr>Tema di Office</vt:lpstr>
      <vt:lpstr>CREARE UN MOOD(LE) POSITIVO PER L’APPRENDIMENTO ASINCRONO: ESPERIENZE E BUONE PRATICHE ALL’UNIVERSITÀ DI TORINO NELL’INSEGNAMENTO ONLINE DELLA MATEMATICA</vt:lpstr>
      <vt:lpstr>Presentazione standard di PowerPoint</vt:lpstr>
      <vt:lpstr>Apprendimento asincrono</vt:lpstr>
      <vt:lpstr>Apprendimento asincrono online</vt:lpstr>
      <vt:lpstr>start@unito</vt:lpstr>
      <vt:lpstr>Principi</vt:lpstr>
      <vt:lpstr>Mathematical Modelling</vt:lpstr>
      <vt:lpstr>Esempi</vt:lpstr>
      <vt:lpstr>Domande di ricerca</vt:lpstr>
      <vt:lpstr>Risorse</vt:lpstr>
      <vt:lpstr>Supporto linguistico</vt:lpstr>
      <vt:lpstr>Learning Objects</vt:lpstr>
      <vt:lpstr>Feedback</vt:lpstr>
      <vt:lpstr>Analytics</vt:lpstr>
      <vt:lpstr>Conclusioni</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CREARE UN MOOD(LE) POSITIVO PER L’APPRENDIMENTO ASINCRONO: ESPERIENZE E BUONE PRATICHE ALL’UNIVERSITÀ DI TORINO NELL’INSEGNAMENTO ONLINE DELLA MATEMATICA</dc:title>
  <dc:creator>utente</dc:creator>
  <cp:lastModifiedBy>utente</cp:lastModifiedBy>
  <cp:revision>25</cp:revision>
  <dcterms:created xsi:type="dcterms:W3CDTF">2021-11-30T14:24:15Z</dcterms:created>
  <dcterms:modified xsi:type="dcterms:W3CDTF">2021-12-04T10:03:44Z</dcterms:modified>
</cp:coreProperties>
</file>