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7" r:id="rId3"/>
    <p:sldId id="258" r:id="rId4"/>
    <p:sldId id="259" r:id="rId5"/>
    <p:sldId id="260" r:id="rId6"/>
    <p:sldId id="263" r:id="rId7"/>
    <p:sldId id="269" r:id="rId8"/>
    <p:sldId id="264" r:id="rId9"/>
    <p:sldId id="265" r:id="rId10"/>
    <p:sldId id="266" r:id="rId11"/>
    <p:sldId id="267"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737"/>
    <a:srgbClr val="F7D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81587" autoAdjust="0"/>
  </p:normalViewPr>
  <p:slideViewPr>
    <p:cSldViewPr snapToGrid="0">
      <p:cViewPr varScale="1">
        <p:scale>
          <a:sx n="103" d="100"/>
          <a:sy n="103" d="100"/>
        </p:scale>
        <p:origin x="91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E73934-29F9-426A-932A-D62E7F587AC8}" type="datetimeFigureOut">
              <a:rPr lang="en-GB" smtClean="0"/>
              <a:t>01/12/2021</a:t>
            </a:fld>
            <a:endParaRPr lang="en-GB"/>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46A74D-F3CD-4927-9ACB-749CA3E58B23}" type="slidenum">
              <a:rPr lang="en-GB" smtClean="0"/>
              <a:t>‹N›</a:t>
            </a:fld>
            <a:endParaRPr lang="en-GB"/>
          </a:p>
        </p:txBody>
      </p:sp>
    </p:spTree>
    <p:extLst>
      <p:ext uri="{BB962C8B-B14F-4D97-AF65-F5344CB8AC3E}">
        <p14:creationId xmlns:p14="http://schemas.microsoft.com/office/powerpoint/2010/main" val="176405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err="1" smtClean="0"/>
              <a:t>L’approccio</a:t>
            </a:r>
            <a:r>
              <a:rPr lang="en-GB" dirty="0" smtClean="0"/>
              <a:t> </a:t>
            </a:r>
            <a:r>
              <a:rPr lang="en-GB" dirty="0" err="1" smtClean="0"/>
              <a:t>tradizionale</a:t>
            </a:r>
            <a:r>
              <a:rPr lang="en-GB" dirty="0" smtClean="0"/>
              <a:t> </a:t>
            </a:r>
            <a:r>
              <a:rPr lang="en-GB" dirty="0" err="1" smtClean="0"/>
              <a:t>alla</a:t>
            </a:r>
            <a:r>
              <a:rPr lang="en-GB" dirty="0" smtClean="0"/>
              <a:t> </a:t>
            </a:r>
            <a:r>
              <a:rPr lang="en-GB" dirty="0" err="1" smtClean="0"/>
              <a:t>didattica</a:t>
            </a:r>
            <a:r>
              <a:rPr lang="en-GB" dirty="0" smtClean="0"/>
              <a:t> </a:t>
            </a:r>
            <a:r>
              <a:rPr lang="en-GB" dirty="0" err="1" smtClean="0"/>
              <a:t>può</a:t>
            </a:r>
            <a:r>
              <a:rPr lang="en-GB" dirty="0" smtClean="0"/>
              <a:t> </a:t>
            </a:r>
            <a:r>
              <a:rPr lang="en-GB" dirty="0" err="1" smtClean="0"/>
              <a:t>essere</a:t>
            </a:r>
            <a:r>
              <a:rPr lang="en-GB" dirty="0" smtClean="0"/>
              <a:t> </a:t>
            </a:r>
            <a:r>
              <a:rPr lang="en-GB" dirty="0" err="1" smtClean="0"/>
              <a:t>ancora</a:t>
            </a:r>
            <a:r>
              <a:rPr lang="en-GB" dirty="0" smtClean="0"/>
              <a:t> </a:t>
            </a:r>
            <a:r>
              <a:rPr lang="en-GB" dirty="0" err="1" smtClean="0"/>
              <a:t>considerato</a:t>
            </a:r>
            <a:r>
              <a:rPr lang="en-GB" dirty="0" smtClean="0"/>
              <a:t> </a:t>
            </a:r>
            <a:r>
              <a:rPr lang="en-GB" dirty="0" err="1" smtClean="0"/>
              <a:t>adeguato</a:t>
            </a:r>
            <a:r>
              <a:rPr lang="en-GB" dirty="0" smtClean="0"/>
              <a:t>?</a:t>
            </a:r>
          </a:p>
          <a:p>
            <a:r>
              <a:rPr lang="en-GB" dirty="0" smtClean="0"/>
              <a:t>Non </a:t>
            </a:r>
            <a:r>
              <a:rPr lang="en-GB" dirty="0" err="1" smtClean="0"/>
              <a:t>si</a:t>
            </a:r>
            <a:r>
              <a:rPr lang="en-GB" dirty="0" smtClean="0"/>
              <a:t> </a:t>
            </a:r>
            <a:r>
              <a:rPr lang="en-GB" dirty="0" err="1" smtClean="0"/>
              <a:t>corre</a:t>
            </a:r>
            <a:r>
              <a:rPr lang="en-GB" dirty="0" smtClean="0"/>
              <a:t> </a:t>
            </a:r>
            <a:r>
              <a:rPr lang="en-GB" dirty="0" err="1" smtClean="0"/>
              <a:t>il</a:t>
            </a:r>
            <a:r>
              <a:rPr lang="en-GB" dirty="0" smtClean="0"/>
              <a:t> </a:t>
            </a:r>
            <a:r>
              <a:rPr lang="en-GB" dirty="0" err="1" smtClean="0"/>
              <a:t>rischio</a:t>
            </a:r>
            <a:r>
              <a:rPr lang="en-GB" dirty="0" smtClean="0"/>
              <a:t> di </a:t>
            </a:r>
            <a:r>
              <a:rPr lang="en-GB" dirty="0" err="1" smtClean="0"/>
              <a:t>favorire</a:t>
            </a:r>
            <a:r>
              <a:rPr lang="en-GB" dirty="0" smtClean="0"/>
              <a:t> </a:t>
            </a:r>
            <a:r>
              <a:rPr lang="en-GB" dirty="0" err="1" smtClean="0"/>
              <a:t>una</a:t>
            </a:r>
            <a:r>
              <a:rPr lang="en-GB" dirty="0" smtClean="0"/>
              <a:t> </a:t>
            </a:r>
            <a:r>
              <a:rPr lang="en-GB" dirty="0" err="1" smtClean="0"/>
              <a:t>didattica</a:t>
            </a:r>
            <a:r>
              <a:rPr lang="en-GB" dirty="0" smtClean="0"/>
              <a:t> di </a:t>
            </a:r>
            <a:r>
              <a:rPr lang="en-GB" dirty="0" err="1" smtClean="0"/>
              <a:t>tipo</a:t>
            </a:r>
            <a:r>
              <a:rPr lang="en-GB" dirty="0" smtClean="0"/>
              <a:t> “</a:t>
            </a:r>
            <a:r>
              <a:rPr lang="en-GB" dirty="0" err="1" smtClean="0"/>
              <a:t>bulimico</a:t>
            </a:r>
            <a:r>
              <a:rPr lang="en-GB" dirty="0" smtClean="0"/>
              <a:t>” </a:t>
            </a:r>
            <a:r>
              <a:rPr lang="en-GB" dirty="0" err="1" smtClean="0"/>
              <a:t>inducendo</a:t>
            </a:r>
            <a:r>
              <a:rPr lang="en-GB" dirty="0" smtClean="0"/>
              <a:t> un </a:t>
            </a:r>
            <a:r>
              <a:rPr lang="en-GB" dirty="0" err="1" smtClean="0"/>
              <a:t>atteggiamento</a:t>
            </a:r>
            <a:r>
              <a:rPr lang="en-GB" dirty="0" smtClean="0"/>
              <a:t> </a:t>
            </a:r>
            <a:r>
              <a:rPr lang="en-GB" dirty="0" err="1" smtClean="0"/>
              <a:t>passivo</a:t>
            </a:r>
            <a:r>
              <a:rPr lang="en-GB" dirty="0" smtClean="0"/>
              <a:t> e </a:t>
            </a:r>
            <a:r>
              <a:rPr lang="en-GB" dirty="0" err="1" smtClean="0"/>
              <a:t>poco</a:t>
            </a:r>
            <a:r>
              <a:rPr lang="en-GB" dirty="0" smtClean="0"/>
              <a:t> </a:t>
            </a:r>
            <a:r>
              <a:rPr lang="en-GB" dirty="0" err="1" smtClean="0"/>
              <a:t>partecipativo</a:t>
            </a:r>
            <a:r>
              <a:rPr lang="en-GB" dirty="0" smtClean="0"/>
              <a:t> da parte </a:t>
            </a:r>
            <a:r>
              <a:rPr lang="en-GB" dirty="0" err="1" smtClean="0"/>
              <a:t>degli</a:t>
            </a:r>
            <a:r>
              <a:rPr lang="en-GB" dirty="0" smtClean="0"/>
              <a:t> </a:t>
            </a:r>
            <a:r>
              <a:rPr lang="en-GB" dirty="0" err="1" smtClean="0"/>
              <a:t>studenti</a:t>
            </a:r>
            <a:r>
              <a:rPr lang="en-GB" dirty="0" smtClean="0"/>
              <a:t>?</a:t>
            </a:r>
          </a:p>
          <a:p>
            <a:r>
              <a:rPr lang="en-GB" dirty="0" err="1" smtClean="0"/>
              <a:t>Siamo</a:t>
            </a:r>
            <a:r>
              <a:rPr lang="en-GB" dirty="0" smtClean="0"/>
              <a:t> </a:t>
            </a:r>
            <a:r>
              <a:rPr lang="en-GB" dirty="0" err="1" smtClean="0"/>
              <a:t>sicuri</a:t>
            </a:r>
            <a:r>
              <a:rPr lang="en-GB" dirty="0" smtClean="0"/>
              <a:t> </a:t>
            </a:r>
            <a:r>
              <a:rPr lang="en-GB" dirty="0" err="1" smtClean="0"/>
              <a:t>che</a:t>
            </a:r>
            <a:r>
              <a:rPr lang="en-GB" dirty="0" smtClean="0"/>
              <a:t> </a:t>
            </a:r>
            <a:r>
              <a:rPr lang="en-GB" dirty="0" err="1" smtClean="0"/>
              <a:t>l’obiettivo</a:t>
            </a:r>
            <a:r>
              <a:rPr lang="en-GB" dirty="0" smtClean="0"/>
              <a:t> è </a:t>
            </a:r>
            <a:r>
              <a:rPr lang="en-GB" dirty="0" err="1" smtClean="0"/>
              <a:t>centrato</a:t>
            </a:r>
            <a:r>
              <a:rPr lang="en-GB" dirty="0" smtClean="0"/>
              <a:t>?</a:t>
            </a:r>
          </a:p>
          <a:p>
            <a:endParaRPr lang="it-IT" sz="1200" b="0" i="0" kern="1200" dirty="0" smtClean="0">
              <a:solidFill>
                <a:schemeClr val="tx1"/>
              </a:solidFill>
              <a:effectLst/>
              <a:latin typeface="+mn-lt"/>
              <a:ea typeface="+mn-ea"/>
              <a:cs typeface="+mn-cs"/>
            </a:endParaRPr>
          </a:p>
          <a:p>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L’approccio classico si basa sull’esposizione di conoscenze nel corso di una lezione frontale e nella maggior parte dei casi nessun’altra azione è prevista fino agli esami. Le lezioni magistrali, tradizionalmente, lasciavano il sentimento di un sapere acquisito, stabile e universale, ed era quello di cui gli studenti avevano bisogno quando a loro attendeva un futuro stabile. Questa sequenza comporta tuttora tuttavia il rischio di favorire una didattica definita di tipo “bulimico” caratterizzata dall’acquisizione mnemonica di molte nozioni finalizzate solo al superamento degli esami e dalle quali resta, per ogni disciplina, spesso ben poco dopo il superamento del rispettivo esame. Storicamente, una percezione del cambio delle esigenze ha portato all’introduzione dei tirocini pratici che rappresentano un’occasione di controllo e di applicazione delle conoscenze tra la lezione e l’esame finale, così come l’introduzione di corsi elettivi e in alcuni casi di laboratori e altre iniziative didattiche isolate. Tuttavia, oltre a richiedere un allineamento di contenuti tra le lezioni e i tirocini e altri strumenti pedagogici, questi ultimi non sono previsti per tutte le discipline, e consentono una verifica delle conoscenze e di capacità di applicazione delle conoscenze ma solo a livello individuale. Inoltre, per l’elevato numero di tutors richiesti per i tirocini obbligatori e per il carattere isolato delle altre iniziative, essi non possono garantire un complemento di formazione omogeneo per tutti gli studenti; la partecipazione degli studenti all’acquisizione di conoscenze rimane quella della lezione magistrale ovvero di nozioni a loro “confezionate” acquisite in modo più o meno passivo.</a:t>
            </a:r>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2</a:t>
            </a:fld>
            <a:endParaRPr lang="en-GB"/>
          </a:p>
        </p:txBody>
      </p:sp>
    </p:spTree>
    <p:extLst>
      <p:ext uri="{BB962C8B-B14F-4D97-AF65-F5344CB8AC3E}">
        <p14:creationId xmlns:p14="http://schemas.microsoft.com/office/powerpoint/2010/main" val="103389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Non si può quindi definire l’approccio classico inadeguato, ma i continui cambiamenti del mondo della Medicina, sono uno stimolo a esplorare la possibilità di cambiamenti che consentano di migliorare e di allineare al meglio la didattica al mondo del lavoro. </a:t>
            </a:r>
          </a:p>
          <a:p>
            <a:r>
              <a:rPr lang="it-IT" sz="1200" b="0" i="0" kern="1200" dirty="0" smtClean="0">
                <a:solidFill>
                  <a:schemeClr val="tx1"/>
                </a:solidFill>
                <a:effectLst/>
                <a:latin typeface="+mn-lt"/>
                <a:ea typeface="+mn-ea"/>
                <a:cs typeface="+mn-cs"/>
              </a:rPr>
              <a:t>L’obiettivo dovrebbe</a:t>
            </a:r>
            <a:r>
              <a:rPr lang="it-IT" sz="1200" b="0" i="0" kern="1200" baseline="0" dirty="0" smtClean="0">
                <a:solidFill>
                  <a:schemeClr val="tx1"/>
                </a:solidFill>
                <a:effectLst/>
                <a:latin typeface="+mn-lt"/>
                <a:ea typeface="+mn-ea"/>
                <a:cs typeface="+mn-cs"/>
              </a:rPr>
              <a:t> andare nella direzione di innescare un processo di rinnovamento volto a…</a:t>
            </a:r>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3</a:t>
            </a:fld>
            <a:endParaRPr lang="en-GB"/>
          </a:p>
        </p:txBody>
      </p:sp>
    </p:spTree>
    <p:extLst>
      <p:ext uri="{BB962C8B-B14F-4D97-AF65-F5344CB8AC3E}">
        <p14:creationId xmlns:p14="http://schemas.microsoft.com/office/powerpoint/2010/main" val="63959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fontAlgn="base"/>
            <a:r>
              <a:rPr lang="it-IT" sz="1200" kern="1200" dirty="0" smtClean="0">
                <a:solidFill>
                  <a:schemeClr val="tx1"/>
                </a:solidFill>
                <a:effectLst/>
                <a:latin typeface="+mn-lt"/>
                <a:ea typeface="+mn-ea"/>
                <a:cs typeface="+mn-cs"/>
              </a:rPr>
              <a:t>oggetto di un vero e proprio salto generazionale, attraverso il passaggio da tecnologie fortemente legate ad apparati fisici di aula a nuovi e innovativi sistemi software, privi cioè di supporti fisici, con il risultato di aver abbattuto i costi di implementazione e aumentata la loro diffusione. </a:t>
            </a:r>
          </a:p>
          <a:p>
            <a:pPr fontAlgn="base"/>
            <a:r>
              <a:rPr lang="it-IT" sz="1200" kern="1200" dirty="0" smtClean="0">
                <a:solidFill>
                  <a:schemeClr val="tx1"/>
                </a:solidFill>
                <a:effectLst/>
                <a:latin typeface="+mn-lt"/>
                <a:ea typeface="+mn-ea"/>
                <a:cs typeface="+mn-cs"/>
              </a:rPr>
              <a:t>Non solo, uno dei pilastri evolutivi di questa nuova generazione di sistemi tecnologici a supporto della didattica risiede nella inter-operabilità e integrazione, elementi che hanno permesso di migliorare l’esperienza utente e di creare ambienti fra essi omogenei e congruenti, veri e propri “ecosistemi” per il supporto alla didattica. </a:t>
            </a:r>
          </a:p>
          <a:p>
            <a:pPr fontAlgn="base"/>
            <a:r>
              <a:rPr lang="it-IT" sz="1200" kern="1200" dirty="0" smtClean="0">
                <a:solidFill>
                  <a:schemeClr val="tx1"/>
                </a:solidFill>
                <a:effectLst/>
                <a:latin typeface="+mn-lt"/>
                <a:ea typeface="+mn-ea"/>
                <a:cs typeface="+mn-cs"/>
              </a:rPr>
              <a:t>Giocoforza, infine, di questo passaggio tecnologico epocale, un elemento di successo risiede nella diffusione dei dispositivi mobili degli utenti, che fungono da veicolo della didattica permettendo una gestione efficace, immediata e continua (</a:t>
            </a:r>
            <a:r>
              <a:rPr lang="it-IT" sz="1200" kern="1200" dirty="0" err="1" smtClean="0">
                <a:solidFill>
                  <a:schemeClr val="tx1"/>
                </a:solidFill>
                <a:effectLst/>
                <a:latin typeface="+mn-lt"/>
                <a:ea typeface="+mn-ea"/>
                <a:cs typeface="+mn-cs"/>
              </a:rPr>
              <a:t>dell’always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connected</a:t>
            </a:r>
            <a:r>
              <a:rPr lang="it-IT" sz="1200" kern="1200" dirty="0" smtClean="0">
                <a:solidFill>
                  <a:schemeClr val="tx1"/>
                </a:solidFill>
                <a:effectLst/>
                <a:latin typeface="+mn-lt"/>
                <a:ea typeface="+mn-ea"/>
                <a:cs typeface="+mn-cs"/>
              </a:rPr>
              <a:t>) delle informazioni: mai come oggi il principio del “life long </a:t>
            </a:r>
            <a:r>
              <a:rPr lang="it-IT" sz="1200" kern="1200" dirty="0" err="1" smtClean="0">
                <a:solidFill>
                  <a:schemeClr val="tx1"/>
                </a:solidFill>
                <a:effectLst/>
                <a:latin typeface="+mn-lt"/>
                <a:ea typeface="+mn-ea"/>
                <a:cs typeface="+mn-cs"/>
              </a:rPr>
              <a:t>learning</a:t>
            </a:r>
            <a:r>
              <a:rPr lang="it-IT" sz="1200" kern="1200" dirty="0" smtClean="0">
                <a:solidFill>
                  <a:schemeClr val="tx1"/>
                </a:solidFill>
                <a:effectLst/>
                <a:latin typeface="+mn-lt"/>
                <a:ea typeface="+mn-ea"/>
                <a:cs typeface="+mn-cs"/>
              </a:rPr>
              <a:t>” ha trovato appoggio e continuità nella tecnologia. </a:t>
            </a:r>
          </a:p>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4</a:t>
            </a:fld>
            <a:endParaRPr lang="en-GB"/>
          </a:p>
        </p:txBody>
      </p:sp>
    </p:spTree>
    <p:extLst>
      <p:ext uri="{BB962C8B-B14F-4D97-AF65-F5344CB8AC3E}">
        <p14:creationId xmlns:p14="http://schemas.microsoft.com/office/powerpoint/2010/main" val="69696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Sviluppo e sperimentazione di un approccio didattico attivo finalizzato al </a:t>
            </a:r>
            <a:r>
              <a:rPr lang="it-IT" dirty="0" err="1" smtClean="0"/>
              <a:t>problem</a:t>
            </a:r>
            <a:r>
              <a:rPr lang="it-IT" dirty="0" smtClean="0"/>
              <a:t> </a:t>
            </a:r>
            <a:r>
              <a:rPr lang="it-IT" dirty="0" err="1" smtClean="0"/>
              <a:t>solving</a:t>
            </a:r>
            <a:r>
              <a:rPr lang="it-IT" dirty="0" smtClean="0"/>
              <a:t> e al lavoro di squadra</a:t>
            </a:r>
          </a:p>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5</a:t>
            </a:fld>
            <a:endParaRPr lang="en-GB"/>
          </a:p>
        </p:txBody>
      </p:sp>
    </p:spTree>
    <p:extLst>
      <p:ext uri="{BB962C8B-B14F-4D97-AF65-F5344CB8AC3E}">
        <p14:creationId xmlns:p14="http://schemas.microsoft.com/office/powerpoint/2010/main" val="31999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Il TID e la Direzione Sistemi Informativi e Tecnologie (SIT) si trovano al centro di questo passaggio, sono il cardine di questa storica transizione tecnologica </a:t>
            </a:r>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6</a:t>
            </a:fld>
            <a:endParaRPr lang="en-GB"/>
          </a:p>
        </p:txBody>
      </p:sp>
    </p:spTree>
    <p:extLst>
      <p:ext uri="{BB962C8B-B14F-4D97-AF65-F5344CB8AC3E}">
        <p14:creationId xmlns:p14="http://schemas.microsoft.com/office/powerpoint/2010/main" val="123847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FASE 1 – APPRENDIMENTO</a:t>
            </a:r>
            <a:r>
              <a:rPr lang="it-IT" b="1" baseline="0" dirty="0" smtClean="0"/>
              <a:t> INDIVIDUALE: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prevede che vengano resi disponibili preventivamente agli studenti i materiali da studiare, in maniera tale che arrivino a lezione avendo già acquisito le conoscenze ritenute indispensabili per la soluzione dei problemi, che risultano il vero obiettivo didattico dell’insegnamento. </a:t>
            </a:r>
          </a:p>
          <a:p>
            <a:r>
              <a:rPr lang="it-IT" dirty="0" smtClean="0"/>
              <a:t>Pubblicazione di risorse di qualsiasi </a:t>
            </a:r>
            <a:r>
              <a:rPr lang="it-IT" dirty="0" err="1" smtClean="0"/>
              <a:t>tipto</a:t>
            </a:r>
            <a:r>
              <a:rPr lang="it-IT" dirty="0" smtClean="0"/>
              <a:t> e integrazione con contenuti multimediali su </a:t>
            </a:r>
            <a:r>
              <a:rPr lang="it-IT" dirty="0" err="1" smtClean="0"/>
              <a:t>Panopto</a:t>
            </a:r>
            <a:endParaRPr lang="it-IT" dirty="0" smtClean="0"/>
          </a:p>
          <a:p>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Fase due – Quiz individuale (Individual Readiness Assurance Test)</a:t>
            </a:r>
            <a:endParaRPr lang="it-IT"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somministrazione di un primo quiz (</a:t>
            </a:r>
            <a:r>
              <a:rPr lang="it-IT" sz="1200" kern="1200" dirty="0" err="1" smtClean="0">
                <a:solidFill>
                  <a:schemeClr val="tx1"/>
                </a:solidFill>
                <a:effectLst/>
                <a:latin typeface="+mn-lt"/>
                <a:ea typeface="+mn-ea"/>
                <a:cs typeface="+mn-cs"/>
              </a:rPr>
              <a:t>iRAT</a:t>
            </a:r>
            <a:r>
              <a:rPr lang="it-IT" sz="1200" kern="1200" dirty="0" smtClean="0">
                <a:solidFill>
                  <a:schemeClr val="tx1"/>
                </a:solidFill>
                <a:effectLst/>
                <a:latin typeface="+mn-lt"/>
                <a:ea typeface="+mn-ea"/>
                <a:cs typeface="+mn-cs"/>
              </a:rPr>
              <a:t>)che gli studenti devono compilare in modo individuale avendo a disposizione un solo tentativo.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Oltre alla durata, alle modalità di impaginazione dello stesso e al metodo di navigazione, il quiz è stato configurato in maniera tale da consentire un numero illimitato di tentativi randomizzando i vari quesiti, scegliendo per ciascuno di essi la modalità del feedback differito negando qualsiasi opzione di revisione da parte degli studenti.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Fase tre – Quiz di gruppo (Team Readiness Assurance Test)</a:t>
            </a:r>
            <a:endParaRPr lang="it-IT"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somministrazione degli stessi quesiti sottoposti individualmente agli studenti nella fase 1 ma questa volta prevendo che vengano compilati in gruppi di studenti che il docente ha individuato prima della lezione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Gruppi </a:t>
            </a:r>
            <a:r>
              <a:rPr lang="it-IT" sz="1200" kern="1200" dirty="0" smtClean="0">
                <a:solidFill>
                  <a:schemeClr val="tx1"/>
                </a:solidFill>
                <a:effectLst/>
                <a:latin typeface="+mn-lt"/>
                <a:ea typeface="+mn-ea"/>
                <a:cs typeface="+mn-cs"/>
                <a:sym typeface="Wingdings" panose="05000000000000000000" pitchFamily="2" charset="2"/>
              </a:rPr>
              <a:t> </a:t>
            </a:r>
            <a:r>
              <a:rPr lang="it-IT" sz="1200" kern="1200" dirty="0" smtClean="0">
                <a:solidFill>
                  <a:schemeClr val="tx1"/>
                </a:solidFill>
                <a:effectLst/>
                <a:latin typeface="+mn-lt"/>
                <a:ea typeface="+mn-ea"/>
                <a:cs typeface="+mn-cs"/>
              </a:rPr>
              <a:t>Break-out</a:t>
            </a:r>
            <a:r>
              <a:rPr lang="it-IT" sz="1200" kern="1200" baseline="0" dirty="0" smtClean="0">
                <a:solidFill>
                  <a:schemeClr val="tx1"/>
                </a:solidFill>
                <a:effectLst/>
                <a:latin typeface="+mn-lt"/>
                <a:ea typeface="+mn-ea"/>
                <a:cs typeface="+mn-cs"/>
              </a:rPr>
              <a:t> rooms: </a:t>
            </a:r>
            <a:r>
              <a:rPr lang="it-IT" sz="1200" kern="1200" dirty="0" smtClean="0">
                <a:solidFill>
                  <a:schemeClr val="tx1"/>
                </a:solidFill>
                <a:effectLst/>
                <a:latin typeface="+mn-lt"/>
                <a:ea typeface="+mn-ea"/>
                <a:cs typeface="+mn-cs"/>
              </a:rPr>
              <a:t>sotto-stanze virtuali in cui suddividere i partecipanti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L’esecuzione del </a:t>
            </a:r>
            <a:r>
              <a:rPr lang="it-IT" sz="1200" kern="1200" dirty="0" err="1" smtClean="0">
                <a:solidFill>
                  <a:schemeClr val="tx1"/>
                </a:solidFill>
                <a:effectLst/>
                <a:latin typeface="+mn-lt"/>
                <a:ea typeface="+mn-ea"/>
                <a:cs typeface="+mn-cs"/>
              </a:rPr>
              <a:t>Trat</a:t>
            </a:r>
            <a:r>
              <a:rPr lang="it-IT" sz="1200" kern="1200" dirty="0" smtClean="0">
                <a:solidFill>
                  <a:schemeClr val="tx1"/>
                </a:solidFill>
                <a:effectLst/>
                <a:latin typeface="+mn-lt"/>
                <a:ea typeface="+mn-ea"/>
                <a:cs typeface="+mn-cs"/>
              </a:rPr>
              <a:t> prevede l’individuazione delle</a:t>
            </a:r>
            <a:r>
              <a:rPr lang="it-IT" sz="1200" kern="1200" baseline="0" dirty="0" smtClean="0">
                <a:solidFill>
                  <a:schemeClr val="tx1"/>
                </a:solidFill>
                <a:effectLst/>
                <a:latin typeface="+mn-lt"/>
                <a:ea typeface="+mn-ea"/>
                <a:cs typeface="+mn-cs"/>
              </a:rPr>
              <a:t> risposte tra i partecipanti che – confrontandosi sui quesiti proposti – dovranno arrivare a determinare (avendo a disposizione più tentativi) una risposta condivisa che sia anche quella corretta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configurazione di questo quiz si differenzia da quella precedente per quanto riguarda i parametri relativi al comportamento della domanda: le </a:t>
            </a:r>
            <a:r>
              <a:rPr lang="it-IT" sz="1200" b="1" kern="1200" dirty="0" smtClean="0">
                <a:solidFill>
                  <a:schemeClr val="tx1"/>
                </a:solidFill>
                <a:effectLst/>
                <a:latin typeface="+mn-lt"/>
                <a:ea typeface="+mn-ea"/>
                <a:cs typeface="+mn-cs"/>
              </a:rPr>
              <a:t>domande</a:t>
            </a:r>
            <a:r>
              <a:rPr lang="it-IT" sz="1200" kern="120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non</a:t>
            </a:r>
            <a:r>
              <a:rPr lang="it-IT" sz="1200" kern="1200" dirty="0" smtClean="0">
                <a:solidFill>
                  <a:schemeClr val="tx1"/>
                </a:solidFill>
                <a:effectLst/>
                <a:latin typeface="+mn-lt"/>
                <a:ea typeface="+mn-ea"/>
                <a:cs typeface="+mn-cs"/>
              </a:rPr>
              <a:t> vanno </a:t>
            </a:r>
            <a:r>
              <a:rPr lang="it-IT" sz="1200" b="1" kern="1200" dirty="0" smtClean="0">
                <a:solidFill>
                  <a:schemeClr val="tx1"/>
                </a:solidFill>
                <a:effectLst/>
                <a:latin typeface="+mn-lt"/>
                <a:ea typeface="+mn-ea"/>
                <a:cs typeface="+mn-cs"/>
              </a:rPr>
              <a:t>randomizzate</a:t>
            </a:r>
            <a:r>
              <a:rPr lang="it-IT" sz="1200" kern="1200" dirty="0" smtClean="0">
                <a:solidFill>
                  <a:schemeClr val="tx1"/>
                </a:solidFill>
                <a:effectLst/>
                <a:latin typeface="+mn-lt"/>
                <a:ea typeface="+mn-ea"/>
                <a:cs typeface="+mn-cs"/>
              </a:rPr>
              <a:t>, il comportamento di ciascuna di esse è impostato su “</a:t>
            </a:r>
            <a:r>
              <a:rPr lang="it-IT" sz="1200" b="1" kern="1200" dirty="0" smtClean="0">
                <a:solidFill>
                  <a:schemeClr val="tx1"/>
                </a:solidFill>
                <a:effectLst/>
                <a:latin typeface="+mn-lt"/>
                <a:ea typeface="+mn-ea"/>
                <a:cs typeface="+mn-cs"/>
              </a:rPr>
              <a:t>adattativo</a:t>
            </a:r>
            <a:r>
              <a:rPr lang="it-IT" sz="1200" kern="1200" dirty="0" smtClean="0">
                <a:solidFill>
                  <a:schemeClr val="tx1"/>
                </a:solidFill>
                <a:effectLst/>
                <a:latin typeface="+mn-lt"/>
                <a:ea typeface="+mn-ea"/>
                <a:cs typeface="+mn-cs"/>
              </a:rPr>
              <a:t>”. Con tale modalità lo studente avrà la possibilità di </a:t>
            </a:r>
            <a:r>
              <a:rPr lang="it-IT" sz="1200" b="1" kern="1200" dirty="0" smtClean="0">
                <a:solidFill>
                  <a:schemeClr val="tx1"/>
                </a:solidFill>
                <a:effectLst/>
                <a:latin typeface="+mn-lt"/>
                <a:ea typeface="+mn-ea"/>
                <a:cs typeface="+mn-cs"/>
              </a:rPr>
              <a:t>rispondere più volte a una domanda, riprovando immediatamente in caso di errore</a:t>
            </a:r>
            <a:r>
              <a:rPr lang="it-IT" sz="1200" kern="1200" dirty="0" smtClean="0">
                <a:solidFill>
                  <a:schemeClr val="tx1"/>
                </a:solidFill>
                <a:effectLst/>
                <a:latin typeface="+mn-lt"/>
                <a:ea typeface="+mn-ea"/>
                <a:cs typeface="+mn-cs"/>
              </a:rPr>
              <a:t>. Di solito per ogni tentativo fallito, viene addebitata una penalità al punteggio dello studente. Le </a:t>
            </a:r>
            <a:r>
              <a:rPr lang="it-IT" sz="1200" b="1" kern="1200" dirty="0" smtClean="0">
                <a:solidFill>
                  <a:schemeClr val="tx1"/>
                </a:solidFill>
                <a:effectLst/>
                <a:latin typeface="+mn-lt"/>
                <a:ea typeface="+mn-ea"/>
                <a:cs typeface="+mn-cs"/>
              </a:rPr>
              <a:t>opzioni di revisione </a:t>
            </a:r>
            <a:r>
              <a:rPr lang="it-IT" sz="1200" kern="1200" dirty="0" smtClean="0">
                <a:solidFill>
                  <a:schemeClr val="tx1"/>
                </a:solidFill>
                <a:effectLst/>
                <a:latin typeface="+mn-lt"/>
                <a:ea typeface="+mn-ea"/>
                <a:cs typeface="+mn-cs"/>
              </a:rPr>
              <a:t>sono settate in maniera tale da consentire allo studente </a:t>
            </a:r>
            <a:r>
              <a:rPr lang="it-IT" sz="1200" b="1" kern="1200" dirty="0" smtClean="0">
                <a:solidFill>
                  <a:schemeClr val="tx1"/>
                </a:solidFill>
                <a:effectLst/>
                <a:latin typeface="+mn-lt"/>
                <a:ea typeface="+mn-ea"/>
                <a:cs typeface="+mn-cs"/>
              </a:rPr>
              <a:t>di visualizzare i feedback sulle risposte date sia durante il tentativo, che subito dopo che durante tutta la durata di apertura del quiz</a:t>
            </a:r>
            <a:r>
              <a:rPr lang="it-IT"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durante la somministrazione del </a:t>
            </a:r>
            <a:r>
              <a:rPr lang="it-IT" sz="1200" kern="1200" dirty="0" err="1" smtClean="0">
                <a:solidFill>
                  <a:schemeClr val="tx1"/>
                </a:solidFill>
                <a:effectLst/>
                <a:latin typeface="+mn-lt"/>
                <a:ea typeface="+mn-ea"/>
                <a:cs typeface="+mn-cs"/>
              </a:rPr>
              <a:t>tRAT</a:t>
            </a:r>
            <a:r>
              <a:rPr lang="it-IT" sz="1200" kern="1200" dirty="0" smtClean="0">
                <a:solidFill>
                  <a:schemeClr val="tx1"/>
                </a:solidFill>
                <a:effectLst/>
                <a:latin typeface="+mn-lt"/>
                <a:ea typeface="+mn-ea"/>
                <a:cs typeface="+mn-cs"/>
              </a:rPr>
              <a:t> è importante definire oltre che i gruppi, anche un </a:t>
            </a:r>
            <a:r>
              <a:rPr lang="it-IT" sz="1200" b="1" kern="1200" dirty="0" smtClean="0">
                <a:solidFill>
                  <a:schemeClr val="tx1"/>
                </a:solidFill>
                <a:effectLst/>
                <a:latin typeface="+mn-lt"/>
                <a:ea typeface="+mn-ea"/>
                <a:cs typeface="+mn-cs"/>
              </a:rPr>
              <a:t>team-leader</a:t>
            </a:r>
            <a:r>
              <a:rPr lang="it-IT" sz="1200" kern="1200" dirty="0" smtClean="0">
                <a:solidFill>
                  <a:schemeClr val="tx1"/>
                </a:solidFill>
                <a:effectLst/>
                <a:latin typeface="+mn-lt"/>
                <a:ea typeface="+mn-ea"/>
                <a:cs typeface="+mn-cs"/>
              </a:rPr>
              <a:t> che sarà il portavoce del gruppo e che dovrà compilare il quiz in rappresentanza di tutti i membri. Il docente poi, in fase di consultazione dei report, dovrà visualizzare i dettagli delle risposte - tanti quanti saranno i gruppi - aprirli in differenti schede e confrontare queste, così da ricostruire il percorso logico argomentativo intrapreso da ciascun gruppo per giungere alla risposta corretta, stimolando la discussione tra i membri dello stesso gruppo oltre che il confronto con gli altri gruppi.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Fase quattro – Discussione condivisa</a:t>
            </a:r>
            <a:endParaRPr lang="it-IT"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lezione prosegue con una parte di discussione condivisa delle risposte, durante la quale ogni gruppo è invitato a illustrare e giustificare la scelta della sua risposta. Attraverso il confronto e l’approfondimento, il docente si prefigge l’obiettivo di verificare le conoscenze e consolidare le competenze acquisite.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Fase cinque – Esercizi applicativi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proporre agli studenti - sempre organizzati in gruppo - degli esercizi di verifica sulle loro capacità di applicare le conoscenze acquisite, volti a mettere in pratica quanto appreso nel corso della lezione. Il quiz viene compilato dallo studente portavoce del gruppo, consentendo </a:t>
            </a:r>
            <a:r>
              <a:rPr lang="it-IT" sz="1200" b="1" kern="1200" dirty="0" smtClean="0">
                <a:solidFill>
                  <a:schemeClr val="tx1"/>
                </a:solidFill>
                <a:effectLst/>
                <a:latin typeface="+mn-lt"/>
                <a:ea typeface="+mn-ea"/>
                <a:cs typeface="+mn-cs"/>
              </a:rPr>
              <a:t>però un unico tentativo di risposta </a:t>
            </a:r>
            <a:r>
              <a:rPr lang="it-IT" sz="1200" kern="1200" dirty="0" smtClean="0">
                <a:solidFill>
                  <a:schemeClr val="tx1"/>
                </a:solidFill>
                <a:effectLst/>
                <a:latin typeface="+mn-lt"/>
                <a:ea typeface="+mn-ea"/>
                <a:cs typeface="+mn-cs"/>
              </a:rPr>
              <a:t>e non di continuare fino a quando non viene fornita quella giusta.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Questa attività è configurata esattamente con le stesse impostazioni dell’</a:t>
            </a:r>
            <a:r>
              <a:rPr lang="it-IT" sz="1200" kern="1200" dirty="0" err="1" smtClean="0">
                <a:solidFill>
                  <a:schemeClr val="tx1"/>
                </a:solidFill>
                <a:effectLst/>
                <a:latin typeface="+mn-lt"/>
                <a:ea typeface="+mn-ea"/>
                <a:cs typeface="+mn-cs"/>
              </a:rPr>
              <a:t>iRAT</a:t>
            </a:r>
            <a:r>
              <a:rPr lang="it-IT" sz="1200" kern="1200" dirty="0" smtClean="0">
                <a:solidFill>
                  <a:schemeClr val="tx1"/>
                </a:solidFill>
                <a:effectLst/>
                <a:latin typeface="+mn-lt"/>
                <a:ea typeface="+mn-ea"/>
                <a:cs typeface="+mn-cs"/>
              </a:rPr>
              <a:t> ad eccezione delle opzioni di revisione, che non sono negate del tutto, ma consentono allo studente di avere un feedback sia subito dopo il tentativo che durante il periodo di apertura del quiz.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Gestione e consultazione</a:t>
            </a:r>
            <a:r>
              <a:rPr lang="it-IT" sz="1200" b="1" kern="1200" baseline="0" dirty="0" smtClean="0">
                <a:solidFill>
                  <a:schemeClr val="tx1"/>
                </a:solidFill>
                <a:effectLst/>
                <a:latin typeface="+mn-lt"/>
                <a:ea typeface="+mn-ea"/>
                <a:cs typeface="+mn-cs"/>
              </a:rPr>
              <a:t> dei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Questa attività consente al docente di condurre al meglio la lezione, di comprendere quali argomenti sono stati recepiti correttamente e quelli sui quali è necessario soffermarsi dedicando ulteriori approfondimenti. Anche in questa fase dell’attività didattica il docente necessita di un supporto tecnologico. </a:t>
            </a:r>
          </a:p>
          <a:p>
            <a:r>
              <a:rPr lang="it-IT" dirty="0" smtClean="0"/>
              <a:t>Valutazione in itinere dell’apprendimento degli studenti</a:t>
            </a:r>
          </a:p>
          <a:p>
            <a:r>
              <a:rPr lang="it-IT" dirty="0" smtClean="0"/>
              <a:t>Raggiungimento e soddisfacimento degli obiettivi da parte del docente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smtClean="0">
              <a:solidFill>
                <a:schemeClr val="tx1"/>
              </a:solidFill>
              <a:effectLst/>
              <a:latin typeface="+mn-lt"/>
              <a:ea typeface="+mn-ea"/>
              <a:cs typeface="+mn-cs"/>
            </a:endParaRP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7</a:t>
            </a:fld>
            <a:endParaRPr lang="en-GB"/>
          </a:p>
        </p:txBody>
      </p:sp>
    </p:spTree>
    <p:extLst>
      <p:ext uri="{BB962C8B-B14F-4D97-AF65-F5344CB8AC3E}">
        <p14:creationId xmlns:p14="http://schemas.microsoft.com/office/powerpoint/2010/main" val="336346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err="1" smtClean="0">
                <a:solidFill>
                  <a:schemeClr val="tx1"/>
                </a:solidFill>
                <a:effectLst/>
                <a:latin typeface="+mn-lt"/>
                <a:ea typeface="+mn-ea"/>
                <a:cs typeface="+mn-cs"/>
              </a:rPr>
              <a:t>iRAT</a:t>
            </a:r>
            <a:endParaRPr lang="it-IT" sz="1200" b="1"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il docente è in grado a colpo d’occhio, dopo averlo somministrato e, nell’attesa che gli studenti divisi in gruppi compilino il </a:t>
            </a:r>
            <a:r>
              <a:rPr lang="it-IT" sz="1200" kern="1200" dirty="0" err="1" smtClean="0">
                <a:solidFill>
                  <a:schemeClr val="tx1"/>
                </a:solidFill>
                <a:effectLst/>
                <a:latin typeface="+mn-lt"/>
                <a:ea typeface="+mn-ea"/>
                <a:cs typeface="+mn-cs"/>
              </a:rPr>
              <a:t>tRAT</a:t>
            </a:r>
            <a:r>
              <a:rPr lang="it-IT" sz="1200" kern="1200" dirty="0" smtClean="0">
                <a:solidFill>
                  <a:schemeClr val="tx1"/>
                </a:solidFill>
                <a:effectLst/>
                <a:latin typeface="+mn-lt"/>
                <a:ea typeface="+mn-ea"/>
                <a:cs typeface="+mn-cs"/>
              </a:rPr>
              <a:t>, di avere una panoramica degli esiti del quiz individuale così da individuare immediatamente quali sono state le domande più </a:t>
            </a:r>
            <a:r>
              <a:rPr lang="it-IT" sz="1200" kern="1200" dirty="0" err="1" smtClean="0">
                <a:solidFill>
                  <a:schemeClr val="tx1"/>
                </a:solidFill>
                <a:effectLst/>
                <a:latin typeface="+mn-lt"/>
                <a:ea typeface="+mn-ea"/>
                <a:cs typeface="+mn-cs"/>
              </a:rPr>
              <a:t>ostiche</a:t>
            </a:r>
            <a:r>
              <a:rPr lang="it-IT" sz="1200" kern="1200" dirty="0" smtClean="0">
                <a:solidFill>
                  <a:schemeClr val="tx1"/>
                </a:solidFill>
                <a:effectLst/>
                <a:latin typeface="+mn-lt"/>
                <a:ea typeface="+mn-ea"/>
                <a:cs typeface="+mn-cs"/>
              </a:rPr>
              <a:t>, con la possibilità anche di rivedere il tentativo di ogni singolo studente. Questo gli consente in qualche modo di farsi un’idea di come affrontare la conduzione della fase di discussione successiva alla somministrazione del </a:t>
            </a:r>
            <a:r>
              <a:rPr lang="it-IT" sz="1200" kern="1200" dirty="0" err="1" smtClean="0">
                <a:solidFill>
                  <a:schemeClr val="tx1"/>
                </a:solidFill>
                <a:effectLst/>
                <a:latin typeface="+mn-lt"/>
                <a:ea typeface="+mn-ea"/>
                <a:cs typeface="+mn-cs"/>
              </a:rPr>
              <a:t>tRAT</a:t>
            </a:r>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8</a:t>
            </a:fld>
            <a:endParaRPr lang="en-GB"/>
          </a:p>
        </p:txBody>
      </p:sp>
    </p:spTree>
    <p:extLst>
      <p:ext uri="{BB962C8B-B14F-4D97-AF65-F5344CB8AC3E}">
        <p14:creationId xmlns:p14="http://schemas.microsoft.com/office/powerpoint/2010/main" val="303413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conduzione della sperimentazione di questa tecnica di apprendimento attivo ha fatto emergere l’efficacia tecnologica nel fornire risposte proficue a sostegno delle più innovative metodologie didattiche, rivelando la forte interconnessione tra queste due dimensioni. Ne deriva la comprovata e naturale conferma della necessità di intraprendere un percorso produttivo, atto a favorire la loro integrazione e sinergia.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kern="1200" dirty="0" smtClean="0">
                <a:solidFill>
                  <a:schemeClr val="tx1"/>
                </a:solidFill>
                <a:effectLst/>
                <a:latin typeface="+mn-lt"/>
                <a:ea typeface="+mn-ea"/>
                <a:cs typeface="+mn-cs"/>
              </a:rPr>
              <a:t>Supportare i docenti nei processi di innovazione didattica intersecando </a:t>
            </a:r>
            <a:r>
              <a:rPr lang="it-IT" sz="1200" b="1" i="0" kern="1200" dirty="0" smtClean="0">
                <a:solidFill>
                  <a:schemeClr val="tx1"/>
                </a:solidFill>
                <a:effectLst/>
                <a:latin typeface="+mn-lt"/>
                <a:ea typeface="+mn-ea"/>
                <a:cs typeface="+mn-cs"/>
              </a:rPr>
              <a:t>attività di consulenza e supporto</a:t>
            </a:r>
            <a:r>
              <a:rPr lang="it-IT" sz="1200" b="0" i="0" kern="1200" dirty="0" smtClean="0">
                <a:solidFill>
                  <a:schemeClr val="tx1"/>
                </a:solidFill>
                <a:effectLst/>
                <a:latin typeface="+mn-lt"/>
                <a:ea typeface="+mn-ea"/>
                <a:cs typeface="+mn-cs"/>
              </a:rPr>
              <a:t> in fase di progettazione </a:t>
            </a:r>
            <a:r>
              <a:rPr lang="it-IT" sz="1200" b="1" i="0" kern="1200" dirty="0" smtClean="0">
                <a:solidFill>
                  <a:schemeClr val="tx1"/>
                </a:solidFill>
                <a:effectLst/>
                <a:latin typeface="+mn-lt"/>
                <a:ea typeface="+mn-ea"/>
                <a:cs typeface="+mn-cs"/>
              </a:rPr>
              <a:t>e attività di monitoraggio </a:t>
            </a:r>
            <a:r>
              <a:rPr lang="it-IT" sz="1200" b="0" i="0" kern="1200" dirty="0" smtClean="0">
                <a:solidFill>
                  <a:schemeClr val="tx1"/>
                </a:solidFill>
                <a:effectLst/>
                <a:latin typeface="+mn-lt"/>
                <a:ea typeface="+mn-ea"/>
                <a:cs typeface="+mn-cs"/>
              </a:rPr>
              <a:t>delle azioni di didattica innovativa all’interno di corsi curricolari. Sono previsti </a:t>
            </a:r>
            <a:r>
              <a:rPr lang="it-IT" sz="1200" b="1" i="0" kern="1200" dirty="0" smtClean="0">
                <a:solidFill>
                  <a:schemeClr val="tx1"/>
                </a:solidFill>
                <a:effectLst/>
                <a:latin typeface="+mn-lt"/>
                <a:ea typeface="+mn-ea"/>
                <a:cs typeface="+mn-cs"/>
              </a:rPr>
              <a:t>momenti di confronto </a:t>
            </a:r>
            <a:r>
              <a:rPr lang="it-IT" sz="1200" b="0" i="0" kern="1200" dirty="0" smtClean="0">
                <a:solidFill>
                  <a:schemeClr val="tx1"/>
                </a:solidFill>
                <a:effectLst/>
                <a:latin typeface="+mn-lt"/>
                <a:ea typeface="+mn-ea"/>
                <a:cs typeface="+mn-cs"/>
              </a:rPr>
              <a:t>con il mondo esterno tramite </a:t>
            </a:r>
            <a:r>
              <a:rPr lang="it-IT" sz="1200" b="1" i="0" kern="1200" dirty="0" smtClean="0">
                <a:solidFill>
                  <a:schemeClr val="tx1"/>
                </a:solidFill>
                <a:effectLst/>
                <a:latin typeface="+mn-lt"/>
                <a:ea typeface="+mn-ea"/>
                <a:cs typeface="+mn-cs"/>
              </a:rPr>
              <a:t>seminari</a:t>
            </a:r>
            <a:r>
              <a:rPr lang="it-IT" sz="1200" b="0" i="0" kern="1200" dirty="0" smtClean="0">
                <a:solidFill>
                  <a:schemeClr val="tx1"/>
                </a:solidFill>
                <a:effectLst/>
                <a:latin typeface="+mn-lt"/>
                <a:ea typeface="+mn-ea"/>
                <a:cs typeface="+mn-cs"/>
              </a:rPr>
              <a:t> internazionali e momenti dedicati di </a:t>
            </a:r>
            <a:r>
              <a:rPr lang="it-IT" sz="1200" b="1" i="0" kern="1200" dirty="0" smtClean="0">
                <a:solidFill>
                  <a:schemeClr val="tx1"/>
                </a:solidFill>
                <a:effectLst/>
                <a:latin typeface="+mn-lt"/>
                <a:ea typeface="+mn-ea"/>
                <a:cs typeface="+mn-cs"/>
              </a:rPr>
              <a:t>formazione</a:t>
            </a:r>
            <a:r>
              <a:rPr lang="it-IT" sz="1200" b="0" i="0" kern="1200" dirty="0" smtClean="0">
                <a:solidFill>
                  <a:schemeClr val="tx1"/>
                </a:solidFill>
                <a:effectLst/>
                <a:latin typeface="+mn-lt"/>
                <a:ea typeface="+mn-ea"/>
                <a:cs typeface="+mn-cs"/>
              </a:rPr>
              <a:t> impostati con una dimensione di classe attiva.</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10</a:t>
            </a:fld>
            <a:endParaRPr lang="en-GB"/>
          </a:p>
        </p:txBody>
      </p:sp>
    </p:spTree>
    <p:extLst>
      <p:ext uri="{BB962C8B-B14F-4D97-AF65-F5344CB8AC3E}">
        <p14:creationId xmlns:p14="http://schemas.microsoft.com/office/powerpoint/2010/main" val="1525731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70FC0-746B-4B9D-BB0A-39EBB0445710}"/>
              </a:ext>
            </a:extLst>
          </p:cNvPr>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a:extLst>
              <a:ext uri="{FF2B5EF4-FFF2-40B4-BE49-F238E27FC236}">
                <a16:creationId xmlns:a16="http://schemas.microsoft.com/office/drawing/2014/main" id="{6EDA33F9-B949-425D-901E-DA6554106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a:extLst>
              <a:ext uri="{FF2B5EF4-FFF2-40B4-BE49-F238E27FC236}">
                <a16:creationId xmlns:a16="http://schemas.microsoft.com/office/drawing/2014/main" id="{E795B7E7-9445-4C2F-9EB0-9E60E58C01D3}"/>
              </a:ext>
            </a:extLst>
          </p:cNvPr>
          <p:cNvSpPr>
            <a:spLocks noGrp="1"/>
          </p:cNvSpPr>
          <p:nvPr>
            <p:ph type="dt" sz="half" idx="10"/>
          </p:nvPr>
        </p:nvSpPr>
        <p:spPr/>
        <p:txBody>
          <a:bodyPr/>
          <a:lstStyle/>
          <a:p>
            <a:fld id="{1A759A23-9473-4FB9-B61F-BB7AEAACFEAA}" type="datetime1">
              <a:rPr lang="en-GB" smtClean="0"/>
              <a:t>01/12/2021</a:t>
            </a:fld>
            <a:endParaRPr lang="en-GB"/>
          </a:p>
        </p:txBody>
      </p:sp>
      <p:sp>
        <p:nvSpPr>
          <p:cNvPr id="5" name="Segnaposto piè di pagina 4">
            <a:extLst>
              <a:ext uri="{FF2B5EF4-FFF2-40B4-BE49-F238E27FC236}">
                <a16:creationId xmlns:a16="http://schemas.microsoft.com/office/drawing/2014/main" id="{DEC1E059-2504-4C70-B7E2-C46BA945F00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5F37909-1DDD-4B9C-8240-91AAEE049B7F}"/>
              </a:ext>
            </a:extLst>
          </p:cNvPr>
          <p:cNvSpPr>
            <a:spLocks noGrp="1"/>
          </p:cNvSpPr>
          <p:nvPr>
            <p:ph type="sldNum" sz="quarter" idx="12"/>
          </p:nvPr>
        </p:nvSpPr>
        <p:spPr/>
        <p:txBody>
          <a:bodyPr/>
          <a:lstStyle/>
          <a:p>
            <a:fld id="{A27CF699-F079-4B72-A234-101C9C4B3CBB}" type="slidenum">
              <a:rPr lang="en-GB" smtClean="0"/>
              <a:t>‹N›</a:t>
            </a:fld>
            <a:endParaRPr lang="en-GB"/>
          </a:p>
        </p:txBody>
      </p:sp>
      <p:pic>
        <p:nvPicPr>
          <p:cNvPr id="10" name="Immagine 9" descr="Immagine che contiene silhouette&#10;&#10;Descrizione generata automaticamente">
            <a:extLst>
              <a:ext uri="{FF2B5EF4-FFF2-40B4-BE49-F238E27FC236}">
                <a16:creationId xmlns:a16="http://schemas.microsoft.com/office/drawing/2014/main" id="{0F5B8C51-A691-4A76-98FC-D3F4A26C94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97" b="13054"/>
          <a:stretch/>
        </p:blipFill>
        <p:spPr>
          <a:xfrm>
            <a:off x="-1" y="4377937"/>
            <a:ext cx="12192001" cy="2480063"/>
          </a:xfrm>
          <a:prstGeom prst="rect">
            <a:avLst/>
          </a:prstGeom>
        </p:spPr>
      </p:pic>
      <p:pic>
        <p:nvPicPr>
          <p:cNvPr id="12" name="Immagine 11">
            <a:extLst>
              <a:ext uri="{FF2B5EF4-FFF2-40B4-BE49-F238E27FC236}">
                <a16:creationId xmlns:a16="http://schemas.microsoft.com/office/drawing/2014/main" id="{39DFD190-9A1E-4792-B901-6E3CB21AE8B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pic>
        <p:nvPicPr>
          <p:cNvPr id="8" name="Immagine 7">
            <a:extLst>
              <a:ext uri="{FF2B5EF4-FFF2-40B4-BE49-F238E27FC236}">
                <a16:creationId xmlns:a16="http://schemas.microsoft.com/office/drawing/2014/main" id="{C0D77087-018B-4802-A2B3-AE603FD182F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59352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B6EE-D074-42F6-AE25-54C3AF5534D3}"/>
              </a:ext>
            </a:extLst>
          </p:cNvPr>
          <p:cNvSpPr>
            <a:spLocks noGrp="1"/>
          </p:cNvSpPr>
          <p:nvPr>
            <p:ph type="title"/>
          </p:nvPr>
        </p:nvSpPr>
        <p:spPr>
          <a:xfrm>
            <a:off x="838200" y="717550"/>
            <a:ext cx="10515600" cy="1325563"/>
          </a:xfrm>
        </p:spPr>
        <p:txBody>
          <a:bodyPr/>
          <a:lstStyle/>
          <a:p>
            <a:r>
              <a:rPr lang="it-IT" smtClean="0"/>
              <a:t>Fare clic per modificare lo stile del titolo</a:t>
            </a:r>
            <a:endParaRPr lang="en-GB"/>
          </a:p>
        </p:txBody>
      </p:sp>
      <p:sp>
        <p:nvSpPr>
          <p:cNvPr id="3" name="Segnaposto testo verticale 2">
            <a:extLst>
              <a:ext uri="{FF2B5EF4-FFF2-40B4-BE49-F238E27FC236}">
                <a16:creationId xmlns:a16="http://schemas.microsoft.com/office/drawing/2014/main" id="{1D62FAE1-76C6-4B1B-A2EB-F7C5D649EC3C}"/>
              </a:ext>
            </a:extLst>
          </p:cNvPr>
          <p:cNvSpPr>
            <a:spLocks noGrp="1"/>
          </p:cNvSpPr>
          <p:nvPr>
            <p:ph type="body" orient="vert" idx="1"/>
          </p:nvPr>
        </p:nvSpPr>
        <p:spPr>
          <a:xfrm>
            <a:off x="838200" y="2178050"/>
            <a:ext cx="10515600" cy="43513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8" name="Immagine 7">
            <a:extLst>
              <a:ext uri="{FF2B5EF4-FFF2-40B4-BE49-F238E27FC236}">
                <a16:creationId xmlns:a16="http://schemas.microsoft.com/office/drawing/2014/main" id="{BB91C1AD-70DF-4C9F-A06C-0E704FFDA8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a16="http://schemas.microsoft.com/office/drawing/2014/main" id="{4311D085-0987-45BB-AE57-B62BF5942C9D}"/>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0" name="Segnaposto contenuto 13">
            <a:extLst>
              <a:ext uri="{FF2B5EF4-FFF2-40B4-BE49-F238E27FC236}">
                <a16:creationId xmlns:a16="http://schemas.microsoft.com/office/drawing/2014/main" id="{511AC9DD-6EC1-4227-8312-9B05A85E1FAD}"/>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091A8A9A-B75D-4964-8862-9C83F829CB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7725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686E082-D277-4CD4-873E-098FB67076FA}"/>
              </a:ext>
            </a:extLst>
          </p:cNvPr>
          <p:cNvSpPr>
            <a:spLocks noGrp="1"/>
          </p:cNvSpPr>
          <p:nvPr>
            <p:ph type="title" orient="vert"/>
          </p:nvPr>
        </p:nvSpPr>
        <p:spPr>
          <a:xfrm>
            <a:off x="8724900" y="688975"/>
            <a:ext cx="2628900" cy="5811838"/>
          </a:xfrm>
        </p:spPr>
        <p:txBody>
          <a:bodyPr vert="eaVert"/>
          <a:lstStyle/>
          <a:p>
            <a:r>
              <a:rPr lang="it-IT" smtClean="0"/>
              <a:t>Fare clic per modificare lo stile del titolo</a:t>
            </a:r>
            <a:endParaRPr lang="en-GB"/>
          </a:p>
        </p:txBody>
      </p:sp>
      <p:sp>
        <p:nvSpPr>
          <p:cNvPr id="3" name="Segnaposto testo verticale 2">
            <a:extLst>
              <a:ext uri="{FF2B5EF4-FFF2-40B4-BE49-F238E27FC236}">
                <a16:creationId xmlns:a16="http://schemas.microsoft.com/office/drawing/2014/main" id="{710C1334-CFB6-45C8-90CA-871B29EAB644}"/>
              </a:ext>
            </a:extLst>
          </p:cNvPr>
          <p:cNvSpPr>
            <a:spLocks noGrp="1"/>
          </p:cNvSpPr>
          <p:nvPr>
            <p:ph type="body" orient="vert" idx="1"/>
          </p:nvPr>
        </p:nvSpPr>
        <p:spPr>
          <a:xfrm>
            <a:off x="838200" y="68897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8" name="Immagine 7">
            <a:extLst>
              <a:ext uri="{FF2B5EF4-FFF2-40B4-BE49-F238E27FC236}">
                <a16:creationId xmlns:a16="http://schemas.microsoft.com/office/drawing/2014/main" id="{7740E042-4414-4205-A33A-0C863A37AE9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a16="http://schemas.microsoft.com/office/drawing/2014/main" id="{A08E877F-DCDD-4D92-98CA-9FCAF08F52C4}"/>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0" name="Segnaposto contenuto 13">
            <a:extLst>
              <a:ext uri="{FF2B5EF4-FFF2-40B4-BE49-F238E27FC236}">
                <a16:creationId xmlns:a16="http://schemas.microsoft.com/office/drawing/2014/main" id="{B522D03C-9FFA-4A67-AEB7-0DF9E3161062}"/>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CA3D4852-0857-4BD8-BE87-1A4CE44A580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9843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406EDE-9DA7-4C41-ABBC-88B5224E5B36}"/>
              </a:ext>
            </a:extLst>
          </p:cNvPr>
          <p:cNvSpPr>
            <a:spLocks noGrp="1"/>
          </p:cNvSpPr>
          <p:nvPr>
            <p:ph type="title"/>
          </p:nvPr>
        </p:nvSpPr>
        <p:spPr>
          <a:xfrm>
            <a:off x="838200" y="672850"/>
            <a:ext cx="10515600" cy="1325563"/>
          </a:xfrm>
        </p:spPr>
        <p:txBody>
          <a:bodyPr/>
          <a:lstStyle/>
          <a:p>
            <a:r>
              <a:rPr lang="it-IT" smtClean="0"/>
              <a:t>Fare clic per modificare lo stile del titolo</a:t>
            </a:r>
            <a:endParaRPr lang="en-GB" dirty="0"/>
          </a:p>
        </p:txBody>
      </p:sp>
      <p:sp>
        <p:nvSpPr>
          <p:cNvPr id="3" name="Segnaposto contenuto 2">
            <a:extLst>
              <a:ext uri="{FF2B5EF4-FFF2-40B4-BE49-F238E27FC236}">
                <a16:creationId xmlns:a16="http://schemas.microsoft.com/office/drawing/2014/main" id="{5AC90D41-45F0-4ACE-B279-1709B4A2C058}"/>
              </a:ext>
            </a:extLst>
          </p:cNvPr>
          <p:cNvSpPr>
            <a:spLocks noGrp="1"/>
          </p:cNvSpPr>
          <p:nvPr>
            <p:ph idx="1"/>
          </p:nvPr>
        </p:nvSpPr>
        <p:spPr>
          <a:xfrm>
            <a:off x="838200" y="2133350"/>
            <a:ext cx="10515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9" name="Immagine 8">
            <a:extLst>
              <a:ext uri="{FF2B5EF4-FFF2-40B4-BE49-F238E27FC236}">
                <a16:creationId xmlns:a16="http://schemas.microsoft.com/office/drawing/2014/main" id="{56A1EF1D-1531-4D5E-8EA9-67ECED508A1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a16="http://schemas.microsoft.com/office/drawing/2014/main" id="{93109388-484E-43AE-93BB-653A762F4765}"/>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4" name="Segnaposto contenuto 13">
            <a:extLst>
              <a:ext uri="{FF2B5EF4-FFF2-40B4-BE49-F238E27FC236}">
                <a16:creationId xmlns:a16="http://schemas.microsoft.com/office/drawing/2014/main" id="{E33C797B-A870-4A46-9D81-C309E8E53758}"/>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2FA97D5D-2FD9-45A8-8B66-602AE6CB3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0096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3799E3-17B2-4586-B97A-F7743985FFA5}"/>
              </a:ext>
            </a:extLst>
          </p:cNvPr>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a:extLst>
              <a:ext uri="{FF2B5EF4-FFF2-40B4-BE49-F238E27FC236}">
                <a16:creationId xmlns:a16="http://schemas.microsoft.com/office/drawing/2014/main" id="{0EA77A7F-B67B-403D-AAA3-4E595DC32A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pic>
        <p:nvPicPr>
          <p:cNvPr id="8" name="Immagine 7">
            <a:extLst>
              <a:ext uri="{FF2B5EF4-FFF2-40B4-BE49-F238E27FC236}">
                <a16:creationId xmlns:a16="http://schemas.microsoft.com/office/drawing/2014/main" id="{7AF200DB-7DC8-45B6-876A-0A3048F3D89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1" name="Rettangolo 10">
            <a:extLst>
              <a:ext uri="{FF2B5EF4-FFF2-40B4-BE49-F238E27FC236}">
                <a16:creationId xmlns:a16="http://schemas.microsoft.com/office/drawing/2014/main" id="{D382F41E-5506-4C85-8F22-B7974E0BB79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2" name="Segnaposto contenuto 13">
            <a:extLst>
              <a:ext uri="{FF2B5EF4-FFF2-40B4-BE49-F238E27FC236}">
                <a16:creationId xmlns:a16="http://schemas.microsoft.com/office/drawing/2014/main" id="{E6276E88-FD43-44D3-9AE9-DF4CF38B0859}"/>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a16="http://schemas.microsoft.com/office/drawing/2014/main" id="{C70C821D-F5D7-44CC-8334-60353572418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76875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5EE7C-ECC3-48AF-97E5-6B0A085388B3}"/>
              </a:ext>
            </a:extLst>
          </p:cNvPr>
          <p:cNvSpPr>
            <a:spLocks noGrp="1"/>
          </p:cNvSpPr>
          <p:nvPr>
            <p:ph type="title"/>
          </p:nvPr>
        </p:nvSpPr>
        <p:spPr>
          <a:xfrm>
            <a:off x="838200" y="688975"/>
            <a:ext cx="10515600" cy="1325563"/>
          </a:xfrm>
        </p:spPr>
        <p:txBody>
          <a:bodyPr/>
          <a:lstStyle/>
          <a:p>
            <a:r>
              <a:rPr lang="it-IT" smtClean="0"/>
              <a:t>Fare clic per modificare lo stile del titolo</a:t>
            </a:r>
            <a:endParaRPr lang="en-GB"/>
          </a:p>
        </p:txBody>
      </p:sp>
      <p:sp>
        <p:nvSpPr>
          <p:cNvPr id="3" name="Segnaposto contenuto 2">
            <a:extLst>
              <a:ext uri="{FF2B5EF4-FFF2-40B4-BE49-F238E27FC236}">
                <a16:creationId xmlns:a16="http://schemas.microsoft.com/office/drawing/2014/main" id="{C28CF63D-3A5D-4338-8F7C-63D07C72CB17}"/>
              </a:ext>
            </a:extLst>
          </p:cNvPr>
          <p:cNvSpPr>
            <a:spLocks noGrp="1"/>
          </p:cNvSpPr>
          <p:nvPr>
            <p:ph sz="half" idx="1"/>
          </p:nvPr>
        </p:nvSpPr>
        <p:spPr>
          <a:xfrm>
            <a:off x="838200" y="214947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a:extLst>
              <a:ext uri="{FF2B5EF4-FFF2-40B4-BE49-F238E27FC236}">
                <a16:creationId xmlns:a16="http://schemas.microsoft.com/office/drawing/2014/main" id="{1BAEE35D-4217-4281-9631-B30EC5FA757B}"/>
              </a:ext>
            </a:extLst>
          </p:cNvPr>
          <p:cNvSpPr>
            <a:spLocks noGrp="1"/>
          </p:cNvSpPr>
          <p:nvPr>
            <p:ph sz="half" idx="2"/>
          </p:nvPr>
        </p:nvSpPr>
        <p:spPr>
          <a:xfrm>
            <a:off x="6172200" y="214947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9" name="Immagine 8">
            <a:extLst>
              <a:ext uri="{FF2B5EF4-FFF2-40B4-BE49-F238E27FC236}">
                <a16:creationId xmlns:a16="http://schemas.microsoft.com/office/drawing/2014/main" id="{70EEEA9F-7874-442A-84D8-72073A70E5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E5B13AC3-E38C-430A-91B2-90637657DDE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id="{872AC99A-9462-44EA-8BC4-42F8A0C465A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996E69C0-DD60-42E0-B224-07E292FDB2E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08795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2CFB5-51ED-40D1-8D16-4583DC76F4DD}"/>
              </a:ext>
            </a:extLst>
          </p:cNvPr>
          <p:cNvSpPr>
            <a:spLocks noGrp="1"/>
          </p:cNvSpPr>
          <p:nvPr>
            <p:ph type="title"/>
          </p:nvPr>
        </p:nvSpPr>
        <p:spPr>
          <a:xfrm>
            <a:off x="839788" y="679450"/>
            <a:ext cx="10515600" cy="1325563"/>
          </a:xfrm>
        </p:spPr>
        <p:txBody>
          <a:bodyPr/>
          <a:lstStyle/>
          <a:p>
            <a:r>
              <a:rPr lang="it-IT" smtClean="0"/>
              <a:t>Fare clic per modificare lo stile del titolo</a:t>
            </a:r>
            <a:endParaRPr lang="en-GB"/>
          </a:p>
        </p:txBody>
      </p:sp>
      <p:sp>
        <p:nvSpPr>
          <p:cNvPr id="3" name="Segnaposto testo 2">
            <a:extLst>
              <a:ext uri="{FF2B5EF4-FFF2-40B4-BE49-F238E27FC236}">
                <a16:creationId xmlns:a16="http://schemas.microsoft.com/office/drawing/2014/main" id="{BCC4A8AE-4A54-41A1-8E6A-615840B6671B}"/>
              </a:ext>
            </a:extLst>
          </p:cNvPr>
          <p:cNvSpPr>
            <a:spLocks noGrp="1"/>
          </p:cNvSpPr>
          <p:nvPr>
            <p:ph type="body" idx="1"/>
          </p:nvPr>
        </p:nvSpPr>
        <p:spPr>
          <a:xfrm>
            <a:off x="839788" y="19954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a:extLst>
              <a:ext uri="{FF2B5EF4-FFF2-40B4-BE49-F238E27FC236}">
                <a16:creationId xmlns:a16="http://schemas.microsoft.com/office/drawing/2014/main" id="{7417E73C-4FBA-41F3-B00D-A447A28F75B9}"/>
              </a:ext>
            </a:extLst>
          </p:cNvPr>
          <p:cNvSpPr>
            <a:spLocks noGrp="1"/>
          </p:cNvSpPr>
          <p:nvPr>
            <p:ph sz="half" idx="2"/>
          </p:nvPr>
        </p:nvSpPr>
        <p:spPr>
          <a:xfrm>
            <a:off x="839788" y="2819400"/>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a:extLst>
              <a:ext uri="{FF2B5EF4-FFF2-40B4-BE49-F238E27FC236}">
                <a16:creationId xmlns:a16="http://schemas.microsoft.com/office/drawing/2014/main" id="{925170DF-7CCB-4E0C-9BCE-E90672F76668}"/>
              </a:ext>
            </a:extLst>
          </p:cNvPr>
          <p:cNvSpPr>
            <a:spLocks noGrp="1"/>
          </p:cNvSpPr>
          <p:nvPr>
            <p:ph type="body" sz="quarter" idx="3"/>
          </p:nvPr>
        </p:nvSpPr>
        <p:spPr>
          <a:xfrm>
            <a:off x="6172200" y="19954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a:extLst>
              <a:ext uri="{FF2B5EF4-FFF2-40B4-BE49-F238E27FC236}">
                <a16:creationId xmlns:a16="http://schemas.microsoft.com/office/drawing/2014/main" id="{74F26D98-7D45-4993-853E-CDF4325A4F84}"/>
              </a:ext>
            </a:extLst>
          </p:cNvPr>
          <p:cNvSpPr>
            <a:spLocks noGrp="1"/>
          </p:cNvSpPr>
          <p:nvPr>
            <p:ph sz="quarter" idx="4"/>
          </p:nvPr>
        </p:nvSpPr>
        <p:spPr>
          <a:xfrm>
            <a:off x="6172200" y="2819400"/>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11" name="Immagine 10">
            <a:extLst>
              <a:ext uri="{FF2B5EF4-FFF2-40B4-BE49-F238E27FC236}">
                <a16:creationId xmlns:a16="http://schemas.microsoft.com/office/drawing/2014/main" id="{24EECC37-B943-4F01-A970-7DEBDD64362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a16="http://schemas.microsoft.com/office/drawing/2014/main" id="{368ACE9A-2B66-40CD-A2D5-E7A6F061E28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pic>
        <p:nvPicPr>
          <p:cNvPr id="13" name="Immagine 12">
            <a:extLst>
              <a:ext uri="{FF2B5EF4-FFF2-40B4-BE49-F238E27FC236}">
                <a16:creationId xmlns:a16="http://schemas.microsoft.com/office/drawing/2014/main" id="{1C998D56-F489-4DE7-9AF2-F62426386DD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08869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783D8E-33C5-42F4-803C-9038F27A3872}"/>
              </a:ext>
            </a:extLst>
          </p:cNvPr>
          <p:cNvSpPr>
            <a:spLocks noGrp="1"/>
          </p:cNvSpPr>
          <p:nvPr>
            <p:ph type="title"/>
          </p:nvPr>
        </p:nvSpPr>
        <p:spPr>
          <a:xfrm>
            <a:off x="838200" y="755650"/>
            <a:ext cx="10515600" cy="1325563"/>
          </a:xfrm>
        </p:spPr>
        <p:txBody>
          <a:bodyPr/>
          <a:lstStyle/>
          <a:p>
            <a:r>
              <a:rPr lang="it-IT" smtClean="0"/>
              <a:t>Fare clic per modificare lo stile del titolo</a:t>
            </a:r>
            <a:endParaRPr lang="en-GB"/>
          </a:p>
        </p:txBody>
      </p:sp>
      <p:pic>
        <p:nvPicPr>
          <p:cNvPr id="7" name="Immagine 6">
            <a:extLst>
              <a:ext uri="{FF2B5EF4-FFF2-40B4-BE49-F238E27FC236}">
                <a16:creationId xmlns:a16="http://schemas.microsoft.com/office/drawing/2014/main" id="{DDB990D3-EECC-444D-A203-74E9E3E25C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8" name="Rettangolo 7">
            <a:extLst>
              <a:ext uri="{FF2B5EF4-FFF2-40B4-BE49-F238E27FC236}">
                <a16:creationId xmlns:a16="http://schemas.microsoft.com/office/drawing/2014/main" id="{7C7EC59B-0D04-472D-9B73-7BE61FF82EB3}"/>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9" name="Segnaposto contenuto 13">
            <a:extLst>
              <a:ext uri="{FF2B5EF4-FFF2-40B4-BE49-F238E27FC236}">
                <a16:creationId xmlns:a16="http://schemas.microsoft.com/office/drawing/2014/main" id="{10A99CDD-B875-4E9A-9DAB-39F5CC50000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0" name="Immagine 9">
            <a:extLst>
              <a:ext uri="{FF2B5EF4-FFF2-40B4-BE49-F238E27FC236}">
                <a16:creationId xmlns:a16="http://schemas.microsoft.com/office/drawing/2014/main" id="{9FCD77B5-85E0-4596-957C-F3BF07133EC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13252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799AFD8-611D-4B61-A02D-C4239B57953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7" name="Rettangolo 6">
            <a:extLst>
              <a:ext uri="{FF2B5EF4-FFF2-40B4-BE49-F238E27FC236}">
                <a16:creationId xmlns:a16="http://schemas.microsoft.com/office/drawing/2014/main" id="{0D2227DC-D5B4-45A2-867B-C5F48927CCFF}"/>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8" name="Segnaposto contenuto 13">
            <a:extLst>
              <a:ext uri="{FF2B5EF4-FFF2-40B4-BE49-F238E27FC236}">
                <a16:creationId xmlns:a16="http://schemas.microsoft.com/office/drawing/2014/main" id="{341771AB-4488-40A8-A83C-EF3198AF7EC4}"/>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a16="http://schemas.microsoft.com/office/drawing/2014/main" id="{C9E0ED84-0540-4F5A-9FD8-5E748378DBC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467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4BD3B9-2A74-46B4-97E6-E901465CDE29}"/>
              </a:ext>
            </a:extLst>
          </p:cNvPr>
          <p:cNvSpPr>
            <a:spLocks noGrp="1"/>
          </p:cNvSpPr>
          <p:nvPr>
            <p:ph type="title"/>
          </p:nvPr>
        </p:nvSpPr>
        <p:spPr>
          <a:xfrm>
            <a:off x="839788" y="7239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a:extLst>
              <a:ext uri="{FF2B5EF4-FFF2-40B4-BE49-F238E27FC236}">
                <a16:creationId xmlns:a16="http://schemas.microsoft.com/office/drawing/2014/main" id="{4109D8F9-AFCD-403A-9710-052F04D97744}"/>
              </a:ext>
            </a:extLst>
          </p:cNvPr>
          <p:cNvSpPr>
            <a:spLocks noGrp="1"/>
          </p:cNvSpPr>
          <p:nvPr>
            <p:ph idx="1"/>
          </p:nvPr>
        </p:nvSpPr>
        <p:spPr>
          <a:xfrm>
            <a:off x="5183188" y="12541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a:extLst>
              <a:ext uri="{FF2B5EF4-FFF2-40B4-BE49-F238E27FC236}">
                <a16:creationId xmlns:a16="http://schemas.microsoft.com/office/drawing/2014/main" id="{A145222B-0BA0-4306-A769-EDA268BF7FD2}"/>
              </a:ext>
            </a:extLst>
          </p:cNvPr>
          <p:cNvSpPr>
            <a:spLocks noGrp="1"/>
          </p:cNvSpPr>
          <p:nvPr>
            <p:ph type="body" sz="half" idx="2"/>
          </p:nvPr>
        </p:nvSpPr>
        <p:spPr>
          <a:xfrm>
            <a:off x="839788" y="23241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pic>
        <p:nvPicPr>
          <p:cNvPr id="9" name="Immagine 8">
            <a:extLst>
              <a:ext uri="{FF2B5EF4-FFF2-40B4-BE49-F238E27FC236}">
                <a16:creationId xmlns:a16="http://schemas.microsoft.com/office/drawing/2014/main" id="{BEC566D3-13D9-433C-B1CF-CE8F17567A8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BE54228F-7137-410F-A103-EA839B1F2CC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id="{8B7DB073-3A3E-4982-860C-FE63807FFA6E}"/>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33E3427C-FC2F-4F85-8D1C-8459D750F57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77360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329773-AC99-40A1-9828-942622E0CEFC}"/>
              </a:ext>
            </a:extLst>
          </p:cNvPr>
          <p:cNvSpPr>
            <a:spLocks noGrp="1"/>
          </p:cNvSpPr>
          <p:nvPr>
            <p:ph type="title"/>
          </p:nvPr>
        </p:nvSpPr>
        <p:spPr>
          <a:xfrm>
            <a:off x="839788" y="695325"/>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a:extLst>
              <a:ext uri="{FF2B5EF4-FFF2-40B4-BE49-F238E27FC236}">
                <a16:creationId xmlns:a16="http://schemas.microsoft.com/office/drawing/2014/main" id="{29204F70-897C-499A-9236-1024908C3578}"/>
              </a:ext>
            </a:extLst>
          </p:cNvPr>
          <p:cNvSpPr>
            <a:spLocks noGrp="1"/>
          </p:cNvSpPr>
          <p:nvPr>
            <p:ph type="pic" idx="1"/>
          </p:nvPr>
        </p:nvSpPr>
        <p:spPr>
          <a:xfrm>
            <a:off x="5183188" y="12255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GB"/>
          </a:p>
        </p:txBody>
      </p:sp>
      <p:sp>
        <p:nvSpPr>
          <p:cNvPr id="4" name="Segnaposto testo 3">
            <a:extLst>
              <a:ext uri="{FF2B5EF4-FFF2-40B4-BE49-F238E27FC236}">
                <a16:creationId xmlns:a16="http://schemas.microsoft.com/office/drawing/2014/main" id="{F712E27F-3C3B-4A2E-955F-DBD4A8169685}"/>
              </a:ext>
            </a:extLst>
          </p:cNvPr>
          <p:cNvSpPr>
            <a:spLocks noGrp="1"/>
          </p:cNvSpPr>
          <p:nvPr>
            <p:ph type="body" sz="half" idx="2"/>
          </p:nvPr>
        </p:nvSpPr>
        <p:spPr>
          <a:xfrm>
            <a:off x="839788" y="22955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pic>
        <p:nvPicPr>
          <p:cNvPr id="9" name="Immagine 8">
            <a:extLst>
              <a:ext uri="{FF2B5EF4-FFF2-40B4-BE49-F238E27FC236}">
                <a16:creationId xmlns:a16="http://schemas.microsoft.com/office/drawing/2014/main" id="{3B6C70EC-2ADD-4215-BA49-3C69FD060B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886C4E93-9FE2-4797-BA55-6CECDAD5DAA0}"/>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id="{591EB3AB-DF84-46C5-8B53-0F87D83D6FD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7C873F33-D9D7-413A-B326-42F372399CF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6157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C900188-6183-4C82-8C20-BD726E779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9CC6135F-F9B1-4F39-B9A2-58C32E4C6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D10C669B-5575-48B3-8726-2E921A4FF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83F31-A70A-4499-82CC-E11D5D08C7B7}" type="datetime1">
              <a:rPr lang="en-GB" smtClean="0"/>
              <a:t>01/12/2021</a:t>
            </a:fld>
            <a:endParaRPr lang="en-GB"/>
          </a:p>
        </p:txBody>
      </p:sp>
      <p:sp>
        <p:nvSpPr>
          <p:cNvPr id="5" name="Segnaposto piè di pagina 4">
            <a:extLst>
              <a:ext uri="{FF2B5EF4-FFF2-40B4-BE49-F238E27FC236}">
                <a16:creationId xmlns:a16="http://schemas.microsoft.com/office/drawing/2014/main" id="{3782803E-CC4A-449D-858A-2B71445AC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705E64BB-4A52-460C-B60A-5568F7140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CF699-F079-4B72-A234-101C9C4B3CBB}" type="slidenum">
              <a:rPr lang="en-GB" smtClean="0"/>
              <a:t>‹N›</a:t>
            </a:fld>
            <a:endParaRPr lang="en-GB"/>
          </a:p>
        </p:txBody>
      </p:sp>
    </p:spTree>
    <p:extLst>
      <p:ext uri="{BB962C8B-B14F-4D97-AF65-F5344CB8AC3E}">
        <p14:creationId xmlns:p14="http://schemas.microsoft.com/office/powerpoint/2010/main" val="3893633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moodledidattica.univr.it/course/view.php?id=643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697533-D79F-4676-B3C8-488972A3F251}"/>
              </a:ext>
            </a:extLst>
          </p:cNvPr>
          <p:cNvSpPr>
            <a:spLocks noGrp="1"/>
          </p:cNvSpPr>
          <p:nvPr>
            <p:ph type="ctrTitle"/>
          </p:nvPr>
        </p:nvSpPr>
        <p:spPr/>
        <p:txBody>
          <a:bodyPr>
            <a:normAutofit fontScale="90000"/>
          </a:bodyPr>
          <a:lstStyle/>
          <a:p>
            <a:r>
              <a:rPr lang="it-IT" b="1" cap="all" dirty="0" smtClean="0"/>
              <a:t>IMPLEMENTAZIONE TECNOLOGICA DELL’APPROCCIO SPERIMENTALE AL TEAM BASED LEARNING</a:t>
            </a:r>
            <a:endParaRPr lang="it-IT" b="1" cap="all" dirty="0"/>
          </a:p>
        </p:txBody>
      </p:sp>
      <p:sp>
        <p:nvSpPr>
          <p:cNvPr id="3" name="Sottotitolo 2">
            <a:extLst>
              <a:ext uri="{FF2B5EF4-FFF2-40B4-BE49-F238E27FC236}">
                <a16:creationId xmlns:a16="http://schemas.microsoft.com/office/drawing/2014/main" id="{2FE4637D-C7B3-4AFB-ACE4-92A8964F08FC}"/>
              </a:ext>
            </a:extLst>
          </p:cNvPr>
          <p:cNvSpPr>
            <a:spLocks noGrp="1"/>
          </p:cNvSpPr>
          <p:nvPr>
            <p:ph type="subTitle" idx="1"/>
          </p:nvPr>
        </p:nvSpPr>
        <p:spPr/>
        <p:txBody>
          <a:bodyPr/>
          <a:lstStyle/>
          <a:p>
            <a:r>
              <a:rPr lang="it-IT" dirty="0" smtClean="0"/>
              <a:t>Olga Forlani, Silvano Pasquali, Giuseppe </a:t>
            </a:r>
            <a:r>
              <a:rPr lang="it-IT" dirty="0" err="1" smtClean="0"/>
              <a:t>Borzellino</a:t>
            </a:r>
            <a:r>
              <a:rPr lang="it-IT" dirty="0"/>
              <a:t/>
            </a:r>
            <a:br>
              <a:rPr lang="it-IT" dirty="0"/>
            </a:br>
            <a:r>
              <a:rPr lang="it-IT" dirty="0" smtClean="0"/>
              <a:t>Università di Verona</a:t>
            </a:r>
            <a:r>
              <a:rPr lang="it-IT" dirty="0"/>
              <a:t/>
            </a:r>
            <a:br>
              <a:rPr lang="it-IT" dirty="0"/>
            </a:br>
            <a:r>
              <a:rPr lang="it-IT" dirty="0" smtClean="0"/>
              <a:t>olga.forlani@univr.it, silvano.pasquali@univr.it, giuseppe.borzellino@univr.it</a:t>
            </a:r>
            <a:endParaRPr lang="en-GB" dirty="0"/>
          </a:p>
        </p:txBody>
      </p:sp>
    </p:spTree>
    <p:extLst>
      <p:ext uri="{BB962C8B-B14F-4D97-AF65-F5344CB8AC3E}">
        <p14:creationId xmlns:p14="http://schemas.microsoft.com/office/powerpoint/2010/main" val="393732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79540"/>
            <a:ext cx="10515600" cy="1325563"/>
          </a:xfrm>
        </p:spPr>
        <p:txBody>
          <a:bodyPr/>
          <a:lstStyle/>
          <a:p>
            <a:r>
              <a:rPr lang="it-IT" dirty="0" smtClean="0"/>
              <a:t>Conclusioni</a:t>
            </a:r>
            <a:endParaRPr lang="it-IT" dirty="0"/>
          </a:p>
        </p:txBody>
      </p:sp>
      <p:sp>
        <p:nvSpPr>
          <p:cNvPr id="4" name="Segnaposto contenuto 3"/>
          <p:cNvSpPr>
            <a:spLocks noGrp="1"/>
          </p:cNvSpPr>
          <p:nvPr>
            <p:ph sz="quarter" idx="10"/>
          </p:nvPr>
        </p:nvSpPr>
        <p:spPr/>
        <p:txBody>
          <a:bodyPr/>
          <a:lstStyle/>
          <a:p>
            <a:r>
              <a:rPr lang="en-GB" dirty="0"/>
              <a:t>Olga Forlani, </a:t>
            </a:r>
            <a:r>
              <a:rPr lang="en-GB" dirty="0" err="1"/>
              <a:t>Silvano</a:t>
            </a:r>
            <a:r>
              <a:rPr lang="en-GB" dirty="0"/>
              <a:t> </a:t>
            </a:r>
            <a:r>
              <a:rPr lang="en-GB" dirty="0" err="1"/>
              <a:t>Pasquali</a:t>
            </a:r>
            <a:endParaRPr lang="en-GB" dirty="0"/>
          </a:p>
          <a:p>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546" y="1362267"/>
            <a:ext cx="5312466" cy="5312466"/>
          </a:xfrm>
          <a:prstGeom prst="rect">
            <a:avLst/>
          </a:prstGeom>
        </p:spPr>
      </p:pic>
      <p:sp>
        <p:nvSpPr>
          <p:cNvPr id="3" name="Segnaposto contenuto 2"/>
          <p:cNvSpPr>
            <a:spLocks noGrp="1"/>
          </p:cNvSpPr>
          <p:nvPr>
            <p:ph idx="1"/>
          </p:nvPr>
        </p:nvSpPr>
        <p:spPr>
          <a:xfrm>
            <a:off x="63755" y="1660852"/>
            <a:ext cx="10927702" cy="4795933"/>
          </a:xfrm>
        </p:spPr>
        <p:txBody>
          <a:bodyPr>
            <a:noAutofit/>
          </a:bodyPr>
          <a:lstStyle/>
          <a:p>
            <a:r>
              <a:rPr lang="it-IT" sz="3000" dirty="0" smtClean="0"/>
              <a:t>Sviluppo di sinergia tra metodologia e tecnologia </a:t>
            </a:r>
            <a:r>
              <a:rPr lang="it-IT" sz="3000" dirty="0" smtClean="0"/>
              <a:t/>
            </a:r>
            <a:br>
              <a:rPr lang="it-IT" sz="3000" dirty="0" smtClean="0"/>
            </a:br>
            <a:r>
              <a:rPr lang="it-IT" sz="3000" dirty="0" smtClean="0"/>
              <a:t>in </a:t>
            </a:r>
            <a:r>
              <a:rPr lang="it-IT" sz="3000" dirty="0" smtClean="0"/>
              <a:t>un’ottica di potenziamento del </a:t>
            </a:r>
            <a:r>
              <a:rPr lang="it-IT" sz="3000" b="1" dirty="0" err="1" smtClean="0"/>
              <a:t>Faculty</a:t>
            </a:r>
            <a:r>
              <a:rPr lang="it-IT" sz="3000" b="1" dirty="0" smtClean="0"/>
              <a:t> </a:t>
            </a:r>
            <a:r>
              <a:rPr lang="it-IT" sz="3000" b="1" dirty="0" smtClean="0"/>
              <a:t>Development</a:t>
            </a:r>
          </a:p>
          <a:p>
            <a:pPr marL="0" indent="0">
              <a:buNone/>
            </a:pPr>
            <a:endParaRPr lang="it-IT" sz="400" b="1" dirty="0" smtClean="0"/>
          </a:p>
          <a:p>
            <a:r>
              <a:rPr lang="it-IT" sz="3000" dirty="0" smtClean="0"/>
              <a:t>Consolidamento </a:t>
            </a:r>
            <a:r>
              <a:rPr lang="it-IT" sz="3000" dirty="0" smtClean="0"/>
              <a:t>delle </a:t>
            </a:r>
            <a:r>
              <a:rPr lang="it-IT" sz="3000" b="1" dirty="0" smtClean="0"/>
              <a:t>competenze tecnologiche </a:t>
            </a:r>
            <a:r>
              <a:rPr lang="it-IT" sz="3000" dirty="0" smtClean="0"/>
              <a:t/>
            </a:r>
            <a:br>
              <a:rPr lang="it-IT" sz="3000" dirty="0" smtClean="0"/>
            </a:br>
            <a:r>
              <a:rPr lang="it-IT" sz="3000" dirty="0" smtClean="0"/>
              <a:t>sull’uso </a:t>
            </a:r>
            <a:r>
              <a:rPr lang="it-IT" sz="3000" dirty="0" smtClean="0"/>
              <a:t>degli </a:t>
            </a:r>
            <a:r>
              <a:rPr lang="it-IT" sz="3000" dirty="0" smtClean="0"/>
              <a:t>strumenti</a:t>
            </a:r>
          </a:p>
          <a:p>
            <a:pPr marL="0" indent="0">
              <a:buNone/>
            </a:pPr>
            <a:endParaRPr lang="it-IT" sz="400" dirty="0" smtClean="0"/>
          </a:p>
          <a:p>
            <a:r>
              <a:rPr lang="it-IT" sz="3000" dirty="0" smtClean="0"/>
              <a:t>Necessità </a:t>
            </a:r>
            <a:r>
              <a:rPr lang="it-IT" sz="3000" dirty="0"/>
              <a:t>di risvegliare le menti e gli animi </a:t>
            </a:r>
            <a:r>
              <a:rPr lang="it-IT" sz="3000" dirty="0" smtClean="0"/>
              <a:t/>
            </a:r>
            <a:br>
              <a:rPr lang="it-IT" sz="3000" dirty="0" smtClean="0"/>
            </a:br>
            <a:r>
              <a:rPr lang="it-IT" sz="3000" dirty="0" smtClean="0"/>
              <a:t>degli </a:t>
            </a:r>
            <a:r>
              <a:rPr lang="it-IT" sz="3000" dirty="0"/>
              <a:t>studenti dal torpore </a:t>
            </a:r>
            <a:r>
              <a:rPr lang="it-IT" sz="3000" dirty="0" smtClean="0"/>
              <a:t>rendendoli</a:t>
            </a:r>
            <a:br>
              <a:rPr lang="it-IT" sz="3000" dirty="0" smtClean="0"/>
            </a:br>
            <a:r>
              <a:rPr lang="it-IT" sz="3000" b="1" dirty="0" smtClean="0"/>
              <a:t>protagonisti</a:t>
            </a:r>
            <a:r>
              <a:rPr lang="it-IT" sz="3000" dirty="0" smtClean="0"/>
              <a:t> del </a:t>
            </a:r>
            <a:r>
              <a:rPr lang="it-IT" sz="3000" dirty="0"/>
              <a:t>loro percorso di </a:t>
            </a:r>
            <a:r>
              <a:rPr lang="it-IT" sz="3000" dirty="0" smtClean="0"/>
              <a:t>apprendimento</a:t>
            </a:r>
          </a:p>
          <a:p>
            <a:pPr marL="0" indent="0">
              <a:buNone/>
            </a:pPr>
            <a:endParaRPr lang="it-IT" sz="400" dirty="0" smtClean="0"/>
          </a:p>
          <a:p>
            <a:r>
              <a:rPr lang="it-IT" sz="3000" dirty="0" smtClean="0"/>
              <a:t>Sperimentazione </a:t>
            </a:r>
            <a:r>
              <a:rPr lang="it-IT" sz="3000" dirty="0" smtClean="0"/>
              <a:t>di elementi innovativi </a:t>
            </a:r>
            <a:r>
              <a:rPr lang="it-IT" sz="3000" dirty="0" smtClean="0"/>
              <a:t>sulla </a:t>
            </a:r>
            <a:r>
              <a:rPr lang="it-IT" sz="3000" dirty="0" smtClean="0"/>
              <a:t>scia </a:t>
            </a:r>
            <a:r>
              <a:rPr lang="it-IT" sz="3000" dirty="0"/>
              <a:t/>
            </a:r>
            <a:br>
              <a:rPr lang="it-IT" sz="3000" dirty="0"/>
            </a:br>
            <a:r>
              <a:rPr lang="it-IT" sz="3000" dirty="0" smtClean="0"/>
              <a:t>della </a:t>
            </a:r>
            <a:r>
              <a:rPr lang="it-IT" sz="3000" dirty="0" smtClean="0"/>
              <a:t>compartecipazione e dell’apprendimento attivo</a:t>
            </a:r>
            <a:endParaRPr lang="it-IT" sz="3000" dirty="0"/>
          </a:p>
        </p:txBody>
      </p:sp>
    </p:spTree>
    <p:extLst>
      <p:ext uri="{BB962C8B-B14F-4D97-AF65-F5344CB8AC3E}">
        <p14:creationId xmlns:p14="http://schemas.microsoft.com/office/powerpoint/2010/main" val="320294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0"/>
          </p:nvPr>
        </p:nvSpPr>
        <p:spPr/>
        <p:txBody>
          <a:bodyPr/>
          <a:lstStyle/>
          <a:p>
            <a:r>
              <a:rPr lang="en-GB" dirty="0"/>
              <a:t>Olga Forlani, </a:t>
            </a:r>
            <a:r>
              <a:rPr lang="en-GB" dirty="0" err="1"/>
              <a:t>Silvano</a:t>
            </a:r>
            <a:r>
              <a:rPr lang="en-GB" dirty="0"/>
              <a:t> </a:t>
            </a:r>
            <a:r>
              <a:rPr lang="en-GB" dirty="0" err="1"/>
              <a:t>Pasquali</a:t>
            </a:r>
            <a:endParaRPr lang="en-GB" dirty="0"/>
          </a:p>
          <a:p>
            <a:endParaRPr lang="it-IT" dirty="0"/>
          </a:p>
        </p:txBody>
      </p:sp>
      <p:pic>
        <p:nvPicPr>
          <p:cNvPr id="6148" name="Picture 4" descr="la Gratitudine | Accademia di San Luc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733800" y="119549"/>
            <a:ext cx="4283251" cy="6236335"/>
          </a:xfrm>
          <a:prstGeom prst="rect">
            <a:avLst/>
          </a:prstGeom>
          <a:noFill/>
          <a:extLst>
            <a:ext uri="{909E8E84-426E-40DD-AFC4-6F175D3DCCD1}">
              <a14:hiddenFill xmlns:a14="http://schemas.microsoft.com/office/drawing/2010/main">
                <a:solidFill>
                  <a:srgbClr val="FFFFFF"/>
                </a:solidFill>
              </a14:hiddenFill>
            </a:ext>
          </a:extLst>
        </p:spPr>
      </p:pic>
      <p:sp>
        <p:nvSpPr>
          <p:cNvPr id="10" name="Segnaposto contenuto 2"/>
          <p:cNvSpPr>
            <a:spLocks noGrp="1"/>
          </p:cNvSpPr>
          <p:nvPr>
            <p:ph idx="1"/>
          </p:nvPr>
        </p:nvSpPr>
        <p:spPr>
          <a:xfrm>
            <a:off x="8020289" y="4990254"/>
            <a:ext cx="3157774" cy="1365630"/>
          </a:xfrm>
        </p:spPr>
        <p:txBody>
          <a:bodyPr/>
          <a:lstStyle/>
          <a:p>
            <a:pPr marL="0" indent="0">
              <a:buNone/>
            </a:pPr>
            <a:r>
              <a:rPr lang="it-IT" dirty="0" smtClean="0"/>
              <a:t>LA GRATITUDINE</a:t>
            </a:r>
            <a:br>
              <a:rPr lang="it-IT" dirty="0" smtClean="0"/>
            </a:br>
            <a:r>
              <a:rPr lang="it-IT" sz="2000" dirty="0" smtClean="0"/>
              <a:t>Accademia di San Luca</a:t>
            </a:r>
            <a:br>
              <a:rPr lang="it-IT" sz="2000" dirty="0" smtClean="0"/>
            </a:br>
            <a:r>
              <a:rPr lang="it-IT" sz="2000" dirty="0" smtClean="0"/>
              <a:t>1706 – Pier Leone Ghezzi</a:t>
            </a:r>
            <a:endParaRPr lang="it-IT" sz="2000" dirty="0"/>
          </a:p>
        </p:txBody>
      </p:sp>
    </p:spTree>
    <p:extLst>
      <p:ext uri="{BB962C8B-B14F-4D97-AF65-F5344CB8AC3E}">
        <p14:creationId xmlns:p14="http://schemas.microsoft.com/office/powerpoint/2010/main" val="258886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459474-9630-4C6F-8C91-D850F604BB1A}"/>
              </a:ext>
            </a:extLst>
          </p:cNvPr>
          <p:cNvSpPr>
            <a:spLocks noGrp="1"/>
          </p:cNvSpPr>
          <p:nvPr>
            <p:ph type="title"/>
          </p:nvPr>
        </p:nvSpPr>
        <p:spPr/>
        <p:txBody>
          <a:bodyPr/>
          <a:lstStyle/>
          <a:p>
            <a:r>
              <a:rPr lang="en-GB" dirty="0" err="1" smtClean="0"/>
              <a:t>Ieri</a:t>
            </a:r>
            <a:r>
              <a:rPr lang="en-GB" dirty="0" smtClean="0"/>
              <a:t>?</a:t>
            </a:r>
            <a:endParaRPr lang="en-GB" dirty="0"/>
          </a:p>
        </p:txBody>
      </p:sp>
      <p:sp>
        <p:nvSpPr>
          <p:cNvPr id="4" name="Segnaposto contenuto 3">
            <a:extLst>
              <a:ext uri="{FF2B5EF4-FFF2-40B4-BE49-F238E27FC236}">
                <a16:creationId xmlns:a16="http://schemas.microsoft.com/office/drawing/2014/main" id="{FCB55D38-8261-41FB-B4A9-D83C57E45F9E}"/>
              </a:ext>
            </a:extLst>
          </p:cNvPr>
          <p:cNvSpPr>
            <a:spLocks noGrp="1"/>
          </p:cNvSpPr>
          <p:nvPr>
            <p:ph sz="quarter" idx="10"/>
          </p:nvPr>
        </p:nvSpPr>
        <p:spPr/>
        <p:txBody>
          <a:bodyPr/>
          <a:lstStyle/>
          <a:p>
            <a:r>
              <a:rPr lang="en-GB" dirty="0" smtClean="0"/>
              <a:t>Olga Forlani, </a:t>
            </a:r>
            <a:r>
              <a:rPr lang="en-GB" dirty="0" err="1" smtClean="0"/>
              <a:t>Silvano</a:t>
            </a:r>
            <a:r>
              <a:rPr lang="en-GB" dirty="0" smtClean="0"/>
              <a:t> </a:t>
            </a:r>
            <a:r>
              <a:rPr lang="en-GB" dirty="0" err="1" smtClean="0"/>
              <a:t>Pasquali</a:t>
            </a:r>
            <a:endParaRPr lang="en-GB" dirty="0"/>
          </a:p>
        </p:txBody>
      </p:sp>
      <p:pic>
        <p:nvPicPr>
          <p:cNvPr id="1026" name="Picture 2" descr="L&amp;#39;autentico significato della Scuola di Atene di Raffae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104" y="1719541"/>
            <a:ext cx="7751856" cy="4625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egnaposto contenuto 2"/>
          <p:cNvSpPr>
            <a:spLocks noGrp="1"/>
          </p:cNvSpPr>
          <p:nvPr>
            <p:ph idx="1"/>
          </p:nvPr>
        </p:nvSpPr>
        <p:spPr>
          <a:xfrm>
            <a:off x="8702960" y="4979186"/>
            <a:ext cx="3333530" cy="1365630"/>
          </a:xfrm>
        </p:spPr>
        <p:txBody>
          <a:bodyPr>
            <a:normAutofit/>
          </a:bodyPr>
          <a:lstStyle/>
          <a:p>
            <a:pPr marL="0" indent="0">
              <a:buNone/>
            </a:pPr>
            <a:r>
              <a:rPr lang="it-IT" dirty="0" smtClean="0"/>
              <a:t>LA SCUOLA DI ATENE</a:t>
            </a:r>
            <a:br>
              <a:rPr lang="it-IT" dirty="0" smtClean="0"/>
            </a:br>
            <a:r>
              <a:rPr lang="it-IT" sz="2000" dirty="0" smtClean="0"/>
              <a:t>Musei Vaticani</a:t>
            </a:r>
            <a:br>
              <a:rPr lang="it-IT" sz="2000" dirty="0" smtClean="0"/>
            </a:br>
            <a:r>
              <a:rPr lang="it-IT" sz="2000" dirty="0" smtClean="0"/>
              <a:t>1510 – Raffaello Sanzio</a:t>
            </a:r>
            <a:endParaRPr lang="it-IT" sz="2000" dirty="0"/>
          </a:p>
        </p:txBody>
      </p:sp>
    </p:spTree>
    <p:extLst>
      <p:ext uri="{BB962C8B-B14F-4D97-AF65-F5344CB8AC3E}">
        <p14:creationId xmlns:p14="http://schemas.microsoft.com/office/powerpoint/2010/main" val="146286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Obiettivo</a:t>
            </a:r>
            <a:endParaRPr lang="it-IT" dirty="0"/>
          </a:p>
        </p:txBody>
      </p:sp>
      <p:sp>
        <p:nvSpPr>
          <p:cNvPr id="3" name="Segnaposto contenuto 2"/>
          <p:cNvSpPr>
            <a:spLocks noGrp="1"/>
          </p:cNvSpPr>
          <p:nvPr>
            <p:ph idx="1"/>
          </p:nvPr>
        </p:nvSpPr>
        <p:spPr>
          <a:xfrm>
            <a:off x="838200" y="1834771"/>
            <a:ext cx="10515600" cy="4351338"/>
          </a:xfrm>
        </p:spPr>
        <p:txBody>
          <a:bodyPr>
            <a:normAutofit/>
          </a:bodyPr>
          <a:lstStyle/>
          <a:p>
            <a:r>
              <a:rPr lang="it-IT" sz="3600" dirty="0" smtClean="0"/>
              <a:t>Favorire l’apprendimento progettando </a:t>
            </a:r>
            <a:r>
              <a:rPr lang="it-IT" sz="3600" dirty="0"/>
              <a:t>una didattica più </a:t>
            </a:r>
            <a:r>
              <a:rPr lang="it-IT" sz="3600" b="1" dirty="0"/>
              <a:t>interattiva</a:t>
            </a:r>
            <a:r>
              <a:rPr lang="it-IT" sz="3600" dirty="0"/>
              <a:t> possibile, basata su domande con successive spiegazioni fornite in base alle risposte degli </a:t>
            </a:r>
            <a:r>
              <a:rPr lang="it-IT" sz="3600" dirty="0" smtClean="0"/>
              <a:t>studenti</a:t>
            </a:r>
          </a:p>
          <a:p>
            <a:pPr marL="0" indent="0">
              <a:buNone/>
            </a:pPr>
            <a:endParaRPr lang="it-IT" sz="1000" dirty="0" smtClean="0"/>
          </a:p>
          <a:p>
            <a:r>
              <a:rPr lang="it-IT" sz="3600" dirty="0" smtClean="0"/>
              <a:t>Migliorare e allineare la didattica al mondo del </a:t>
            </a:r>
            <a:r>
              <a:rPr lang="it-IT" sz="3600" b="1" dirty="0" smtClean="0"/>
              <a:t>lavoro</a:t>
            </a:r>
          </a:p>
          <a:p>
            <a:pPr marL="0" indent="0">
              <a:buNone/>
            </a:pPr>
            <a:endParaRPr lang="it-IT" sz="1000" b="1" dirty="0" smtClean="0"/>
          </a:p>
          <a:p>
            <a:r>
              <a:rPr lang="it-IT" sz="3600" dirty="0" smtClean="0"/>
              <a:t>Assicurare quantità ma anche </a:t>
            </a:r>
            <a:r>
              <a:rPr lang="it-IT" sz="3600" b="1" dirty="0" smtClean="0"/>
              <a:t>qualità</a:t>
            </a:r>
          </a:p>
          <a:p>
            <a:pPr marL="0" indent="0">
              <a:buNone/>
            </a:pPr>
            <a:endParaRPr lang="it-IT" sz="3600" dirty="0" smtClean="0"/>
          </a:p>
          <a:p>
            <a:endParaRPr lang="it-IT" sz="3600" dirty="0" smtClean="0"/>
          </a:p>
          <a:p>
            <a:endParaRPr lang="it-IT" sz="3600" dirty="0"/>
          </a:p>
        </p:txBody>
      </p:sp>
      <p:sp>
        <p:nvSpPr>
          <p:cNvPr id="4" name="Segnaposto contenuto 3"/>
          <p:cNvSpPr>
            <a:spLocks noGrp="1"/>
          </p:cNvSpPr>
          <p:nvPr>
            <p:ph sz="quarter" idx="10"/>
          </p:nvPr>
        </p:nvSpPr>
        <p:spPr/>
        <p:txBody>
          <a:bodyPr/>
          <a:lstStyle/>
          <a:p>
            <a:r>
              <a:rPr lang="en-GB" dirty="0"/>
              <a:t>Olga Forlani, </a:t>
            </a:r>
            <a:r>
              <a:rPr lang="en-GB" dirty="0" err="1"/>
              <a:t>Silvano</a:t>
            </a:r>
            <a:r>
              <a:rPr lang="en-GB" dirty="0"/>
              <a:t> </a:t>
            </a:r>
            <a:r>
              <a:rPr lang="en-GB" dirty="0" err="1"/>
              <a:t>Pasquali</a:t>
            </a:r>
            <a:endParaRPr lang="en-GB" dirty="0"/>
          </a:p>
          <a:p>
            <a:endParaRPr lang="it-IT" dirty="0"/>
          </a:p>
        </p:txBody>
      </p:sp>
    </p:spTree>
    <p:extLst>
      <p:ext uri="{BB962C8B-B14F-4D97-AF65-F5344CB8AC3E}">
        <p14:creationId xmlns:p14="http://schemas.microsoft.com/office/powerpoint/2010/main" val="327916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Oggi?</a:t>
            </a:r>
            <a:endParaRPr lang="it-IT" dirty="0"/>
          </a:p>
        </p:txBody>
      </p:sp>
      <p:sp>
        <p:nvSpPr>
          <p:cNvPr id="3" name="Segnaposto contenuto 2"/>
          <p:cNvSpPr>
            <a:spLocks noGrp="1"/>
          </p:cNvSpPr>
          <p:nvPr>
            <p:ph idx="1"/>
          </p:nvPr>
        </p:nvSpPr>
        <p:spPr>
          <a:xfrm>
            <a:off x="259701" y="1853432"/>
            <a:ext cx="6794242" cy="4351338"/>
          </a:xfrm>
        </p:spPr>
        <p:txBody>
          <a:bodyPr>
            <a:normAutofit/>
          </a:bodyPr>
          <a:lstStyle/>
          <a:p>
            <a:r>
              <a:rPr lang="it-IT" sz="3600" dirty="0" smtClean="0"/>
              <a:t>Interoperabilità </a:t>
            </a:r>
            <a:r>
              <a:rPr lang="it-IT" sz="3600" dirty="0" smtClean="0"/>
              <a:t>e integrazione </a:t>
            </a:r>
            <a:r>
              <a:rPr lang="it-IT" sz="3600" dirty="0" smtClean="0">
                <a:sym typeface="Wingdings" panose="05000000000000000000" pitchFamily="2" charset="2"/>
              </a:rPr>
              <a:t> </a:t>
            </a:r>
            <a:r>
              <a:rPr lang="it-IT" sz="3600" b="1" dirty="0" smtClean="0">
                <a:sym typeface="Wingdings" panose="05000000000000000000" pitchFamily="2" charset="2"/>
              </a:rPr>
              <a:t>ecosistemi</a:t>
            </a:r>
          </a:p>
          <a:p>
            <a:r>
              <a:rPr lang="it-IT" sz="3600" dirty="0"/>
              <a:t>Tecnologia </a:t>
            </a:r>
            <a:r>
              <a:rPr lang="it-IT" sz="3600" b="1" dirty="0"/>
              <a:t>software </a:t>
            </a:r>
            <a:r>
              <a:rPr lang="it-IT" sz="3600" b="1" dirty="0" err="1" smtClean="0"/>
              <a:t>based</a:t>
            </a:r>
            <a:endParaRPr lang="it-IT" sz="3600" b="1" dirty="0" smtClean="0">
              <a:sym typeface="Wingdings" panose="05000000000000000000" pitchFamily="2" charset="2"/>
            </a:endParaRPr>
          </a:p>
          <a:p>
            <a:r>
              <a:rPr lang="it-IT" sz="3600" dirty="0" smtClean="0">
                <a:sym typeface="Wingdings" panose="05000000000000000000" pitchFamily="2" charset="2"/>
              </a:rPr>
              <a:t>Filosofia </a:t>
            </a:r>
            <a:r>
              <a:rPr lang="it-IT" sz="3600" b="1" dirty="0" err="1" smtClean="0">
                <a:sym typeface="Wingdings" panose="05000000000000000000" pitchFamily="2" charset="2"/>
              </a:rPr>
              <a:t>dell’always</a:t>
            </a:r>
            <a:r>
              <a:rPr lang="it-IT" sz="3600" b="1" dirty="0" smtClean="0">
                <a:sym typeface="Wingdings" panose="05000000000000000000" pitchFamily="2" charset="2"/>
              </a:rPr>
              <a:t> </a:t>
            </a:r>
            <a:r>
              <a:rPr lang="it-IT" sz="3600" b="1" dirty="0" err="1" smtClean="0">
                <a:sym typeface="Wingdings" panose="05000000000000000000" pitchFamily="2" charset="2"/>
              </a:rPr>
              <a:t>connected</a:t>
            </a:r>
            <a:endParaRPr lang="it-IT" sz="3600" b="1" dirty="0"/>
          </a:p>
        </p:txBody>
      </p:sp>
      <p:sp>
        <p:nvSpPr>
          <p:cNvPr id="4" name="Segnaposto contenuto 3"/>
          <p:cNvSpPr>
            <a:spLocks noGrp="1"/>
          </p:cNvSpPr>
          <p:nvPr>
            <p:ph sz="quarter" idx="10"/>
          </p:nvPr>
        </p:nvSpPr>
        <p:spPr/>
        <p:txBody>
          <a:bodyPr/>
          <a:lstStyle/>
          <a:p>
            <a:r>
              <a:rPr lang="en-GB" dirty="0"/>
              <a:t>Olga Forlani, </a:t>
            </a:r>
            <a:r>
              <a:rPr lang="en-GB" dirty="0" err="1"/>
              <a:t>Silvano</a:t>
            </a:r>
            <a:r>
              <a:rPr lang="en-GB" dirty="0"/>
              <a:t> </a:t>
            </a:r>
            <a:r>
              <a:rPr lang="en-GB" dirty="0" err="1"/>
              <a:t>Pasquali</a:t>
            </a:r>
            <a:endParaRPr lang="en-GB" dirty="0"/>
          </a:p>
          <a:p>
            <a:endParaRPr lang="it-IT" dirty="0"/>
          </a:p>
        </p:txBody>
      </p:sp>
      <p:pic>
        <p:nvPicPr>
          <p:cNvPr id="3074" name="Picture 2" descr="Paintings: Stay connected by Unique &amp;amp; Exceptional St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843" y="1888835"/>
            <a:ext cx="3979856" cy="37841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08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Mind</a:t>
            </a:r>
            <a:r>
              <a:rPr lang="it-IT" dirty="0" smtClean="0"/>
              <a:t> the gap</a:t>
            </a:r>
            <a:endParaRPr lang="it-IT" dirty="0"/>
          </a:p>
        </p:txBody>
      </p:sp>
      <p:sp>
        <p:nvSpPr>
          <p:cNvPr id="3" name="Segnaposto contenuto 2"/>
          <p:cNvSpPr>
            <a:spLocks noGrp="1"/>
          </p:cNvSpPr>
          <p:nvPr>
            <p:ph idx="1"/>
          </p:nvPr>
        </p:nvSpPr>
        <p:spPr>
          <a:xfrm>
            <a:off x="358469" y="1807885"/>
            <a:ext cx="5027908" cy="4351338"/>
          </a:xfrm>
        </p:spPr>
        <p:txBody>
          <a:bodyPr>
            <a:normAutofit lnSpcReduction="10000"/>
          </a:bodyPr>
          <a:lstStyle/>
          <a:p>
            <a:pPr marL="0" indent="0" algn="ctr">
              <a:buNone/>
            </a:pPr>
            <a:r>
              <a:rPr lang="it-IT" b="1" dirty="0" smtClean="0"/>
              <a:t>Tecno-gap</a:t>
            </a:r>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lgn="ctr">
              <a:buNone/>
            </a:pPr>
            <a:r>
              <a:rPr lang="it-IT" dirty="0" smtClean="0"/>
              <a:t>ecosistema </a:t>
            </a:r>
            <a:r>
              <a:rPr lang="it-IT" dirty="0"/>
              <a:t>integrato della didattica</a:t>
            </a:r>
          </a:p>
          <a:p>
            <a:pPr marL="0" indent="0">
              <a:buNone/>
            </a:pPr>
            <a:endParaRPr lang="it-IT" dirty="0"/>
          </a:p>
        </p:txBody>
      </p:sp>
      <p:sp>
        <p:nvSpPr>
          <p:cNvPr id="4" name="Segnaposto contenuto 3"/>
          <p:cNvSpPr>
            <a:spLocks noGrp="1"/>
          </p:cNvSpPr>
          <p:nvPr>
            <p:ph sz="quarter" idx="10"/>
          </p:nvPr>
        </p:nvSpPr>
        <p:spPr/>
        <p:txBody>
          <a:bodyPr/>
          <a:lstStyle/>
          <a:p>
            <a:r>
              <a:rPr lang="en-GB" dirty="0"/>
              <a:t>Olga Forlani, </a:t>
            </a:r>
            <a:r>
              <a:rPr lang="en-GB" dirty="0" err="1"/>
              <a:t>Silvano</a:t>
            </a:r>
            <a:r>
              <a:rPr lang="en-GB" dirty="0"/>
              <a:t> </a:t>
            </a:r>
            <a:r>
              <a:rPr lang="en-GB" dirty="0" err="1"/>
              <a:t>Pasquali</a:t>
            </a:r>
            <a:endParaRPr lang="en-GB" dirty="0"/>
          </a:p>
          <a:p>
            <a:endParaRPr lang="it-IT" dirty="0"/>
          </a:p>
        </p:txBody>
      </p:sp>
      <p:sp>
        <p:nvSpPr>
          <p:cNvPr id="6" name="Segnaposto contenuto 2"/>
          <p:cNvSpPr txBox="1">
            <a:spLocks/>
          </p:cNvSpPr>
          <p:nvPr/>
        </p:nvSpPr>
        <p:spPr>
          <a:xfrm>
            <a:off x="6096000" y="1807017"/>
            <a:ext cx="502790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b="1" dirty="0" smtClean="0"/>
              <a:t>Method-gap</a:t>
            </a:r>
          </a:p>
          <a:p>
            <a:pPr marL="0" indent="0">
              <a:buFont typeface="Arial" panose="020B0604020202020204" pitchFamily="34" charset="0"/>
              <a:buNone/>
            </a:pPr>
            <a:endParaRPr lang="it-IT" dirty="0"/>
          </a:p>
          <a:p>
            <a:pPr marL="0" indent="0">
              <a:buFont typeface="Arial" panose="020B0604020202020204" pitchFamily="34" charset="0"/>
              <a:buNone/>
            </a:pPr>
            <a:endParaRPr lang="it-IT" dirty="0" smtClean="0"/>
          </a:p>
          <a:p>
            <a:pPr marL="0" indent="0">
              <a:buFont typeface="Arial" panose="020B0604020202020204" pitchFamily="34" charset="0"/>
              <a:buNone/>
            </a:pPr>
            <a:endParaRPr lang="it-IT" dirty="0" smtClean="0"/>
          </a:p>
          <a:p>
            <a:pPr marL="0" indent="0">
              <a:buFont typeface="Arial" panose="020B0604020202020204" pitchFamily="34" charset="0"/>
              <a:buNone/>
            </a:pPr>
            <a:endParaRPr lang="it-IT" dirty="0"/>
          </a:p>
          <a:p>
            <a:pPr marL="0" indent="0">
              <a:buFont typeface="Arial" panose="020B0604020202020204" pitchFamily="34" charset="0"/>
              <a:buNone/>
            </a:pPr>
            <a:endParaRPr lang="it-IT" dirty="0" smtClean="0"/>
          </a:p>
          <a:p>
            <a:pPr marL="0" indent="0">
              <a:buFont typeface="Arial" panose="020B0604020202020204" pitchFamily="34" charset="0"/>
              <a:buNone/>
            </a:pPr>
            <a:endParaRPr lang="it-IT" dirty="0"/>
          </a:p>
          <a:p>
            <a:pPr marL="0" indent="0" algn="ctr">
              <a:buFont typeface="Arial" panose="020B0604020202020204" pitchFamily="34" charset="0"/>
              <a:buNone/>
            </a:pPr>
            <a:r>
              <a:rPr lang="it-IT" dirty="0" smtClean="0"/>
              <a:t>classe inversa basata sul </a:t>
            </a:r>
            <a:br>
              <a:rPr lang="it-IT" dirty="0" smtClean="0"/>
            </a:br>
            <a:r>
              <a:rPr lang="it-IT" dirty="0" smtClean="0"/>
              <a:t>modello del Team </a:t>
            </a:r>
            <a:r>
              <a:rPr lang="it-IT" dirty="0" err="1" smtClean="0"/>
              <a:t>Based</a:t>
            </a:r>
            <a:r>
              <a:rPr lang="it-IT" dirty="0" smtClean="0"/>
              <a:t> Learning</a:t>
            </a:r>
            <a:endParaRPr lang="it-IT" dirty="0"/>
          </a:p>
        </p:txBody>
      </p:sp>
      <p:pic>
        <p:nvPicPr>
          <p:cNvPr id="1028" name="Picture 4" descr="2.4 Module Planning with Backward Design: PC Online Design and Deli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478" y="2284674"/>
            <a:ext cx="1854952" cy="2945705"/>
          </a:xfrm>
          <a:prstGeom prst="rect">
            <a:avLst/>
          </a:prstGeom>
          <a:noFill/>
          <a:extLst>
            <a:ext uri="{909E8E84-426E-40DD-AFC4-6F175D3DCCD1}">
              <a14:hiddenFill xmlns:a14="http://schemas.microsoft.com/office/drawing/2010/main">
                <a:solidFill>
                  <a:srgbClr val="FFFFFF"/>
                </a:solidFill>
              </a14:hiddenFill>
            </a:ext>
          </a:extLst>
        </p:spPr>
      </p:pic>
      <p:pic>
        <p:nvPicPr>
          <p:cNvPr id="8" name="Segnaposto contenuto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263" y="2447000"/>
            <a:ext cx="2648320" cy="2476846"/>
          </a:xfrm>
          <a:prstGeom prst="rect">
            <a:avLst/>
          </a:prstGeom>
        </p:spPr>
      </p:pic>
    </p:spTree>
    <p:extLst>
      <p:ext uri="{BB962C8B-B14F-4D97-AF65-F5344CB8AC3E}">
        <p14:creationId xmlns:p14="http://schemas.microsoft.com/office/powerpoint/2010/main" val="197495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L’incontro</a:t>
            </a:r>
            <a:endParaRPr lang="it-IT" dirty="0"/>
          </a:p>
        </p:txBody>
      </p:sp>
      <p:sp>
        <p:nvSpPr>
          <p:cNvPr id="3" name="Segnaposto contenuto 2"/>
          <p:cNvSpPr>
            <a:spLocks noGrp="1"/>
          </p:cNvSpPr>
          <p:nvPr>
            <p:ph idx="1"/>
          </p:nvPr>
        </p:nvSpPr>
        <p:spPr>
          <a:xfrm>
            <a:off x="838201" y="1844101"/>
            <a:ext cx="5347996" cy="4351338"/>
          </a:xfrm>
        </p:spPr>
        <p:txBody>
          <a:bodyPr>
            <a:normAutofit/>
          </a:bodyPr>
          <a:lstStyle/>
          <a:p>
            <a:pPr marL="0" indent="0" algn="ctr">
              <a:buNone/>
            </a:pPr>
            <a:r>
              <a:rPr lang="it-IT" sz="3200" b="1" dirty="0" smtClean="0"/>
              <a:t>TID</a:t>
            </a:r>
            <a:r>
              <a:rPr lang="it-IT" sz="3200" dirty="0" smtClean="0"/>
              <a:t> </a:t>
            </a:r>
          </a:p>
          <a:p>
            <a:pPr marL="0" indent="0" algn="ctr">
              <a:buNone/>
            </a:pPr>
            <a:endParaRPr lang="it-IT" sz="900" dirty="0" smtClean="0"/>
          </a:p>
          <a:p>
            <a:r>
              <a:rPr lang="it-IT" sz="3200" dirty="0" smtClean="0"/>
              <a:t>cardine della transizione tecnologica</a:t>
            </a:r>
          </a:p>
          <a:p>
            <a:r>
              <a:rPr lang="it-IT" sz="3200" dirty="0" smtClean="0"/>
              <a:t>Punto di riferimento: formazione, consulenza, linee guida, evoluzione degli strumenti, supporto</a:t>
            </a:r>
          </a:p>
          <a:p>
            <a:endParaRPr lang="it-IT" sz="3200" dirty="0">
              <a:hlinkClick r:id="rId3"/>
            </a:endParaRPr>
          </a:p>
          <a:p>
            <a:pPr marL="0" indent="0">
              <a:buNone/>
            </a:pPr>
            <a:endParaRPr lang="it-IT" sz="3200" dirty="0" smtClean="0">
              <a:hlinkClick r:id="rId3"/>
            </a:endParaRPr>
          </a:p>
          <a:p>
            <a:pPr marL="0" indent="0">
              <a:buNone/>
            </a:pPr>
            <a:endParaRPr lang="it-IT" sz="3200" dirty="0">
              <a:hlinkClick r:id="rId3"/>
            </a:endParaRPr>
          </a:p>
          <a:p>
            <a:pPr marL="0" indent="0">
              <a:buNone/>
            </a:pPr>
            <a:endParaRPr lang="it-IT" sz="3200" dirty="0" smtClean="0">
              <a:hlinkClick r:id="rId3"/>
            </a:endParaRPr>
          </a:p>
          <a:p>
            <a:pPr marL="0" indent="0">
              <a:buNone/>
            </a:pPr>
            <a:endParaRPr lang="it-IT" sz="3200" dirty="0">
              <a:hlinkClick r:id="rId3"/>
            </a:endParaRPr>
          </a:p>
        </p:txBody>
      </p:sp>
      <p:sp>
        <p:nvSpPr>
          <p:cNvPr id="4" name="Segnaposto contenuto 3"/>
          <p:cNvSpPr>
            <a:spLocks noGrp="1"/>
          </p:cNvSpPr>
          <p:nvPr>
            <p:ph sz="quarter" idx="10"/>
          </p:nvPr>
        </p:nvSpPr>
        <p:spPr/>
        <p:txBody>
          <a:bodyPr/>
          <a:lstStyle/>
          <a:p>
            <a:r>
              <a:rPr lang="en-GB" dirty="0"/>
              <a:t>Olga Forlani, </a:t>
            </a:r>
            <a:r>
              <a:rPr lang="en-GB" dirty="0" err="1"/>
              <a:t>Silvano</a:t>
            </a:r>
            <a:r>
              <a:rPr lang="en-GB" dirty="0"/>
              <a:t> </a:t>
            </a:r>
            <a:r>
              <a:rPr lang="en-GB" dirty="0" err="1"/>
              <a:t>Pasquali</a:t>
            </a:r>
            <a:endParaRPr lang="en-GB" dirty="0"/>
          </a:p>
        </p:txBody>
      </p:sp>
      <p:sp>
        <p:nvSpPr>
          <p:cNvPr id="5" name="Segnaposto contenuto 2"/>
          <p:cNvSpPr txBox="1">
            <a:spLocks/>
          </p:cNvSpPr>
          <p:nvPr/>
        </p:nvSpPr>
        <p:spPr>
          <a:xfrm>
            <a:off x="6281058" y="1844101"/>
            <a:ext cx="5347996" cy="37915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200" b="1" dirty="0" smtClean="0"/>
              <a:t>Prof </a:t>
            </a:r>
            <a:r>
              <a:rPr lang="it-IT" sz="3200" b="1" dirty="0" err="1" smtClean="0"/>
              <a:t>Borzellino</a:t>
            </a:r>
            <a:endParaRPr lang="it-IT" sz="3200" b="1" dirty="0" smtClean="0"/>
          </a:p>
          <a:p>
            <a:pPr marL="0" indent="0" algn="ctr">
              <a:buFont typeface="Arial" panose="020B0604020202020204" pitchFamily="34" charset="0"/>
              <a:buNone/>
            </a:pPr>
            <a:endParaRPr lang="it-IT" sz="900" dirty="0" smtClean="0"/>
          </a:p>
          <a:p>
            <a:r>
              <a:rPr lang="it-IT" sz="3200" dirty="0" smtClean="0"/>
              <a:t>Docente in ambito medico</a:t>
            </a:r>
          </a:p>
          <a:p>
            <a:r>
              <a:rPr lang="it-IT" sz="3200" dirty="0" smtClean="0"/>
              <a:t>Alla ricerca delle migliori soluzioni tecnologiche</a:t>
            </a:r>
          </a:p>
          <a:p>
            <a:r>
              <a:rPr lang="it-IT" sz="3200" dirty="0" smtClean="0"/>
              <a:t>Esigenze applicative della classe inversa basata sul modello del TBL</a:t>
            </a:r>
            <a:endParaRPr lang="it-IT" sz="3200" dirty="0" smtClean="0">
              <a:hlinkClick r:id="rId3"/>
            </a:endParaRPr>
          </a:p>
          <a:p>
            <a:endParaRPr lang="it-IT" sz="3200" dirty="0" smtClean="0">
              <a:hlinkClick r:id="rId3"/>
            </a:endParaRPr>
          </a:p>
          <a:p>
            <a:pPr marL="0" indent="0">
              <a:buFont typeface="Arial" panose="020B0604020202020204" pitchFamily="34" charset="0"/>
              <a:buNone/>
            </a:pPr>
            <a:endParaRPr lang="it-IT" sz="3200" dirty="0" smtClean="0">
              <a:hlinkClick r:id="rId3"/>
            </a:endParaRPr>
          </a:p>
          <a:p>
            <a:pPr marL="0" indent="0">
              <a:buFont typeface="Arial" panose="020B0604020202020204" pitchFamily="34" charset="0"/>
              <a:buNone/>
            </a:pPr>
            <a:endParaRPr lang="it-IT" sz="3200" dirty="0" smtClean="0">
              <a:hlinkClick r:id="rId3"/>
            </a:endParaRPr>
          </a:p>
        </p:txBody>
      </p:sp>
      <p:sp>
        <p:nvSpPr>
          <p:cNvPr id="6" name="Titolo 1"/>
          <p:cNvSpPr txBox="1">
            <a:spLocks/>
          </p:cNvSpPr>
          <p:nvPr/>
        </p:nvSpPr>
        <p:spPr>
          <a:xfrm>
            <a:off x="0" y="5546727"/>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dirty="0">
                <a:hlinkClick r:id="rId3"/>
              </a:rPr>
              <a:t>Basi di metodologia della ricerca e lettura critica di un articolo scientifico (2020/2021)</a:t>
            </a:r>
            <a:endParaRPr lang="it-IT" sz="2400" dirty="0"/>
          </a:p>
          <a:p>
            <a:pPr algn="ctr"/>
            <a:endParaRPr lang="it-IT" sz="2400" dirty="0"/>
          </a:p>
        </p:txBody>
      </p:sp>
    </p:spTree>
    <p:extLst>
      <p:ext uri="{BB962C8B-B14F-4D97-AF65-F5344CB8AC3E}">
        <p14:creationId xmlns:p14="http://schemas.microsoft.com/office/powerpoint/2010/main" val="136347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61737" y="672850"/>
            <a:ext cx="5998555" cy="1325563"/>
          </a:xfrm>
        </p:spPr>
        <p:txBody>
          <a:bodyPr/>
          <a:lstStyle/>
          <a:p>
            <a:r>
              <a:rPr lang="it-IT" dirty="0"/>
              <a:t>La gestione del processo di erogazione del TBL</a:t>
            </a:r>
          </a:p>
        </p:txBody>
      </p:sp>
      <p:sp>
        <p:nvSpPr>
          <p:cNvPr id="4" name="Segnaposto contenuto 3"/>
          <p:cNvSpPr>
            <a:spLocks noGrp="1"/>
          </p:cNvSpPr>
          <p:nvPr>
            <p:ph sz="quarter" idx="10"/>
          </p:nvPr>
        </p:nvSpPr>
        <p:spPr/>
        <p:txBody>
          <a:bodyPr/>
          <a:lstStyle/>
          <a:p>
            <a:endParaRPr lang="it-IT"/>
          </a:p>
        </p:txBody>
      </p:sp>
      <p:grpSp>
        <p:nvGrpSpPr>
          <p:cNvPr id="27" name="Gruppo 26"/>
          <p:cNvGrpSpPr/>
          <p:nvPr/>
        </p:nvGrpSpPr>
        <p:grpSpPr>
          <a:xfrm>
            <a:off x="691701" y="1022700"/>
            <a:ext cx="9525319" cy="5518059"/>
            <a:chOff x="775677" y="500186"/>
            <a:chExt cx="10843846" cy="7154892"/>
          </a:xfrm>
        </p:grpSpPr>
        <p:sp>
          <p:nvSpPr>
            <p:cNvPr id="5" name="Rettangolo arrotondato 4"/>
            <p:cNvSpPr/>
            <p:nvPr/>
          </p:nvSpPr>
          <p:spPr>
            <a:xfrm>
              <a:off x="775677" y="760659"/>
              <a:ext cx="2563446" cy="922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Studio individuale</a:t>
              </a:r>
              <a:endParaRPr lang="it-IT" dirty="0"/>
            </a:p>
          </p:txBody>
        </p:sp>
        <p:sp>
          <p:nvSpPr>
            <p:cNvPr id="6" name="Rettangolo arrotondato 5"/>
            <p:cNvSpPr/>
            <p:nvPr/>
          </p:nvSpPr>
          <p:spPr>
            <a:xfrm>
              <a:off x="2713893" y="1469952"/>
              <a:ext cx="2563446" cy="1172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smtClean="0"/>
                <a:t>iRat</a:t>
              </a:r>
              <a:r>
                <a:rPr lang="it-IT" dirty="0" smtClean="0"/>
                <a:t/>
              </a:r>
              <a:br>
                <a:rPr lang="it-IT" dirty="0" smtClean="0"/>
              </a:br>
              <a:endParaRPr lang="it-IT" sz="1400" dirty="0"/>
            </a:p>
          </p:txBody>
        </p:sp>
        <p:sp>
          <p:nvSpPr>
            <p:cNvPr id="7" name="Rettangolo arrotondato 6"/>
            <p:cNvSpPr/>
            <p:nvPr/>
          </p:nvSpPr>
          <p:spPr>
            <a:xfrm>
              <a:off x="4827954" y="2318638"/>
              <a:ext cx="2563446" cy="1172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smtClean="0"/>
                <a:t>tRat</a:t>
              </a:r>
              <a:r>
                <a:rPr lang="it-IT" dirty="0" smtClean="0"/>
                <a:t/>
              </a:r>
              <a:br>
                <a:rPr lang="it-IT" dirty="0" smtClean="0"/>
              </a:br>
              <a:endParaRPr lang="it-IT" sz="1400" dirty="0"/>
            </a:p>
          </p:txBody>
        </p:sp>
        <p:sp>
          <p:nvSpPr>
            <p:cNvPr id="8" name="Rettangolo arrotondato 7"/>
            <p:cNvSpPr/>
            <p:nvPr/>
          </p:nvSpPr>
          <p:spPr>
            <a:xfrm>
              <a:off x="6816970" y="3260393"/>
              <a:ext cx="2563446" cy="132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smtClean="0"/>
            </a:p>
            <a:p>
              <a:pPr algn="ctr"/>
              <a:r>
                <a:rPr lang="it-IT" sz="2000" dirty="0" smtClean="0"/>
                <a:t>Chiarificazione e ulteriore spiegazione</a:t>
              </a:r>
              <a:r>
                <a:rPr lang="it-IT" dirty="0" smtClean="0"/>
                <a:t/>
              </a:r>
              <a:br>
                <a:rPr lang="it-IT" dirty="0" smtClean="0"/>
              </a:br>
              <a:endParaRPr lang="it-IT" sz="1400" dirty="0"/>
            </a:p>
          </p:txBody>
        </p:sp>
        <p:sp>
          <p:nvSpPr>
            <p:cNvPr id="9" name="Rettangolo arrotondato 8"/>
            <p:cNvSpPr/>
            <p:nvPr/>
          </p:nvSpPr>
          <p:spPr>
            <a:xfrm>
              <a:off x="9056077" y="4202148"/>
              <a:ext cx="2563446" cy="1172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t>Esercizi applicativi</a:t>
              </a:r>
              <a:r>
                <a:rPr lang="it-IT" dirty="0" smtClean="0"/>
                <a:t/>
              </a:r>
              <a:br>
                <a:rPr lang="it-IT" dirty="0" smtClean="0"/>
              </a:br>
              <a:endParaRPr lang="it-IT" sz="1400" dirty="0"/>
            </a:p>
          </p:txBody>
        </p:sp>
        <p:sp>
          <p:nvSpPr>
            <p:cNvPr id="10" name="Rettangolo 9"/>
            <p:cNvSpPr/>
            <p:nvPr/>
          </p:nvSpPr>
          <p:spPr>
            <a:xfrm>
              <a:off x="1016000" y="500186"/>
              <a:ext cx="2071077" cy="2604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FASE 1</a:t>
              </a:r>
              <a:endParaRPr lang="it-IT" dirty="0"/>
            </a:p>
          </p:txBody>
        </p:sp>
        <p:sp>
          <p:nvSpPr>
            <p:cNvPr id="11" name="Rettangolo 10"/>
            <p:cNvSpPr/>
            <p:nvPr/>
          </p:nvSpPr>
          <p:spPr>
            <a:xfrm>
              <a:off x="2960077" y="1209479"/>
              <a:ext cx="2071077" cy="2604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FASE 2</a:t>
              </a:r>
              <a:endParaRPr lang="it-IT" dirty="0"/>
            </a:p>
          </p:txBody>
        </p:sp>
        <p:sp>
          <p:nvSpPr>
            <p:cNvPr id="12" name="Rettangolo 11"/>
            <p:cNvSpPr/>
            <p:nvPr/>
          </p:nvSpPr>
          <p:spPr>
            <a:xfrm>
              <a:off x="5074138" y="2056349"/>
              <a:ext cx="2071077" cy="2604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FASE 3</a:t>
              </a:r>
              <a:endParaRPr lang="it-IT" dirty="0"/>
            </a:p>
          </p:txBody>
        </p:sp>
        <p:sp>
          <p:nvSpPr>
            <p:cNvPr id="13" name="Rettangolo 12"/>
            <p:cNvSpPr/>
            <p:nvPr/>
          </p:nvSpPr>
          <p:spPr>
            <a:xfrm>
              <a:off x="7063154" y="2998104"/>
              <a:ext cx="2071077" cy="2604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FASE 4</a:t>
              </a:r>
              <a:endParaRPr lang="it-IT" dirty="0"/>
            </a:p>
          </p:txBody>
        </p:sp>
        <p:sp>
          <p:nvSpPr>
            <p:cNvPr id="14" name="Rettangolo 13"/>
            <p:cNvSpPr/>
            <p:nvPr/>
          </p:nvSpPr>
          <p:spPr>
            <a:xfrm>
              <a:off x="9302261" y="3936096"/>
              <a:ext cx="2071077" cy="2604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FASE 5</a:t>
              </a:r>
              <a:endParaRPr lang="it-IT" dirty="0"/>
            </a:p>
          </p:txBody>
        </p:sp>
        <p:sp>
          <p:nvSpPr>
            <p:cNvPr id="15" name="Freccia circolare in giù 14"/>
            <p:cNvSpPr/>
            <p:nvPr/>
          </p:nvSpPr>
          <p:spPr>
            <a:xfrm rot="2403584">
              <a:off x="6771526" y="1937342"/>
              <a:ext cx="1773546" cy="5236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Freccia circolare in giù 15"/>
            <p:cNvSpPr/>
            <p:nvPr/>
          </p:nvSpPr>
          <p:spPr>
            <a:xfrm rot="2403584">
              <a:off x="4788808" y="1011032"/>
              <a:ext cx="1647757" cy="5236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Freccia circolare in giù 16"/>
            <p:cNvSpPr/>
            <p:nvPr/>
          </p:nvSpPr>
          <p:spPr>
            <a:xfrm rot="2403584">
              <a:off x="8872146" y="2839774"/>
              <a:ext cx="1816011" cy="5236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Rettangolo arrotondato 17"/>
            <p:cNvSpPr/>
            <p:nvPr/>
          </p:nvSpPr>
          <p:spPr>
            <a:xfrm>
              <a:off x="775677" y="2287387"/>
              <a:ext cx="2563446" cy="1141779"/>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bg1"/>
                  </a:solidFill>
                </a:rPr>
                <a:t>Risorse </a:t>
              </a:r>
              <a:r>
                <a:rPr lang="it-IT" dirty="0" err="1" smtClean="0">
                  <a:solidFill>
                    <a:schemeClr val="bg1"/>
                  </a:solidFill>
                </a:rPr>
                <a:t>Moodle</a:t>
              </a:r>
              <a:endParaRPr lang="it-IT" dirty="0" smtClean="0">
                <a:solidFill>
                  <a:schemeClr val="bg1"/>
                </a:solidFill>
              </a:endParaRPr>
            </a:p>
          </p:txBody>
        </p:sp>
        <p:sp>
          <p:nvSpPr>
            <p:cNvPr id="19" name="Rettangolo arrotondato 18"/>
            <p:cNvSpPr/>
            <p:nvPr/>
          </p:nvSpPr>
          <p:spPr>
            <a:xfrm>
              <a:off x="2721708" y="3178107"/>
              <a:ext cx="2563446" cy="1711141"/>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t>Quiz </a:t>
              </a:r>
              <a:r>
                <a:rPr lang="it-IT" sz="2000" dirty="0" err="1" smtClean="0"/>
                <a:t>Moodle</a:t>
              </a:r>
              <a:r>
                <a:rPr lang="it-IT" dirty="0" smtClean="0"/>
                <a:t/>
              </a:r>
              <a:br>
                <a:rPr lang="it-IT" dirty="0" smtClean="0"/>
              </a:br>
              <a:r>
                <a:rPr lang="it-IT" dirty="0" smtClean="0"/>
                <a:t>- </a:t>
              </a:r>
              <a:r>
                <a:rPr lang="it-IT" sz="1400" dirty="0" smtClean="0"/>
                <a:t>risposte RANDOM </a:t>
              </a:r>
              <a:br>
                <a:rPr lang="it-IT" sz="1400" dirty="0" smtClean="0"/>
              </a:br>
              <a:r>
                <a:rPr lang="it-IT" sz="1400" dirty="0" smtClean="0"/>
                <a:t>- tentativi ILLIMITATI </a:t>
              </a:r>
              <a:br>
                <a:rPr lang="it-IT" sz="1400" dirty="0" smtClean="0"/>
              </a:br>
              <a:r>
                <a:rPr lang="it-IT" sz="1400" dirty="0" smtClean="0"/>
                <a:t>- feedback DIFFERITO </a:t>
              </a:r>
              <a:br>
                <a:rPr lang="it-IT" sz="1400" dirty="0" smtClean="0"/>
              </a:br>
              <a:r>
                <a:rPr lang="it-IT" sz="1400" dirty="0" smtClean="0"/>
                <a:t>SENZA revisione</a:t>
              </a:r>
              <a:endParaRPr lang="it-IT" sz="1400" dirty="0"/>
            </a:p>
          </p:txBody>
        </p:sp>
        <p:sp>
          <p:nvSpPr>
            <p:cNvPr id="20" name="Rettangolo arrotondato 19"/>
            <p:cNvSpPr/>
            <p:nvPr/>
          </p:nvSpPr>
          <p:spPr>
            <a:xfrm>
              <a:off x="4843584" y="4371342"/>
              <a:ext cx="2563446" cy="1711141"/>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t>Quiz </a:t>
              </a:r>
              <a:r>
                <a:rPr lang="it-IT" sz="2000" dirty="0" err="1" smtClean="0"/>
                <a:t>Moodle</a:t>
              </a:r>
              <a:r>
                <a:rPr lang="it-IT" dirty="0" smtClean="0"/>
                <a:t/>
              </a:r>
              <a:br>
                <a:rPr lang="it-IT" dirty="0" smtClean="0"/>
              </a:br>
              <a:r>
                <a:rPr lang="it-IT" sz="1400" dirty="0" smtClean="0"/>
                <a:t>- risposte NO RANDOM</a:t>
              </a:r>
            </a:p>
            <a:p>
              <a:pPr algn="ctr"/>
              <a:r>
                <a:rPr lang="it-IT" sz="1400" dirty="0" smtClean="0"/>
                <a:t>- modello ADATTATIVO</a:t>
              </a:r>
              <a:br>
                <a:rPr lang="it-IT" sz="1400" dirty="0" smtClean="0"/>
              </a:br>
              <a:r>
                <a:rPr lang="it-IT" sz="1400" dirty="0" smtClean="0"/>
                <a:t>- feedback differito </a:t>
              </a:r>
              <a:br>
                <a:rPr lang="it-IT" sz="1400" dirty="0" smtClean="0"/>
              </a:br>
              <a:r>
                <a:rPr lang="it-IT" sz="1400" dirty="0" smtClean="0"/>
                <a:t>CON revisione</a:t>
              </a:r>
              <a:endParaRPr lang="it-IT" sz="1400" dirty="0"/>
            </a:p>
          </p:txBody>
        </p:sp>
        <p:sp>
          <p:nvSpPr>
            <p:cNvPr id="21" name="Rettangolo arrotondato 20"/>
            <p:cNvSpPr/>
            <p:nvPr/>
          </p:nvSpPr>
          <p:spPr>
            <a:xfrm>
              <a:off x="6923196" y="5591900"/>
              <a:ext cx="2563446" cy="704072"/>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t>Report </a:t>
              </a:r>
              <a:r>
                <a:rPr lang="it-IT" sz="2000" dirty="0" err="1" smtClean="0"/>
                <a:t>Moodle</a:t>
              </a:r>
              <a:r>
                <a:rPr lang="it-IT" dirty="0" smtClean="0"/>
                <a:t/>
              </a:r>
              <a:br>
                <a:rPr lang="it-IT" dirty="0" smtClean="0"/>
              </a:br>
              <a:endParaRPr lang="it-IT" sz="1400" dirty="0"/>
            </a:p>
          </p:txBody>
        </p:sp>
        <p:sp>
          <p:nvSpPr>
            <p:cNvPr id="22" name="Rettangolo arrotondato 21"/>
            <p:cNvSpPr/>
            <p:nvPr/>
          </p:nvSpPr>
          <p:spPr>
            <a:xfrm>
              <a:off x="9056076" y="5943937"/>
              <a:ext cx="2563446" cy="1711141"/>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t>Quiz </a:t>
              </a:r>
              <a:r>
                <a:rPr lang="it-IT" sz="2000" dirty="0" err="1" smtClean="0"/>
                <a:t>Moodle</a:t>
              </a:r>
              <a:r>
                <a:rPr lang="it-IT" dirty="0" smtClean="0"/>
                <a:t/>
              </a:r>
              <a:br>
                <a:rPr lang="it-IT" dirty="0" smtClean="0"/>
              </a:br>
              <a:r>
                <a:rPr lang="it-IT" sz="1400" dirty="0" smtClean="0"/>
                <a:t>- risposte NO RANDOM</a:t>
              </a:r>
            </a:p>
            <a:p>
              <a:pPr algn="ctr"/>
              <a:r>
                <a:rPr lang="it-IT" sz="1400" dirty="0" smtClean="0"/>
                <a:t>- UNICO tentativo</a:t>
              </a:r>
              <a:br>
                <a:rPr lang="it-IT" sz="1400" dirty="0" smtClean="0"/>
              </a:br>
              <a:r>
                <a:rPr lang="it-IT" sz="1400" dirty="0" smtClean="0"/>
                <a:t>- feedback differito </a:t>
              </a:r>
              <a:br>
                <a:rPr lang="it-IT" sz="1400" dirty="0" smtClean="0"/>
              </a:br>
              <a:r>
                <a:rPr lang="it-IT" sz="1400" dirty="0" smtClean="0"/>
                <a:t>CON revisione</a:t>
              </a:r>
              <a:endParaRPr lang="it-IT" sz="1400" dirty="0"/>
            </a:p>
          </p:txBody>
        </p:sp>
        <p:sp>
          <p:nvSpPr>
            <p:cNvPr id="23" name="Freccia circolare in giù 22"/>
            <p:cNvSpPr/>
            <p:nvPr/>
          </p:nvSpPr>
          <p:spPr>
            <a:xfrm rot="2155359">
              <a:off x="2762392" y="2147577"/>
              <a:ext cx="1591788" cy="523631"/>
            </a:xfrm>
            <a:prstGeom prst="curved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Freccia circolare in giù 23"/>
            <p:cNvSpPr/>
            <p:nvPr/>
          </p:nvSpPr>
          <p:spPr>
            <a:xfrm rot="2356468">
              <a:off x="4524995" y="3134521"/>
              <a:ext cx="2017070" cy="523631"/>
            </a:xfrm>
            <a:prstGeom prst="curved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5" name="Freccia circolare in giù 24"/>
            <p:cNvSpPr/>
            <p:nvPr/>
          </p:nvSpPr>
          <p:spPr>
            <a:xfrm rot="2356468">
              <a:off x="6521587" y="4388330"/>
              <a:ext cx="2017070" cy="523631"/>
            </a:xfrm>
            <a:prstGeom prst="curved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6" name="Freccia circolare in giù 25"/>
            <p:cNvSpPr/>
            <p:nvPr/>
          </p:nvSpPr>
          <p:spPr>
            <a:xfrm rot="919014">
              <a:off x="8716518" y="5177551"/>
              <a:ext cx="1878428" cy="523631"/>
            </a:xfrm>
            <a:prstGeom prst="curved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
        <p:nvSpPr>
          <p:cNvPr id="28" name="Freccia circolare in giù 27"/>
          <p:cNvSpPr/>
          <p:nvPr/>
        </p:nvSpPr>
        <p:spPr>
          <a:xfrm rot="1793450">
            <a:off x="2255695" y="850228"/>
            <a:ext cx="1388418" cy="4145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solidFill>
                <a:schemeClr val="tx1"/>
              </a:solidFill>
            </a:endParaRPr>
          </a:p>
        </p:txBody>
      </p:sp>
    </p:spTree>
    <p:extLst>
      <p:ext uri="{BB962C8B-B14F-4D97-AF65-F5344CB8AC3E}">
        <p14:creationId xmlns:p14="http://schemas.microsoft.com/office/powerpoint/2010/main" val="294595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Valutazioni</a:t>
            </a:r>
            <a:endParaRPr lang="it-IT" dirty="0"/>
          </a:p>
        </p:txBody>
      </p:sp>
      <p:sp>
        <p:nvSpPr>
          <p:cNvPr id="3" name="Segnaposto contenuto 2"/>
          <p:cNvSpPr>
            <a:spLocks noGrp="1"/>
          </p:cNvSpPr>
          <p:nvPr>
            <p:ph idx="1"/>
          </p:nvPr>
        </p:nvSpPr>
        <p:spPr>
          <a:xfrm>
            <a:off x="112744" y="1816109"/>
            <a:ext cx="4181669" cy="4351338"/>
          </a:xfrm>
          <a:ln>
            <a:solidFill>
              <a:srgbClr val="FFC000"/>
            </a:solidFill>
          </a:ln>
        </p:spPr>
        <p:txBody>
          <a:bodyPr>
            <a:normAutofit/>
          </a:bodyPr>
          <a:lstStyle/>
          <a:p>
            <a:pPr marL="0" indent="0" algn="ctr">
              <a:buNone/>
            </a:pPr>
            <a:r>
              <a:rPr lang="it-IT" sz="3900" dirty="0" err="1" smtClean="0"/>
              <a:t>iRAT</a:t>
            </a:r>
            <a:endParaRPr lang="it-IT" sz="3900" dirty="0" smtClean="0"/>
          </a:p>
          <a:p>
            <a:r>
              <a:rPr lang="it-IT" dirty="0" smtClean="0"/>
              <a:t>Panoramica, a colpo d’occhio, degli esiti di ogni singolo studente </a:t>
            </a:r>
          </a:p>
          <a:p>
            <a:r>
              <a:rPr lang="it-IT" dirty="0" smtClean="0"/>
              <a:t>Individuazione immediata delle </a:t>
            </a:r>
            <a:r>
              <a:rPr lang="it-IT" dirty="0"/>
              <a:t>domande più </a:t>
            </a:r>
            <a:r>
              <a:rPr lang="it-IT" dirty="0" err="1" smtClean="0"/>
              <a:t>ostiche</a:t>
            </a:r>
            <a:r>
              <a:rPr lang="it-IT" dirty="0" smtClean="0"/>
              <a:t> </a:t>
            </a:r>
          </a:p>
        </p:txBody>
      </p:sp>
      <p:sp>
        <p:nvSpPr>
          <p:cNvPr id="4" name="Segnaposto contenuto 3"/>
          <p:cNvSpPr>
            <a:spLocks noGrp="1"/>
          </p:cNvSpPr>
          <p:nvPr>
            <p:ph sz="quarter" idx="10"/>
          </p:nvPr>
        </p:nvSpPr>
        <p:spPr/>
        <p:txBody>
          <a:bodyPr/>
          <a:lstStyle/>
          <a:p>
            <a:r>
              <a:rPr lang="en-GB" dirty="0"/>
              <a:t>Olga Forlani, </a:t>
            </a:r>
            <a:r>
              <a:rPr lang="en-GB" dirty="0" err="1"/>
              <a:t>Silvano</a:t>
            </a:r>
            <a:r>
              <a:rPr lang="en-GB" dirty="0"/>
              <a:t> </a:t>
            </a:r>
            <a:r>
              <a:rPr lang="en-GB" dirty="0" err="1"/>
              <a:t>Pasquali</a:t>
            </a:r>
            <a:endParaRPr lang="en-GB" dirty="0"/>
          </a:p>
          <a:p>
            <a:endParaRPr lang="it-IT" dirty="0"/>
          </a:p>
        </p:txBody>
      </p:sp>
      <p:sp>
        <p:nvSpPr>
          <p:cNvPr id="5" name="Segnaposto contenuto 2"/>
          <p:cNvSpPr txBox="1">
            <a:spLocks/>
          </p:cNvSpPr>
          <p:nvPr/>
        </p:nvSpPr>
        <p:spPr>
          <a:xfrm>
            <a:off x="4368274" y="1816109"/>
            <a:ext cx="3572078" cy="4351338"/>
          </a:xfrm>
          <a:prstGeom prst="rect">
            <a:avLst/>
          </a:prstGeom>
          <a:ln>
            <a:solidFill>
              <a:srgbClr val="FFC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900" dirty="0" err="1"/>
              <a:t>t</a:t>
            </a:r>
            <a:r>
              <a:rPr lang="it-IT" sz="3900" dirty="0" err="1" smtClean="0"/>
              <a:t>RAT</a:t>
            </a:r>
            <a:endParaRPr lang="it-IT" sz="3900" dirty="0" smtClean="0"/>
          </a:p>
          <a:p>
            <a:r>
              <a:rPr lang="it-IT" dirty="0" smtClean="0"/>
              <a:t>Visualizzazione esiti per ogni singolo gruppo</a:t>
            </a:r>
          </a:p>
          <a:p>
            <a:r>
              <a:rPr lang="it-IT" dirty="0" smtClean="0"/>
              <a:t>Consultazione delle risposte in schede diverse</a:t>
            </a:r>
          </a:p>
          <a:p>
            <a:r>
              <a:rPr lang="it-IT" dirty="0" smtClean="0"/>
              <a:t>Visualizzazione dello storico dei tentativi</a:t>
            </a:r>
          </a:p>
        </p:txBody>
      </p:sp>
      <p:sp>
        <p:nvSpPr>
          <p:cNvPr id="6" name="Segnaposto contenuto 2"/>
          <p:cNvSpPr txBox="1">
            <a:spLocks/>
          </p:cNvSpPr>
          <p:nvPr/>
        </p:nvSpPr>
        <p:spPr>
          <a:xfrm>
            <a:off x="8010331" y="1816109"/>
            <a:ext cx="4068925" cy="4351338"/>
          </a:xfrm>
          <a:prstGeom prst="rect">
            <a:avLst/>
          </a:prstGeom>
          <a:ln>
            <a:solidFill>
              <a:srgbClr val="FFC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900" dirty="0" smtClean="0"/>
              <a:t>Esercizi applicativi</a:t>
            </a:r>
          </a:p>
          <a:p>
            <a:r>
              <a:rPr lang="it-IT" dirty="0"/>
              <a:t>Visualizzazione esiti per ogni singolo gruppo</a:t>
            </a:r>
          </a:p>
          <a:p>
            <a:r>
              <a:rPr lang="it-IT" dirty="0"/>
              <a:t>Consultazione delle risposte in schede diverse</a:t>
            </a:r>
          </a:p>
        </p:txBody>
      </p:sp>
    </p:spTree>
    <p:extLst>
      <p:ext uri="{BB962C8B-B14F-4D97-AF65-F5344CB8AC3E}">
        <p14:creationId xmlns:p14="http://schemas.microsoft.com/office/powerpoint/2010/main" val="119933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Fattibilità</a:t>
            </a:r>
            <a:endParaRPr lang="it-IT" dirty="0"/>
          </a:p>
        </p:txBody>
      </p:sp>
      <p:sp>
        <p:nvSpPr>
          <p:cNvPr id="3" name="Segnaposto contenuto 2"/>
          <p:cNvSpPr>
            <a:spLocks noGrp="1"/>
          </p:cNvSpPr>
          <p:nvPr>
            <p:ph idx="1"/>
          </p:nvPr>
        </p:nvSpPr>
        <p:spPr>
          <a:xfrm>
            <a:off x="6422572" y="2883159"/>
            <a:ext cx="5469294" cy="3564294"/>
          </a:xfrm>
        </p:spPr>
        <p:txBody>
          <a:bodyPr>
            <a:normAutofit/>
          </a:bodyPr>
          <a:lstStyle/>
          <a:p>
            <a:pPr marL="0" indent="0" algn="ctr">
              <a:buNone/>
            </a:pPr>
            <a:r>
              <a:rPr lang="it-IT" b="1" dirty="0" smtClean="0"/>
              <a:t>Migliorie</a:t>
            </a:r>
          </a:p>
          <a:p>
            <a:r>
              <a:rPr lang="it-IT" dirty="0" smtClean="0"/>
              <a:t>Individuazione di soluzioni che agevolino il docente in una gestione più confortevole del processo di erogazione della lezione</a:t>
            </a:r>
          </a:p>
          <a:p>
            <a:r>
              <a:rPr lang="it-IT" dirty="0" smtClean="0"/>
              <a:t>Sperimentazione del modello </a:t>
            </a:r>
            <a:r>
              <a:rPr lang="it-IT" dirty="0" smtClean="0"/>
              <a:t/>
            </a:r>
            <a:br>
              <a:rPr lang="it-IT" dirty="0" smtClean="0"/>
            </a:br>
            <a:r>
              <a:rPr lang="it-IT" dirty="0" smtClean="0"/>
              <a:t>«</a:t>
            </a:r>
            <a:r>
              <a:rPr lang="it-IT" dirty="0" smtClean="0"/>
              <a:t>in presenza» tramite </a:t>
            </a:r>
            <a:r>
              <a:rPr lang="it-IT" dirty="0" err="1" smtClean="0"/>
              <a:t>Moodle</a:t>
            </a:r>
            <a:r>
              <a:rPr lang="it-IT" dirty="0" smtClean="0"/>
              <a:t> APP</a:t>
            </a:r>
          </a:p>
          <a:p>
            <a:pPr marL="0" indent="0">
              <a:buNone/>
            </a:pPr>
            <a:endParaRPr lang="it-IT" dirty="0"/>
          </a:p>
        </p:txBody>
      </p:sp>
      <p:sp>
        <p:nvSpPr>
          <p:cNvPr id="4" name="Segnaposto contenuto 3"/>
          <p:cNvSpPr>
            <a:spLocks noGrp="1"/>
          </p:cNvSpPr>
          <p:nvPr>
            <p:ph sz="quarter" idx="10"/>
          </p:nvPr>
        </p:nvSpPr>
        <p:spPr/>
        <p:txBody>
          <a:bodyPr/>
          <a:lstStyle/>
          <a:p>
            <a:r>
              <a:rPr lang="en-GB" dirty="0"/>
              <a:t>Olga Forlani, </a:t>
            </a:r>
            <a:r>
              <a:rPr lang="en-GB" dirty="0" err="1"/>
              <a:t>Silvano</a:t>
            </a:r>
            <a:r>
              <a:rPr lang="en-GB" dirty="0"/>
              <a:t> </a:t>
            </a:r>
            <a:r>
              <a:rPr lang="en-GB" dirty="0" err="1"/>
              <a:t>Pasquali</a:t>
            </a:r>
            <a:endParaRPr lang="en-GB" dirty="0"/>
          </a:p>
          <a:p>
            <a:endParaRPr lang="it-IT" dirty="0"/>
          </a:p>
        </p:txBody>
      </p:sp>
      <p:sp>
        <p:nvSpPr>
          <p:cNvPr id="5" name="Segnaposto contenuto 2"/>
          <p:cNvSpPr txBox="1">
            <a:spLocks/>
          </p:cNvSpPr>
          <p:nvPr/>
        </p:nvSpPr>
        <p:spPr>
          <a:xfrm>
            <a:off x="533400" y="2883159"/>
            <a:ext cx="5469294" cy="3564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b="1" dirty="0" smtClean="0"/>
              <a:t>Limiti</a:t>
            </a:r>
          </a:p>
          <a:p>
            <a:r>
              <a:rPr lang="it-IT" dirty="0"/>
              <a:t>I</a:t>
            </a:r>
            <a:r>
              <a:rPr lang="it-IT" dirty="0" smtClean="0"/>
              <a:t>mpossibilità di associare la compilazione di un quiz ad un’entità gruppo</a:t>
            </a:r>
          </a:p>
          <a:p>
            <a:r>
              <a:rPr lang="it-IT" dirty="0"/>
              <a:t>M</a:t>
            </a:r>
            <a:r>
              <a:rPr lang="it-IT" dirty="0" smtClean="0"/>
              <a:t>odalità di presentazione e aggregazione dei dati relativi agli esiti del </a:t>
            </a:r>
            <a:r>
              <a:rPr lang="it-IT" dirty="0" err="1" smtClean="0"/>
              <a:t>tRAT</a:t>
            </a:r>
            <a:r>
              <a:rPr lang="it-IT" dirty="0" smtClean="0"/>
              <a:t> per singolo compilatore e non per domanda</a:t>
            </a:r>
            <a:endParaRPr lang="it-IT" dirty="0"/>
          </a:p>
        </p:txBody>
      </p:sp>
      <p:sp>
        <p:nvSpPr>
          <p:cNvPr id="6" name="Segnaposto contenuto 2"/>
          <p:cNvSpPr txBox="1">
            <a:spLocks/>
          </p:cNvSpPr>
          <p:nvPr/>
        </p:nvSpPr>
        <p:spPr>
          <a:xfrm>
            <a:off x="377890" y="1692892"/>
            <a:ext cx="11723914" cy="984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dirty="0" smtClean="0"/>
              <a:t>L’ecosistema tecnologico integrato della didattica dell’Ateneo si è rivelato </a:t>
            </a:r>
            <a:r>
              <a:rPr lang="it-IT" b="1" dirty="0" smtClean="0"/>
              <a:t>efficace</a:t>
            </a:r>
            <a:r>
              <a:rPr lang="it-IT" dirty="0" smtClean="0"/>
              <a:t> e </a:t>
            </a:r>
            <a:r>
              <a:rPr lang="it-IT" b="1" dirty="0" smtClean="0"/>
              <a:t>conforme</a:t>
            </a:r>
            <a:r>
              <a:rPr lang="it-IT" dirty="0" smtClean="0"/>
              <a:t> alle esigenze del modello didattico sperimentato</a:t>
            </a:r>
          </a:p>
          <a:p>
            <a:pPr marL="0" indent="0">
              <a:buNone/>
            </a:pPr>
            <a:endParaRPr lang="it-IT" dirty="0" smtClean="0"/>
          </a:p>
        </p:txBody>
      </p:sp>
    </p:spTree>
    <p:extLst>
      <p:ext uri="{BB962C8B-B14F-4D97-AF65-F5344CB8AC3E}">
        <p14:creationId xmlns:p14="http://schemas.microsoft.com/office/powerpoint/2010/main" val="341145862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icrosoftOoffice presentazione MoodleMoot2021" id="{AFAE2859-3BE3-435C-9E83-5AF001150E32}" vid="{6ED0DE53-CFBD-48F4-8CD1-F31A9FF60AA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MicrosoftOffice presentazione MoodleMoot2021</Template>
  <TotalTime>10186</TotalTime>
  <Words>2089</Words>
  <Application>Microsoft Office PowerPoint</Application>
  <PresentationFormat>Widescreen</PresentationFormat>
  <Paragraphs>157</Paragraphs>
  <Slides>11</Slides>
  <Notes>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Calibri Light</vt:lpstr>
      <vt:lpstr>Wingdings</vt:lpstr>
      <vt:lpstr>Tema di Office</vt:lpstr>
      <vt:lpstr>IMPLEMENTAZIONE TECNOLOGICA DELL’APPROCCIO SPERIMENTALE AL TEAM BASED LEARNING</vt:lpstr>
      <vt:lpstr>Ieri?</vt:lpstr>
      <vt:lpstr>Obiettivo</vt:lpstr>
      <vt:lpstr>Oggi?</vt:lpstr>
      <vt:lpstr>Mind the gap</vt:lpstr>
      <vt:lpstr>L’incontro</vt:lpstr>
      <vt:lpstr>La gestione del processo di erogazione del TBL</vt:lpstr>
      <vt:lpstr>Valutazioni</vt:lpstr>
      <vt:lpstr>Fattibilità</vt:lpstr>
      <vt:lpstr>Conclusioni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IMPLEMENTAZIONE TECNOLOGICA DELL’APPROCCIO SPERIMENTALE AL TEAM BASED LEARNING</dc:title>
  <dc:creator>Olga Lucia Forlani</dc:creator>
  <cp:lastModifiedBy>Olga Lucia Forlani</cp:lastModifiedBy>
  <cp:revision>40</cp:revision>
  <cp:lastPrinted>2021-12-01T09:35:53Z</cp:lastPrinted>
  <dcterms:created xsi:type="dcterms:W3CDTF">2021-11-22T14:05:42Z</dcterms:created>
  <dcterms:modified xsi:type="dcterms:W3CDTF">2021-12-01T09:40:06Z</dcterms:modified>
</cp:coreProperties>
</file>