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9" r:id="rId4"/>
    <p:sldId id="258"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rancaccio" initials="ab" lastIdx="1" clrIdx="0">
    <p:extLst>
      <p:ext uri="{19B8F6BF-5375-455C-9EA6-DF929625EA0E}">
        <p15:presenceInfo xmlns:p15="http://schemas.microsoft.com/office/powerpoint/2012/main" userId="ca137c72990997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37"/>
    <a:srgbClr val="F7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283" autoAdjust="0"/>
  </p:normalViewPr>
  <p:slideViewPr>
    <p:cSldViewPr snapToGrid="0">
      <p:cViewPr varScale="1">
        <p:scale>
          <a:sx n="68" d="100"/>
          <a:sy n="68" d="100"/>
        </p:scale>
        <p:origin x="412"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73934-29F9-426A-932A-D62E7F587AC8}" type="datetimeFigureOut">
              <a:rPr lang="en-GB" smtClean="0"/>
              <a:t>05/12/2021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6A74D-F3CD-4927-9ACB-749CA3E58B23}" type="slidenum">
              <a:rPr lang="en-GB" smtClean="0"/>
              <a:t>‹N›</a:t>
            </a:fld>
            <a:endParaRPr lang="en-GB"/>
          </a:p>
        </p:txBody>
      </p:sp>
    </p:spTree>
    <p:extLst>
      <p:ext uri="{BB962C8B-B14F-4D97-AF65-F5344CB8AC3E}">
        <p14:creationId xmlns:p14="http://schemas.microsoft.com/office/powerpoint/2010/main" val="176405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70FC0-746B-4B9D-BB0A-39EBB044571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6EDA33F9-B949-425D-901E-DA655410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E795B7E7-9445-4C2F-9EB0-9E60E58C01D3}"/>
              </a:ext>
            </a:extLst>
          </p:cNvPr>
          <p:cNvSpPr>
            <a:spLocks noGrp="1"/>
          </p:cNvSpPr>
          <p:nvPr>
            <p:ph type="dt" sz="half" idx="10"/>
          </p:nvPr>
        </p:nvSpPr>
        <p:spPr/>
        <p:txBody>
          <a:bodyPr/>
          <a:lstStyle/>
          <a:p>
            <a:fld id="{1A759A23-9473-4FB9-B61F-BB7AEAACFEAA}" type="datetime1">
              <a:rPr lang="en-GB" smtClean="0"/>
              <a:t>05/12/2021</a:t>
            </a:fld>
            <a:endParaRPr lang="en-GB"/>
          </a:p>
        </p:txBody>
      </p:sp>
      <p:sp>
        <p:nvSpPr>
          <p:cNvPr id="5" name="Segnaposto piè di pagina 4">
            <a:extLst>
              <a:ext uri="{FF2B5EF4-FFF2-40B4-BE49-F238E27FC236}">
                <a16:creationId xmlns:a16="http://schemas.microsoft.com/office/drawing/2014/main" id="{DEC1E059-2504-4C70-B7E2-C46BA945F00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5F37909-1DDD-4B9C-8240-91AAEE049B7F}"/>
              </a:ext>
            </a:extLst>
          </p:cNvPr>
          <p:cNvSpPr>
            <a:spLocks noGrp="1"/>
          </p:cNvSpPr>
          <p:nvPr>
            <p:ph type="sldNum" sz="quarter" idx="12"/>
          </p:nvPr>
        </p:nvSpPr>
        <p:spPr/>
        <p:txBody>
          <a:bodyPr/>
          <a:lstStyle/>
          <a:p>
            <a:fld id="{A27CF699-F079-4B72-A234-101C9C4B3CBB}" type="slidenum">
              <a:rPr lang="en-GB" smtClean="0"/>
              <a:t>‹N›</a:t>
            </a:fld>
            <a:endParaRPr lang="en-GB"/>
          </a:p>
        </p:txBody>
      </p:sp>
      <p:pic>
        <p:nvPicPr>
          <p:cNvPr id="10" name="Immagine 9" descr="Immagine che contiene silhouette&#10;&#10;Descrizione generata automaticamente">
            <a:extLst>
              <a:ext uri="{FF2B5EF4-FFF2-40B4-BE49-F238E27FC236}">
                <a16:creationId xmlns:a16="http://schemas.microsoft.com/office/drawing/2014/main" id="{0F5B8C51-A691-4A76-98FC-D3F4A26C9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7" b="13054"/>
          <a:stretch/>
        </p:blipFill>
        <p:spPr>
          <a:xfrm>
            <a:off x="-1" y="4377937"/>
            <a:ext cx="12192001" cy="2480063"/>
          </a:xfrm>
          <a:prstGeom prst="rect">
            <a:avLst/>
          </a:prstGeom>
        </p:spPr>
      </p:pic>
      <p:pic>
        <p:nvPicPr>
          <p:cNvPr id="12" name="Immagine 11">
            <a:extLst>
              <a:ext uri="{FF2B5EF4-FFF2-40B4-BE49-F238E27FC236}">
                <a16:creationId xmlns:a16="http://schemas.microsoft.com/office/drawing/2014/main" id="{39DFD190-9A1E-4792-B901-6E3CB21AE8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pic>
        <p:nvPicPr>
          <p:cNvPr id="8" name="Immagine 7">
            <a:extLst>
              <a:ext uri="{FF2B5EF4-FFF2-40B4-BE49-F238E27FC236}">
                <a16:creationId xmlns:a16="http://schemas.microsoft.com/office/drawing/2014/main" id="{C0D77087-018B-4802-A2B3-AE603FD182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5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B6EE-D074-42F6-AE25-54C3AF5534D3}"/>
              </a:ext>
            </a:extLst>
          </p:cNvPr>
          <p:cNvSpPr>
            <a:spLocks noGrp="1"/>
          </p:cNvSpPr>
          <p:nvPr>
            <p:ph type="title"/>
          </p:nvPr>
        </p:nvSpPr>
        <p:spPr>
          <a:xfrm>
            <a:off x="838200" y="717550"/>
            <a:ext cx="10515600" cy="1325563"/>
          </a:xfrm>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1D62FAE1-76C6-4B1B-A2EB-F7C5D649EC3C}"/>
              </a:ext>
            </a:extLst>
          </p:cNvPr>
          <p:cNvSpPr>
            <a:spLocks noGrp="1"/>
          </p:cNvSpPr>
          <p:nvPr>
            <p:ph type="body" orient="vert" idx="1"/>
          </p:nvPr>
        </p:nvSpPr>
        <p:spPr>
          <a:xfrm>
            <a:off x="838200" y="2178050"/>
            <a:ext cx="10515600" cy="43513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8" name="Immagine 7">
            <a:extLst>
              <a:ext uri="{FF2B5EF4-FFF2-40B4-BE49-F238E27FC236}">
                <a16:creationId xmlns:a16="http://schemas.microsoft.com/office/drawing/2014/main" id="{BB91C1AD-70DF-4C9F-A06C-0E704FFDA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4311D085-0987-45BB-AE57-B62BF5942C9D}"/>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id="{511AC9DD-6EC1-4227-8312-9B05A85E1FAD}"/>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091A8A9A-B75D-4964-8862-9C83F829CB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7725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86E082-D277-4CD4-873E-098FB67076FA}"/>
              </a:ext>
            </a:extLst>
          </p:cNvPr>
          <p:cNvSpPr>
            <a:spLocks noGrp="1"/>
          </p:cNvSpPr>
          <p:nvPr>
            <p:ph type="title" orient="vert"/>
          </p:nvPr>
        </p:nvSpPr>
        <p:spPr>
          <a:xfrm>
            <a:off x="8724900" y="68897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10C1334-CFB6-45C8-90CA-871B29EAB644}"/>
              </a:ext>
            </a:extLst>
          </p:cNvPr>
          <p:cNvSpPr>
            <a:spLocks noGrp="1"/>
          </p:cNvSpPr>
          <p:nvPr>
            <p:ph type="body" orient="vert" idx="1"/>
          </p:nvPr>
        </p:nvSpPr>
        <p:spPr>
          <a:xfrm>
            <a:off x="838200" y="68897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8" name="Immagine 7">
            <a:extLst>
              <a:ext uri="{FF2B5EF4-FFF2-40B4-BE49-F238E27FC236}">
                <a16:creationId xmlns:a16="http://schemas.microsoft.com/office/drawing/2014/main" id="{7740E042-4414-4205-A33A-0C863A37AE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A08E877F-DCDD-4D92-98CA-9FCAF08F52C4}"/>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id="{B522D03C-9FFA-4A67-AEB7-0DF9E3161062}"/>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CA3D4852-0857-4BD8-BE87-1A4CE44A58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9843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06EDE-9DA7-4C41-ABBC-88B5224E5B36}"/>
              </a:ext>
            </a:extLst>
          </p:cNvPr>
          <p:cNvSpPr>
            <a:spLocks noGrp="1"/>
          </p:cNvSpPr>
          <p:nvPr>
            <p:ph type="title"/>
          </p:nvPr>
        </p:nvSpPr>
        <p:spPr>
          <a:xfrm>
            <a:off x="838200" y="672850"/>
            <a:ext cx="10515600" cy="1325563"/>
          </a:xfrm>
        </p:spPr>
        <p:txBody>
          <a:bodyPr/>
          <a:lstStyle/>
          <a:p>
            <a:r>
              <a:rPr lang="it-IT"/>
              <a:t>Fare clic per modificare lo stile del titolo dello schema</a:t>
            </a:r>
            <a:endParaRPr lang="en-GB" dirty="0"/>
          </a:p>
        </p:txBody>
      </p:sp>
      <p:sp>
        <p:nvSpPr>
          <p:cNvPr id="3" name="Segnaposto contenuto 2">
            <a:extLst>
              <a:ext uri="{FF2B5EF4-FFF2-40B4-BE49-F238E27FC236}">
                <a16:creationId xmlns:a16="http://schemas.microsoft.com/office/drawing/2014/main" id="{5AC90D41-45F0-4ACE-B279-1709B4A2C058}"/>
              </a:ext>
            </a:extLst>
          </p:cNvPr>
          <p:cNvSpPr>
            <a:spLocks noGrp="1"/>
          </p:cNvSpPr>
          <p:nvPr>
            <p:ph idx="1"/>
          </p:nvPr>
        </p:nvSpPr>
        <p:spPr>
          <a:xfrm>
            <a:off x="838200" y="2133350"/>
            <a:ext cx="10515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9" name="Immagine 8">
            <a:extLst>
              <a:ext uri="{FF2B5EF4-FFF2-40B4-BE49-F238E27FC236}">
                <a16:creationId xmlns:a16="http://schemas.microsoft.com/office/drawing/2014/main" id="{56A1EF1D-1531-4D5E-8EA9-67ECED508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93109388-484E-43AE-93BB-653A762F4765}"/>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4" name="Segnaposto contenuto 13">
            <a:extLst>
              <a:ext uri="{FF2B5EF4-FFF2-40B4-BE49-F238E27FC236}">
                <a16:creationId xmlns:a16="http://schemas.microsoft.com/office/drawing/2014/main" id="{E33C797B-A870-4A46-9D81-C309E8E53758}"/>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2FA97D5D-2FD9-45A8-8B66-602AE6CB3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009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799E3-17B2-4586-B97A-F7743985FFA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0EA77A7F-B67B-403D-AAA3-4E595DC32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8" name="Immagine 7">
            <a:extLst>
              <a:ext uri="{FF2B5EF4-FFF2-40B4-BE49-F238E27FC236}">
                <a16:creationId xmlns:a16="http://schemas.microsoft.com/office/drawing/2014/main" id="{7AF200DB-7DC8-45B6-876A-0A3048F3D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1" name="Rettangolo 10">
            <a:extLst>
              <a:ext uri="{FF2B5EF4-FFF2-40B4-BE49-F238E27FC236}">
                <a16:creationId xmlns:a16="http://schemas.microsoft.com/office/drawing/2014/main" id="{D382F41E-5506-4C85-8F22-B7974E0BB79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2" name="Segnaposto contenuto 13">
            <a:extLst>
              <a:ext uri="{FF2B5EF4-FFF2-40B4-BE49-F238E27FC236}">
                <a16:creationId xmlns:a16="http://schemas.microsoft.com/office/drawing/2014/main" id="{E6276E88-FD43-44D3-9AE9-DF4CF38B0859}"/>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70C821D-F5D7-44CC-8334-6035357241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7687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EE7C-ECC3-48AF-97E5-6B0A085388B3}"/>
              </a:ext>
            </a:extLst>
          </p:cNvPr>
          <p:cNvSpPr>
            <a:spLocks noGrp="1"/>
          </p:cNvSpPr>
          <p:nvPr>
            <p:ph type="title"/>
          </p:nvPr>
        </p:nvSpPr>
        <p:spPr>
          <a:xfrm>
            <a:off x="838200" y="688975"/>
            <a:ext cx="10515600" cy="1325563"/>
          </a:xfrm>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28CF63D-3A5D-4338-8F7C-63D07C72CB17}"/>
              </a:ext>
            </a:extLst>
          </p:cNvPr>
          <p:cNvSpPr>
            <a:spLocks noGrp="1"/>
          </p:cNvSpPr>
          <p:nvPr>
            <p:ph sz="half" idx="1"/>
          </p:nvPr>
        </p:nvSpPr>
        <p:spPr>
          <a:xfrm>
            <a:off x="838200" y="214947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1BAEE35D-4217-4281-9631-B30EC5FA757B}"/>
              </a:ext>
            </a:extLst>
          </p:cNvPr>
          <p:cNvSpPr>
            <a:spLocks noGrp="1"/>
          </p:cNvSpPr>
          <p:nvPr>
            <p:ph sz="half" idx="2"/>
          </p:nvPr>
        </p:nvSpPr>
        <p:spPr>
          <a:xfrm>
            <a:off x="6172200" y="214947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9" name="Immagine 8">
            <a:extLst>
              <a:ext uri="{FF2B5EF4-FFF2-40B4-BE49-F238E27FC236}">
                <a16:creationId xmlns:a16="http://schemas.microsoft.com/office/drawing/2014/main" id="{70EEEA9F-7874-442A-84D8-72073A70E5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E5B13AC3-E38C-430A-91B2-90637657DDE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872AC99A-9462-44EA-8BC4-42F8A0C465A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996E69C0-DD60-42E0-B224-07E292FDB2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0879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2CFB5-51ED-40D1-8D16-4583DC76F4DD}"/>
              </a:ext>
            </a:extLst>
          </p:cNvPr>
          <p:cNvSpPr>
            <a:spLocks noGrp="1"/>
          </p:cNvSpPr>
          <p:nvPr>
            <p:ph type="title"/>
          </p:nvPr>
        </p:nvSpPr>
        <p:spPr>
          <a:xfrm>
            <a:off x="839788" y="679450"/>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CC4A8AE-4A54-41A1-8E6A-615840B6671B}"/>
              </a:ext>
            </a:extLst>
          </p:cNvPr>
          <p:cNvSpPr>
            <a:spLocks noGrp="1"/>
          </p:cNvSpPr>
          <p:nvPr>
            <p:ph type="body" idx="1"/>
          </p:nvPr>
        </p:nvSpPr>
        <p:spPr>
          <a:xfrm>
            <a:off x="839788" y="19954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417E73C-4FBA-41F3-B00D-A447A28F75B9}"/>
              </a:ext>
            </a:extLst>
          </p:cNvPr>
          <p:cNvSpPr>
            <a:spLocks noGrp="1"/>
          </p:cNvSpPr>
          <p:nvPr>
            <p:ph sz="half" idx="2"/>
          </p:nvPr>
        </p:nvSpPr>
        <p:spPr>
          <a:xfrm>
            <a:off x="839788" y="2819400"/>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925170DF-7CCB-4E0C-9BCE-E90672F76668}"/>
              </a:ext>
            </a:extLst>
          </p:cNvPr>
          <p:cNvSpPr>
            <a:spLocks noGrp="1"/>
          </p:cNvSpPr>
          <p:nvPr>
            <p:ph type="body" sz="quarter" idx="3"/>
          </p:nvPr>
        </p:nvSpPr>
        <p:spPr>
          <a:xfrm>
            <a:off x="6172200" y="19954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F26D98-7D45-4993-853E-CDF4325A4F84}"/>
              </a:ext>
            </a:extLst>
          </p:cNvPr>
          <p:cNvSpPr>
            <a:spLocks noGrp="1"/>
          </p:cNvSpPr>
          <p:nvPr>
            <p:ph sz="quarter" idx="4"/>
          </p:nvPr>
        </p:nvSpPr>
        <p:spPr>
          <a:xfrm>
            <a:off x="6172200" y="2819400"/>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pic>
        <p:nvPicPr>
          <p:cNvPr id="11" name="Immagine 10">
            <a:extLst>
              <a:ext uri="{FF2B5EF4-FFF2-40B4-BE49-F238E27FC236}">
                <a16:creationId xmlns:a16="http://schemas.microsoft.com/office/drawing/2014/main" id="{24EECC37-B943-4F01-A970-7DEBDD643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368ACE9A-2B66-40CD-A2D5-E7A6F061E28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pic>
        <p:nvPicPr>
          <p:cNvPr id="13" name="Immagine 12">
            <a:extLst>
              <a:ext uri="{FF2B5EF4-FFF2-40B4-BE49-F238E27FC236}">
                <a16:creationId xmlns:a16="http://schemas.microsoft.com/office/drawing/2014/main" id="{1C998D56-F489-4DE7-9AF2-F62426386D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0886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83D8E-33C5-42F4-803C-9038F27A3872}"/>
              </a:ext>
            </a:extLst>
          </p:cNvPr>
          <p:cNvSpPr>
            <a:spLocks noGrp="1"/>
          </p:cNvSpPr>
          <p:nvPr>
            <p:ph type="title"/>
          </p:nvPr>
        </p:nvSpPr>
        <p:spPr>
          <a:xfrm>
            <a:off x="838200" y="755650"/>
            <a:ext cx="10515600" cy="1325563"/>
          </a:xfrm>
        </p:spPr>
        <p:txBody>
          <a:bodyPr/>
          <a:lstStyle/>
          <a:p>
            <a:r>
              <a:rPr lang="it-IT"/>
              <a:t>Fare clic per modificare lo stile del titolo dello schema</a:t>
            </a:r>
            <a:endParaRPr lang="en-GB"/>
          </a:p>
        </p:txBody>
      </p:sp>
      <p:pic>
        <p:nvPicPr>
          <p:cNvPr id="7" name="Immagine 6">
            <a:extLst>
              <a:ext uri="{FF2B5EF4-FFF2-40B4-BE49-F238E27FC236}">
                <a16:creationId xmlns:a16="http://schemas.microsoft.com/office/drawing/2014/main" id="{DDB990D3-EECC-444D-A203-74E9E3E25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8" name="Rettangolo 7">
            <a:extLst>
              <a:ext uri="{FF2B5EF4-FFF2-40B4-BE49-F238E27FC236}">
                <a16:creationId xmlns:a16="http://schemas.microsoft.com/office/drawing/2014/main" id="{7C7EC59B-0D04-472D-9B73-7BE61FF82EB3}"/>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9" name="Segnaposto contenuto 13">
            <a:extLst>
              <a:ext uri="{FF2B5EF4-FFF2-40B4-BE49-F238E27FC236}">
                <a16:creationId xmlns:a16="http://schemas.microsoft.com/office/drawing/2014/main" id="{10A99CDD-B875-4E9A-9DAB-39F5CC50000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0" name="Immagine 9">
            <a:extLst>
              <a:ext uri="{FF2B5EF4-FFF2-40B4-BE49-F238E27FC236}">
                <a16:creationId xmlns:a16="http://schemas.microsoft.com/office/drawing/2014/main" id="{9FCD77B5-85E0-4596-957C-F3BF07133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1325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799AFD8-611D-4B61-A02D-C4239B579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7" name="Rettangolo 6">
            <a:extLst>
              <a:ext uri="{FF2B5EF4-FFF2-40B4-BE49-F238E27FC236}">
                <a16:creationId xmlns:a16="http://schemas.microsoft.com/office/drawing/2014/main" id="{0D2227DC-D5B4-45A2-867B-C5F48927CCFF}"/>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8" name="Segnaposto contenuto 13">
            <a:extLst>
              <a:ext uri="{FF2B5EF4-FFF2-40B4-BE49-F238E27FC236}">
                <a16:creationId xmlns:a16="http://schemas.microsoft.com/office/drawing/2014/main" id="{341771AB-4488-40A8-A83C-EF3198AF7EC4}"/>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9E0ED84-0540-4F5A-9FD8-5E748378DB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467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BD3B9-2A74-46B4-97E6-E901465CDE29}"/>
              </a:ext>
            </a:extLst>
          </p:cNvPr>
          <p:cNvSpPr>
            <a:spLocks noGrp="1"/>
          </p:cNvSpPr>
          <p:nvPr>
            <p:ph type="title"/>
          </p:nvPr>
        </p:nvSpPr>
        <p:spPr>
          <a:xfrm>
            <a:off x="839788" y="7239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4109D8F9-AFCD-403A-9710-052F04D97744}"/>
              </a:ext>
            </a:extLst>
          </p:cNvPr>
          <p:cNvSpPr>
            <a:spLocks noGrp="1"/>
          </p:cNvSpPr>
          <p:nvPr>
            <p:ph idx="1"/>
          </p:nvPr>
        </p:nvSpPr>
        <p:spPr>
          <a:xfrm>
            <a:off x="5183188" y="12541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A145222B-0BA0-4306-A769-EDA268BF7FD2}"/>
              </a:ext>
            </a:extLst>
          </p:cNvPr>
          <p:cNvSpPr>
            <a:spLocks noGrp="1"/>
          </p:cNvSpPr>
          <p:nvPr>
            <p:ph type="body" sz="half" idx="2"/>
          </p:nvPr>
        </p:nvSpPr>
        <p:spPr>
          <a:xfrm>
            <a:off x="839788" y="23241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9" name="Immagine 8">
            <a:extLst>
              <a:ext uri="{FF2B5EF4-FFF2-40B4-BE49-F238E27FC236}">
                <a16:creationId xmlns:a16="http://schemas.microsoft.com/office/drawing/2014/main" id="{BEC566D3-13D9-433C-B1CF-CE8F1756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BE54228F-7137-410F-A103-EA839B1F2CC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8B7DB073-3A3E-4982-860C-FE63807FFA6E}"/>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33E3427C-FC2F-4F85-8D1C-8459D750F5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7736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29773-AC99-40A1-9828-942622E0CEFC}"/>
              </a:ext>
            </a:extLst>
          </p:cNvPr>
          <p:cNvSpPr>
            <a:spLocks noGrp="1"/>
          </p:cNvSpPr>
          <p:nvPr>
            <p:ph type="title"/>
          </p:nvPr>
        </p:nvSpPr>
        <p:spPr>
          <a:xfrm>
            <a:off x="839788" y="695325"/>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29204F70-897C-499A-9236-1024908C3578}"/>
              </a:ext>
            </a:extLst>
          </p:cNvPr>
          <p:cNvSpPr>
            <a:spLocks noGrp="1"/>
          </p:cNvSpPr>
          <p:nvPr>
            <p:ph type="pic" idx="1"/>
          </p:nvPr>
        </p:nvSpPr>
        <p:spPr>
          <a:xfrm>
            <a:off x="5183188" y="12255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GB"/>
          </a:p>
        </p:txBody>
      </p:sp>
      <p:sp>
        <p:nvSpPr>
          <p:cNvPr id="4" name="Segnaposto testo 3">
            <a:extLst>
              <a:ext uri="{FF2B5EF4-FFF2-40B4-BE49-F238E27FC236}">
                <a16:creationId xmlns:a16="http://schemas.microsoft.com/office/drawing/2014/main" id="{F712E27F-3C3B-4A2E-955F-DBD4A8169685}"/>
              </a:ext>
            </a:extLst>
          </p:cNvPr>
          <p:cNvSpPr>
            <a:spLocks noGrp="1"/>
          </p:cNvSpPr>
          <p:nvPr>
            <p:ph type="body" sz="half" idx="2"/>
          </p:nvPr>
        </p:nvSpPr>
        <p:spPr>
          <a:xfrm>
            <a:off x="839788" y="2295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pic>
        <p:nvPicPr>
          <p:cNvPr id="9" name="Immagine 8">
            <a:extLst>
              <a:ext uri="{FF2B5EF4-FFF2-40B4-BE49-F238E27FC236}">
                <a16:creationId xmlns:a16="http://schemas.microsoft.com/office/drawing/2014/main" id="{3B6C70EC-2ADD-4215-BA49-3C69FD060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886C4E93-9FE2-4797-BA55-6CECDAD5DAA0}"/>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591EB3AB-DF84-46C5-8B53-0F87D83D6FD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7C873F33-D9D7-413A-B326-42F372399C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615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900188-6183-4C82-8C20-BD726E779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CC6135F-F9B1-4F39-B9A2-58C32E4C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D10C669B-5575-48B3-8726-2E921A4FF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83F31-A70A-4499-82CC-E11D5D08C7B7}" type="datetime1">
              <a:rPr lang="en-GB" smtClean="0"/>
              <a:t>05/12/2021</a:t>
            </a:fld>
            <a:endParaRPr lang="en-GB"/>
          </a:p>
        </p:txBody>
      </p:sp>
      <p:sp>
        <p:nvSpPr>
          <p:cNvPr id="5" name="Segnaposto piè di pagina 4">
            <a:extLst>
              <a:ext uri="{FF2B5EF4-FFF2-40B4-BE49-F238E27FC236}">
                <a16:creationId xmlns:a16="http://schemas.microsoft.com/office/drawing/2014/main" id="{3782803E-CC4A-449D-858A-2B71445A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705E64BB-4A52-460C-B60A-5568F714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CF699-F079-4B72-A234-101C9C4B3CBB}" type="slidenum">
              <a:rPr lang="en-GB" smtClean="0"/>
              <a:t>‹N›</a:t>
            </a:fld>
            <a:endParaRPr lang="en-GB"/>
          </a:p>
        </p:txBody>
      </p:sp>
    </p:spTree>
    <p:extLst>
      <p:ext uri="{BB962C8B-B14F-4D97-AF65-F5344CB8AC3E}">
        <p14:creationId xmlns:p14="http://schemas.microsoft.com/office/powerpoint/2010/main" val="389363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na.brancaccio@istruzione.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s-osa.uniroma3.it/"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s-edu.uniroma3.it/"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s://ls-edu.uniroma3.it/" TargetMode="External"/><Relationship Id="rId1" Type="http://schemas.openxmlformats.org/officeDocument/2006/relationships/slideLayout" Target="../slideLayouts/slideLayout2.xml"/><Relationship Id="rId5" Type="http://schemas.openxmlformats.org/officeDocument/2006/relationships/hyperlink" Target="http://www.miur.gov.it/" TargetMode="External"/><Relationship Id="rId4" Type="http://schemas.openxmlformats.org/officeDocument/2006/relationships/hyperlink" Target="https://www.scienze.uniroma3.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wnload.respondus.com/lockdown/download.php?id=4281256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697533-D79F-4676-B3C8-488972A3F251}"/>
              </a:ext>
            </a:extLst>
          </p:cNvPr>
          <p:cNvSpPr>
            <a:spLocks noGrp="1"/>
          </p:cNvSpPr>
          <p:nvPr>
            <p:ph type="ctrTitle"/>
          </p:nvPr>
        </p:nvSpPr>
        <p:spPr>
          <a:xfrm>
            <a:off x="1524000" y="686135"/>
            <a:ext cx="9717248" cy="2387600"/>
          </a:xfrm>
        </p:spPr>
        <p:txBody>
          <a:bodyPr/>
          <a:lstStyle/>
          <a:p>
            <a:pPr algn="l"/>
            <a:br>
              <a:rPr lang="it-IT" sz="1800" b="0" i="0" u="none" strike="noStrike" baseline="0" dirty="0">
                <a:solidFill>
                  <a:srgbClr val="000000"/>
                </a:solidFill>
                <a:latin typeface="Arial" panose="020B0604020202020204" pitchFamily="34" charset="0"/>
              </a:rPr>
            </a:br>
            <a:r>
              <a:rPr lang="it-IT" sz="1800" b="0" i="0" u="none" strike="noStrike" baseline="0" dirty="0">
                <a:solidFill>
                  <a:srgbClr val="000000"/>
                </a:solidFill>
                <a:latin typeface="Arial" panose="020B0604020202020204" pitchFamily="34" charset="0"/>
              </a:rPr>
              <a:t> </a:t>
            </a:r>
            <a:r>
              <a:rPr lang="it-IT" sz="3200" b="1" i="0" u="none" strike="noStrike" baseline="0" dirty="0">
                <a:solidFill>
                  <a:srgbClr val="000000"/>
                </a:solidFill>
                <a:latin typeface="Arial" panose="020B0604020202020204" pitchFamily="34" charset="0"/>
              </a:rPr>
              <a:t>Corsi on-line su piattaforma MOODLE sugli aspetti avanzati delle discipline di Fisica e Scienze </a:t>
            </a:r>
            <a:endParaRPr lang="en-GB" sz="3200" dirty="0"/>
          </a:p>
        </p:txBody>
      </p:sp>
      <p:sp>
        <p:nvSpPr>
          <p:cNvPr id="3" name="Sottotitolo 2">
            <a:extLst>
              <a:ext uri="{FF2B5EF4-FFF2-40B4-BE49-F238E27FC236}">
                <a16:creationId xmlns:a16="http://schemas.microsoft.com/office/drawing/2014/main" id="{2FE4637D-C7B3-4AFB-ACE4-92A8964F08FC}"/>
              </a:ext>
            </a:extLst>
          </p:cNvPr>
          <p:cNvSpPr>
            <a:spLocks noGrp="1"/>
          </p:cNvSpPr>
          <p:nvPr>
            <p:ph type="subTitle" idx="1"/>
          </p:nvPr>
        </p:nvSpPr>
        <p:spPr/>
        <p:txBody>
          <a:bodyPr/>
          <a:lstStyle/>
          <a:p>
            <a:r>
              <a:rPr lang="it-IT" dirty="0"/>
              <a:t>Anna Brancaccio</a:t>
            </a:r>
            <a:br>
              <a:rPr lang="it-IT" dirty="0"/>
            </a:br>
            <a:r>
              <a:rPr lang="it-IT" dirty="0"/>
              <a:t>Ministero dell’Istruzione - DGOSVI</a:t>
            </a:r>
            <a:br>
              <a:rPr lang="it-IT" dirty="0"/>
            </a:br>
            <a:r>
              <a:rPr lang="it-IT" dirty="0">
                <a:hlinkClick r:id="rId2"/>
              </a:rPr>
              <a:t>anna.brancaccio@istruzione.it</a:t>
            </a:r>
            <a:r>
              <a:rPr lang="it-IT" dirty="0"/>
              <a:t> </a:t>
            </a:r>
            <a:endParaRPr lang="en-GB" dirty="0"/>
          </a:p>
        </p:txBody>
      </p:sp>
    </p:spTree>
    <p:extLst>
      <p:ext uri="{BB962C8B-B14F-4D97-AF65-F5344CB8AC3E}">
        <p14:creationId xmlns:p14="http://schemas.microsoft.com/office/powerpoint/2010/main" val="39373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C2CC4-CF59-4824-B100-AFE701C04F05}"/>
              </a:ext>
            </a:extLst>
          </p:cNvPr>
          <p:cNvSpPr>
            <a:spLocks noGrp="1"/>
          </p:cNvSpPr>
          <p:nvPr>
            <p:ph type="title"/>
          </p:nvPr>
        </p:nvSpPr>
        <p:spPr>
          <a:xfrm>
            <a:off x="1866900" y="117950"/>
            <a:ext cx="10515600" cy="1325563"/>
          </a:xfrm>
        </p:spPr>
        <p:txBody>
          <a:bodyPr/>
          <a:lstStyle/>
          <a:p>
            <a:r>
              <a:rPr lang="it-IT" sz="2800" b="1" dirty="0" err="1">
                <a:latin typeface="Arial" panose="020B0604020202020204" pitchFamily="34" charset="0"/>
                <a:cs typeface="Times New Roman" panose="02020603050405020304" pitchFamily="18" charset="0"/>
              </a:rPr>
              <a:t>LSOSAlab</a:t>
            </a:r>
            <a:r>
              <a:rPr lang="it-IT" sz="2800" b="1" dirty="0">
                <a:latin typeface="Arial" panose="020B0604020202020204" pitchFamily="34" charset="0"/>
                <a:cs typeface="Times New Roman" panose="02020603050405020304" pitchFamily="18" charset="0"/>
              </a:rPr>
              <a:t> </a:t>
            </a:r>
            <a:r>
              <a:rPr lang="it-IT" sz="2800" b="1" dirty="0">
                <a:latin typeface="Arial" panose="020B0604020202020204" pitchFamily="34" charset="0"/>
                <a:cs typeface="Times New Roman" panose="02020603050405020304" pitchFamily="18" charset="0"/>
                <a:hlinkClick r:id="rId2"/>
              </a:rPr>
              <a:t>https://ls-osa.uniroma3.it/</a:t>
            </a:r>
            <a:r>
              <a:rPr lang="it-IT" sz="2800" b="1" dirty="0">
                <a:latin typeface="Arial" panose="020B0604020202020204" pitchFamily="34" charset="0"/>
                <a:cs typeface="Times New Roman" panose="02020603050405020304" pitchFamily="18" charset="0"/>
              </a:rPr>
              <a:t> </a:t>
            </a:r>
          </a:p>
        </p:txBody>
      </p:sp>
      <p:sp>
        <p:nvSpPr>
          <p:cNvPr id="3" name="Segnaposto contenuto 2">
            <a:extLst>
              <a:ext uri="{FF2B5EF4-FFF2-40B4-BE49-F238E27FC236}">
                <a16:creationId xmlns:a16="http://schemas.microsoft.com/office/drawing/2014/main" id="{8452C4D9-8429-4E65-B35A-887139EC956B}"/>
              </a:ext>
            </a:extLst>
          </p:cNvPr>
          <p:cNvSpPr>
            <a:spLocks noGrp="1"/>
          </p:cNvSpPr>
          <p:nvPr>
            <p:ph idx="1"/>
          </p:nvPr>
        </p:nvSpPr>
        <p:spPr>
          <a:xfrm>
            <a:off x="674915" y="971231"/>
            <a:ext cx="10515600" cy="4351338"/>
          </a:xfrm>
        </p:spPr>
        <p:txBody>
          <a:bodyPr/>
          <a:lstStyle/>
          <a:p>
            <a:r>
              <a:rPr lang="it-IT" sz="1800" dirty="0">
                <a:latin typeface="Arial" panose="020B0604020202020204" pitchFamily="34" charset="0"/>
                <a:ea typeface="Times New Roman" panose="02020603050405020304" pitchFamily="18" charset="0"/>
                <a:cs typeface="Times New Roman" panose="02020603050405020304" pitchFamily="18" charset="0"/>
              </a:rPr>
              <a:t>I</a:t>
            </a:r>
            <a:r>
              <a:rPr lang="it-IT" sz="1800" dirty="0">
                <a:effectLst/>
                <a:latin typeface="Arial" panose="020B0604020202020204" pitchFamily="34" charset="0"/>
                <a:ea typeface="Times New Roman" panose="02020603050405020304" pitchFamily="18" charset="0"/>
                <a:cs typeface="Times New Roman" panose="02020603050405020304" pitchFamily="18" charset="0"/>
              </a:rPr>
              <a:t>l progetto risponde ai bisogni della scarsa conoscenza degli insegnanti degli aspetti moderni delle discipline di Fisica e di Scienze, della poca consuetudine delle scuole e degli insegnanti con il laboratorio, dell’assenza di infrastrutture laboratoriali nelle scuole ed infine di una concezione tradizionale del laboratorio attrezzato come luogo dove eseguire le misure di verifica di leggi precedentemente studiate. </a:t>
            </a:r>
          </a:p>
          <a:p>
            <a:r>
              <a:rPr lang="it-IT" sz="1800" dirty="0">
                <a:effectLst/>
                <a:latin typeface="Arial" panose="020B0604020202020204" pitchFamily="34" charset="0"/>
                <a:ea typeface="Times New Roman" panose="02020603050405020304" pitchFamily="18" charset="0"/>
                <a:cs typeface="Times New Roman" panose="02020603050405020304" pitchFamily="18" charset="0"/>
              </a:rPr>
              <a:t>Attraverso il progetto nazionale le scuole possono concepire un nuovo laboratorio, inteso non come luogo fisico dove eseguire esperimenti ma come una attitudine a osservare il mondo circostante e gli eventi in modo scientifico. </a:t>
            </a:r>
          </a:p>
          <a:p>
            <a:endParaRPr lang="it-IT" dirty="0"/>
          </a:p>
        </p:txBody>
      </p:sp>
      <p:sp>
        <p:nvSpPr>
          <p:cNvPr id="4" name="Segnaposto contenuto 3">
            <a:extLst>
              <a:ext uri="{FF2B5EF4-FFF2-40B4-BE49-F238E27FC236}">
                <a16:creationId xmlns:a16="http://schemas.microsoft.com/office/drawing/2014/main" id="{7BFE7399-B832-4ED1-B614-8B88BB2C9507}"/>
              </a:ext>
            </a:extLst>
          </p:cNvPr>
          <p:cNvSpPr>
            <a:spLocks noGrp="1"/>
          </p:cNvSpPr>
          <p:nvPr>
            <p:ph sz="quarter" idx="10"/>
          </p:nvPr>
        </p:nvSpPr>
        <p:spPr/>
        <p:txBody>
          <a:bodyPr/>
          <a:lstStyle/>
          <a:p>
            <a:endParaRPr lang="it-IT"/>
          </a:p>
        </p:txBody>
      </p:sp>
      <p:pic>
        <p:nvPicPr>
          <p:cNvPr id="5" name="Elemento grafico 3">
            <a:extLst>
              <a:ext uri="{FF2B5EF4-FFF2-40B4-BE49-F238E27FC236}">
                <a16:creationId xmlns:a16="http://schemas.microsoft.com/office/drawing/2014/main" id="{834A0EC5-BF13-452C-8C4B-80D75EB7E3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8245" y="3429000"/>
            <a:ext cx="6331584" cy="3028950"/>
          </a:xfrm>
          <a:prstGeom prst="rect">
            <a:avLst/>
          </a:prstGeom>
        </p:spPr>
      </p:pic>
      <p:sp>
        <p:nvSpPr>
          <p:cNvPr id="6" name="Freccia a sinistra 5">
            <a:hlinkClick r:id="rId5" action="ppaction://hlinksldjump"/>
            <a:extLst>
              <a:ext uri="{FF2B5EF4-FFF2-40B4-BE49-F238E27FC236}">
                <a16:creationId xmlns:a16="http://schemas.microsoft.com/office/drawing/2014/main" id="{11E0EC6D-1E7D-4E71-9950-E320E8DF21B5}"/>
              </a:ext>
            </a:extLst>
          </p:cNvPr>
          <p:cNvSpPr/>
          <p:nvPr/>
        </p:nvSpPr>
        <p:spPr>
          <a:xfrm>
            <a:off x="10101943" y="5780314"/>
            <a:ext cx="762000" cy="3374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Tree>
    <p:extLst>
      <p:ext uri="{BB962C8B-B14F-4D97-AF65-F5344CB8AC3E}">
        <p14:creationId xmlns:p14="http://schemas.microsoft.com/office/powerpoint/2010/main" val="122707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59474-9630-4C6F-8C91-D850F604BB1A}"/>
              </a:ext>
            </a:extLst>
          </p:cNvPr>
          <p:cNvSpPr>
            <a:spLocks noGrp="1"/>
          </p:cNvSpPr>
          <p:nvPr>
            <p:ph type="title"/>
          </p:nvPr>
        </p:nvSpPr>
        <p:spPr>
          <a:xfrm>
            <a:off x="2421903" y="198604"/>
            <a:ext cx="10515600" cy="1325563"/>
          </a:xfrm>
        </p:spPr>
        <p:txBody>
          <a:bodyPr/>
          <a:lstStyle/>
          <a:p>
            <a:r>
              <a:rPr lang="es-ES" sz="2800" b="1" kern="50" cap="all" dirty="0" err="1">
                <a:effectLst/>
                <a:latin typeface="Arial" panose="020B0604020202020204" pitchFamily="34" charset="0"/>
                <a:ea typeface="Arial" panose="020B0604020202020204" pitchFamily="34" charset="0"/>
                <a:cs typeface="Times New Roman" panose="02020603050405020304" pitchFamily="18" charset="0"/>
              </a:rPr>
              <a:t>Apprendimento</a:t>
            </a:r>
            <a:r>
              <a:rPr lang="es-ES" sz="2800" b="1" kern="50" cap="all" dirty="0">
                <a:effectLst/>
                <a:latin typeface="Arial" panose="020B0604020202020204" pitchFamily="34" charset="0"/>
                <a:ea typeface="Arial" panose="020B0604020202020204" pitchFamily="34" charset="0"/>
                <a:cs typeface="Times New Roman" panose="02020603050405020304" pitchFamily="18" charset="0"/>
              </a:rPr>
              <a:t> online</a:t>
            </a:r>
            <a:br>
              <a:rPr lang="it-IT" sz="1800" b="1" kern="50" cap="all" dirty="0">
                <a:effectLst/>
                <a:latin typeface="Arial" panose="020B0604020202020204" pitchFamily="34" charset="0"/>
                <a:ea typeface="Arial" panose="020B0604020202020204" pitchFamily="34" charset="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EF139293-E12C-4FBE-A8AF-3E0B78B6E714}"/>
              </a:ext>
            </a:extLst>
          </p:cNvPr>
          <p:cNvSpPr>
            <a:spLocks noGrp="1"/>
          </p:cNvSpPr>
          <p:nvPr>
            <p:ph idx="1"/>
          </p:nvPr>
        </p:nvSpPr>
        <p:spPr>
          <a:xfrm>
            <a:off x="555396" y="1150069"/>
            <a:ext cx="10515600" cy="5373279"/>
          </a:xfrm>
        </p:spPr>
        <p:txBody>
          <a:bodyPr>
            <a:normAutofit fontScale="77500" lnSpcReduction="20000"/>
          </a:bodyPr>
          <a:lstStyle/>
          <a:p>
            <a:pPr algn="just">
              <a:lnSpc>
                <a:spcPct val="160000"/>
              </a:lnSpc>
            </a:pPr>
            <a:r>
              <a:rPr lang="it-IT" sz="2600" dirty="0">
                <a:effectLst/>
                <a:latin typeface="Arial" panose="020B0604020202020204" pitchFamily="34" charset="0"/>
                <a:ea typeface="Times New Roman" panose="02020603050405020304" pitchFamily="18" charset="0"/>
                <a:cs typeface="Helvetica" panose="020B0604020202020204" pitchFamily="34" charset="0"/>
              </a:rPr>
              <a:t>L’apprendimento, soprattutto negli ultimi due anni, si è spostato per gran parte dal mondo offline a quello online e si è trasformato in e-learning grazie a piattaforme come </a:t>
            </a:r>
            <a:r>
              <a:rPr lang="it-IT" sz="2600" dirty="0" err="1">
                <a:effectLst/>
                <a:latin typeface="Arial" panose="020B0604020202020204" pitchFamily="34" charset="0"/>
                <a:ea typeface="Times New Roman" panose="02020603050405020304" pitchFamily="18" charset="0"/>
                <a:cs typeface="Helvetica" panose="020B0604020202020204" pitchFamily="34" charset="0"/>
              </a:rPr>
              <a:t>Moodle</a:t>
            </a:r>
            <a:r>
              <a:rPr lang="it-IT" sz="2600" dirty="0">
                <a:effectLst/>
                <a:latin typeface="Arial" panose="020B0604020202020204" pitchFamily="34" charset="0"/>
                <a:ea typeface="Times New Roman" panose="02020603050405020304" pitchFamily="18" charset="0"/>
                <a:cs typeface="Helvetica" panose="020B0604020202020204" pitchFamily="34" charset="0"/>
              </a:rPr>
              <a:t>, piattaforme di LMS  ossia di Learning Management System</a:t>
            </a:r>
          </a:p>
          <a:p>
            <a:pPr algn="just">
              <a:lnSpc>
                <a:spcPct val="170000"/>
              </a:lnSpc>
            </a:pPr>
            <a:r>
              <a:rPr lang="it-IT" sz="2600" dirty="0">
                <a:effectLst/>
                <a:latin typeface="Arial" panose="020B0604020202020204" pitchFamily="34" charset="0"/>
                <a:ea typeface="Times New Roman" panose="02020603050405020304" pitchFamily="18" charset="0"/>
                <a:cs typeface="Helvetica" panose="020B0604020202020204" pitchFamily="34" charset="0"/>
              </a:rPr>
              <a:t>Il modello pedagogico della piattaforma </a:t>
            </a:r>
            <a:r>
              <a:rPr lang="it-IT" sz="2600" dirty="0" err="1">
                <a:effectLst/>
                <a:latin typeface="Arial" panose="020B0604020202020204" pitchFamily="34" charset="0"/>
                <a:ea typeface="Times New Roman" panose="02020603050405020304" pitchFamily="18" charset="0"/>
                <a:cs typeface="Helvetica" panose="020B0604020202020204" pitchFamily="34" charset="0"/>
              </a:rPr>
              <a:t>Moodle</a:t>
            </a:r>
            <a:r>
              <a:rPr lang="it-IT" sz="2600" dirty="0">
                <a:effectLst/>
                <a:latin typeface="Arial" panose="020B0604020202020204" pitchFamily="34" charset="0"/>
                <a:ea typeface="Times New Roman" panose="02020603050405020304" pitchFamily="18" charset="0"/>
                <a:cs typeface="Helvetica" panose="020B0604020202020204" pitchFamily="34" charset="0"/>
              </a:rPr>
              <a:t> è eccellente in campo educativo perché rende l’apprendimento dinamico e interattivo tramite commenti e discussioni interne alle lezioni e permette di collaborare con gli utenti attraverso i forum, chat e tanti altri strumenti</a:t>
            </a:r>
          </a:p>
          <a:p>
            <a:pPr algn="just">
              <a:lnSpc>
                <a:spcPct val="170000"/>
              </a:lnSpc>
            </a:pPr>
            <a:r>
              <a:rPr lang="it-IT" sz="2600" dirty="0">
                <a:effectLst/>
                <a:latin typeface="Arial" panose="020B0604020202020204" pitchFamily="34" charset="0"/>
                <a:ea typeface="Times New Roman" panose="02020603050405020304" pitchFamily="18" charset="0"/>
                <a:cs typeface="Helvetica" panose="020B0604020202020204" pitchFamily="34" charset="0"/>
              </a:rPr>
              <a:t>La scelta di utilizzare l’LMS MOODLE per la realizzazione dei corsi LS-EDU risiede nei vantaggi che il sistema offre; innanzitutto il fatto che sia open source: questo vuol dire che gli utenti possono contare su una community globale di sviluppatori, che si occupano di mantenere aggiornato il software, di sviluppare costantemente nuove funzionalità</a:t>
            </a:r>
          </a:p>
          <a:p>
            <a:endParaRPr lang="it-IT" sz="1800" dirty="0">
              <a:effectLst/>
              <a:latin typeface="Arial" panose="020B0604020202020204" pitchFamily="34" charset="0"/>
              <a:ea typeface="Times New Roman" panose="02020603050405020304" pitchFamily="18" charset="0"/>
              <a:cs typeface="Helvetica" panose="020B0604020202020204" pitchFamily="34" charset="0"/>
            </a:endParaRPr>
          </a:p>
        </p:txBody>
      </p:sp>
      <p:sp>
        <p:nvSpPr>
          <p:cNvPr id="4" name="Segnaposto contenuto 3">
            <a:extLst>
              <a:ext uri="{FF2B5EF4-FFF2-40B4-BE49-F238E27FC236}">
                <a16:creationId xmlns:a16="http://schemas.microsoft.com/office/drawing/2014/main" id="{FCB55D38-8261-41FB-B4A9-D83C57E45F9E}"/>
              </a:ext>
            </a:extLst>
          </p:cNvPr>
          <p:cNvSpPr>
            <a:spLocks noGrp="1"/>
          </p:cNvSpPr>
          <p:nvPr>
            <p:ph sz="quarter" idx="10"/>
          </p:nvPr>
        </p:nvSpPr>
        <p:spPr/>
        <p:txBody>
          <a:bodyPr/>
          <a:lstStyle/>
          <a:p>
            <a:r>
              <a:rPr lang="en-GB" dirty="0"/>
              <a:t>Anna Brancaccio</a:t>
            </a:r>
          </a:p>
        </p:txBody>
      </p:sp>
    </p:spTree>
    <p:extLst>
      <p:ext uri="{BB962C8B-B14F-4D97-AF65-F5344CB8AC3E}">
        <p14:creationId xmlns:p14="http://schemas.microsoft.com/office/powerpoint/2010/main" val="146286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1CDAD-6FFD-4E81-A3BB-0699990470F3}"/>
              </a:ext>
            </a:extLst>
          </p:cNvPr>
          <p:cNvSpPr>
            <a:spLocks noGrp="1"/>
          </p:cNvSpPr>
          <p:nvPr>
            <p:ph type="title"/>
          </p:nvPr>
        </p:nvSpPr>
        <p:spPr>
          <a:xfrm>
            <a:off x="1743173" y="405606"/>
            <a:ext cx="10515600" cy="1325563"/>
          </a:xfrm>
        </p:spPr>
        <p:txBody>
          <a:bodyPr/>
          <a:lstStyle/>
          <a:p>
            <a:r>
              <a:rPr lang="es-ES" sz="2800" b="1" dirty="0" err="1">
                <a:effectLst/>
                <a:latin typeface="Arial" panose="020B0604020202020204" pitchFamily="34" charset="0"/>
                <a:ea typeface="Arial" panose="020B0604020202020204" pitchFamily="34" charset="0"/>
                <a:cs typeface="Times New Roman" panose="02020603050405020304" pitchFamily="18" charset="0"/>
              </a:rPr>
              <a:t>Piattaforma</a:t>
            </a:r>
            <a:r>
              <a:rPr lang="es-ES" sz="2800" b="1" dirty="0">
                <a:effectLst/>
                <a:latin typeface="Arial" panose="020B0604020202020204" pitchFamily="34" charset="0"/>
                <a:ea typeface="Arial" panose="020B0604020202020204" pitchFamily="34" charset="0"/>
                <a:cs typeface="Times New Roman" panose="02020603050405020304" pitchFamily="18" charset="0"/>
              </a:rPr>
              <a:t> LS-EDU </a:t>
            </a:r>
            <a:r>
              <a:rPr lang="it-IT" sz="2800" u="sng" dirty="0">
                <a:solidFill>
                  <a:srgbClr val="0563C1"/>
                </a:solidFill>
                <a:effectLst/>
                <a:latin typeface="Arial" panose="020B0604020202020204" pitchFamily="34" charset="0"/>
                <a:ea typeface="Times New Roman" panose="02020603050405020304" pitchFamily="18" charset="0"/>
                <a:cs typeface="Helvetica" panose="020B0604020202020204" pitchFamily="34" charset="0"/>
                <a:hlinkClick r:id="rId2"/>
              </a:rPr>
              <a:t>https://ls-edu.uniroma3.it/</a:t>
            </a:r>
            <a:r>
              <a:rPr lang="es-ES" sz="2800" b="1" dirty="0">
                <a:effectLst/>
                <a:latin typeface="Arial" panose="020B0604020202020204" pitchFamily="34" charset="0"/>
                <a:ea typeface="Arial" panose="020B0604020202020204" pitchFamily="34" charset="0"/>
                <a:cs typeface="Times New Roman" panose="02020603050405020304" pitchFamily="18" charset="0"/>
              </a:rPr>
              <a:t> </a:t>
            </a:r>
            <a:br>
              <a:rPr lang="it-IT" sz="1800" b="1" dirty="0">
                <a:effectLst/>
                <a:latin typeface="Arial" panose="020B0604020202020204" pitchFamily="34" charset="0"/>
                <a:ea typeface="Arial" panose="020B0604020202020204" pitchFamily="34" charset="0"/>
                <a:cs typeface="Times New Roman" panose="02020603050405020304" pitchFamily="18" charset="0"/>
              </a:rPr>
            </a:br>
            <a:endParaRPr lang="it-IT" dirty="0"/>
          </a:p>
        </p:txBody>
      </p:sp>
      <p:sp>
        <p:nvSpPr>
          <p:cNvPr id="4" name="Segnaposto contenuto 3">
            <a:extLst>
              <a:ext uri="{FF2B5EF4-FFF2-40B4-BE49-F238E27FC236}">
                <a16:creationId xmlns:a16="http://schemas.microsoft.com/office/drawing/2014/main" id="{C61D2D12-E733-4EB2-AA5D-B4963BFDA2AF}"/>
              </a:ext>
            </a:extLst>
          </p:cNvPr>
          <p:cNvSpPr>
            <a:spLocks noGrp="1"/>
          </p:cNvSpPr>
          <p:nvPr>
            <p:ph sz="quarter" idx="10"/>
          </p:nvPr>
        </p:nvSpPr>
        <p:spPr/>
        <p:txBody>
          <a:bodyPr/>
          <a:lstStyle/>
          <a:p>
            <a:r>
              <a:rPr lang="it-IT" dirty="0"/>
              <a:t>Anna Brancaccio</a:t>
            </a:r>
          </a:p>
        </p:txBody>
      </p:sp>
      <p:pic>
        <p:nvPicPr>
          <p:cNvPr id="5" name="Elemento grafico 2">
            <a:extLst>
              <a:ext uri="{FF2B5EF4-FFF2-40B4-BE49-F238E27FC236}">
                <a16:creationId xmlns:a16="http://schemas.microsoft.com/office/drawing/2014/main" id="{E8AFEE04-E9D4-465C-ACC5-93A72FCD090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948313" y="3682404"/>
            <a:ext cx="5897973" cy="2769989"/>
          </a:xfrm>
          <a:prstGeom prst="rect">
            <a:avLst/>
          </a:prstGeom>
        </p:spPr>
      </p:pic>
      <p:sp>
        <p:nvSpPr>
          <p:cNvPr id="7" name="CasellaDiTesto 6">
            <a:extLst>
              <a:ext uri="{FF2B5EF4-FFF2-40B4-BE49-F238E27FC236}">
                <a16:creationId xmlns:a16="http://schemas.microsoft.com/office/drawing/2014/main" id="{185ACA52-C3B3-43EC-B535-0DEB40F28BBB}"/>
              </a:ext>
            </a:extLst>
          </p:cNvPr>
          <p:cNvSpPr txBox="1"/>
          <p:nvPr/>
        </p:nvSpPr>
        <p:spPr>
          <a:xfrm>
            <a:off x="0" y="1080403"/>
            <a:ext cx="6127422" cy="2769989"/>
          </a:xfrm>
          <a:prstGeom prst="rect">
            <a:avLst/>
          </a:prstGeom>
          <a:noFill/>
        </p:spPr>
        <p:txBody>
          <a:bodyPr wrap="square">
            <a:spAutoFit/>
          </a:bodyPr>
          <a:lstStyle/>
          <a:p>
            <a:pPr marL="342900" lvl="0" indent="-342900" algn="just">
              <a:spcBef>
                <a:spcPts val="600"/>
              </a:spcBef>
              <a:spcAft>
                <a:spcPts val="600"/>
              </a:spcAft>
              <a:buFont typeface="Arial" panose="020B0604020202020204" pitchFamily="34" charset="0"/>
              <a:buChar char="•"/>
              <a:tabLst>
                <a:tab pos="457200" algn="l"/>
              </a:tabLs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FISICA: composto dai sei moduli di Fisica Quantistica, Relatività Ristretta, Fisica delle Particelle Elementari, Fisica della Materia Condensata, Ottica Quantistica, Astrofisica e Cosmologia</a:t>
            </a:r>
          </a:p>
          <a:p>
            <a:pPr marL="342900" lvl="0" indent="-342900" algn="just">
              <a:spcBef>
                <a:spcPts val="600"/>
              </a:spcBef>
              <a:spcAft>
                <a:spcPts val="600"/>
              </a:spcAft>
              <a:buFont typeface="Arial" panose="020B0604020202020204" pitchFamily="34" charset="0"/>
              <a:buChar char="•"/>
              <a:tabLst>
                <a:tab pos="457200" algn="l"/>
              </a:tabLs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Iscrizione possibile al corso completo o ai singoli moduli </a:t>
            </a:r>
          </a:p>
          <a:p>
            <a:pPr marL="342900" lvl="0" indent="-342900" algn="just">
              <a:spcBef>
                <a:spcPts val="600"/>
              </a:spcBef>
              <a:spcAft>
                <a:spcPts val="600"/>
              </a:spcAft>
              <a:buFont typeface="Arial" panose="020B0604020202020204" pitchFamily="34" charset="0"/>
              <a:buChar char="•"/>
              <a:tabLst>
                <a:tab pos="457200" algn="l"/>
              </a:tabLs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Impegno complessivo pari a circa 120 ore «studente»</a:t>
            </a:r>
          </a:p>
          <a:p>
            <a:pPr marL="342900" lvl="0" indent="-342900" algn="just">
              <a:spcBef>
                <a:spcPts val="600"/>
              </a:spcBef>
              <a:spcAft>
                <a:spcPts val="600"/>
              </a:spcAft>
              <a:buFont typeface="Arial" panose="020B0604020202020204" pitchFamily="34" charset="0"/>
              <a:buChar char="•"/>
              <a:tabLst>
                <a:tab pos="457200" algn="l"/>
              </a:tabLst>
            </a:pPr>
            <a:r>
              <a:rPr lang="it-IT" sz="1800" dirty="0">
                <a:effectLst/>
                <a:latin typeface="Arial" panose="020B0604020202020204" pitchFamily="34" charset="0"/>
                <a:ea typeface="Times New Roman" panose="02020603050405020304" pitchFamily="18" charset="0"/>
                <a:cs typeface="Times New Roman" panose="02020603050405020304" pitchFamily="18" charset="0"/>
              </a:rPr>
              <a:t>Inizio maggio 2016, iscritti circa 1600 insegnanti</a:t>
            </a:r>
          </a:p>
        </p:txBody>
      </p:sp>
    </p:spTree>
    <p:extLst>
      <p:ext uri="{BB962C8B-B14F-4D97-AF65-F5344CB8AC3E}">
        <p14:creationId xmlns:p14="http://schemas.microsoft.com/office/powerpoint/2010/main" val="58275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4CC8A6-075A-4822-ABA2-96A8D8B0DE70}"/>
              </a:ext>
            </a:extLst>
          </p:cNvPr>
          <p:cNvSpPr>
            <a:spLocks noGrp="1"/>
          </p:cNvSpPr>
          <p:nvPr>
            <p:ph type="title"/>
          </p:nvPr>
        </p:nvSpPr>
        <p:spPr>
          <a:xfrm>
            <a:off x="3185475" y="172443"/>
            <a:ext cx="10515600" cy="1325563"/>
          </a:xfrm>
        </p:spPr>
        <p:txBody>
          <a:bodyPr/>
          <a:lstStyle/>
          <a:p>
            <a:r>
              <a:rPr lang="es-ES" sz="2800" b="1" dirty="0" err="1">
                <a:effectLst/>
                <a:latin typeface="Arial" panose="020B0604020202020204" pitchFamily="34" charset="0"/>
                <a:ea typeface="Arial" panose="020B0604020202020204" pitchFamily="34" charset="0"/>
                <a:cs typeface="Times New Roman" panose="02020603050405020304" pitchFamily="18" charset="0"/>
              </a:rPr>
              <a:t>Piattaforma</a:t>
            </a:r>
            <a:r>
              <a:rPr lang="es-ES" sz="2800" b="1" dirty="0">
                <a:effectLst/>
                <a:latin typeface="Arial" panose="020B0604020202020204" pitchFamily="34" charset="0"/>
                <a:ea typeface="Arial" panose="020B0604020202020204" pitchFamily="34" charset="0"/>
                <a:cs typeface="Times New Roman" panose="02020603050405020304" pitchFamily="18" charset="0"/>
              </a:rPr>
              <a:t> LS-EDU </a:t>
            </a:r>
            <a:br>
              <a:rPr lang="it-IT" sz="1800" b="1" dirty="0">
                <a:effectLst/>
                <a:latin typeface="Arial" panose="020B0604020202020204" pitchFamily="34" charset="0"/>
                <a:ea typeface="Arial" panose="020B06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83D7C888-21B2-4471-94DD-1236D5BA5CF4}"/>
              </a:ext>
            </a:extLst>
          </p:cNvPr>
          <p:cNvSpPr>
            <a:spLocks noGrp="1"/>
          </p:cNvSpPr>
          <p:nvPr>
            <p:ph idx="1"/>
          </p:nvPr>
        </p:nvSpPr>
        <p:spPr>
          <a:xfrm>
            <a:off x="640237" y="1348033"/>
            <a:ext cx="10515600" cy="4957546"/>
          </a:xfrm>
        </p:spPr>
        <p:txBody>
          <a:bodyPr>
            <a:normAutofit fontScale="77500" lnSpcReduction="20000"/>
          </a:bodyPr>
          <a:lstStyle/>
          <a:p>
            <a:pPr>
              <a:lnSpc>
                <a:spcPct val="160000"/>
              </a:lnSpc>
            </a:pPr>
            <a:r>
              <a:rPr lang="it-IT" sz="2600" dirty="0">
                <a:effectLst/>
                <a:latin typeface="Arial" panose="020B0604020202020204" pitchFamily="34" charset="0"/>
                <a:ea typeface="Times New Roman" panose="02020603050405020304" pitchFamily="18" charset="0"/>
                <a:cs typeface="Helvetica" panose="020B0604020202020204" pitchFamily="34" charset="0"/>
              </a:rPr>
              <a:t>I corsi della piattaforma </a:t>
            </a:r>
            <a:r>
              <a:rPr lang="it-IT" sz="2600" u="none" strike="noStrike" dirty="0">
                <a:solidFill>
                  <a:srgbClr val="0563C1"/>
                </a:solidFill>
                <a:effectLst/>
                <a:latin typeface="Arial" panose="020B0604020202020204" pitchFamily="34" charset="0"/>
                <a:ea typeface="Times New Roman" panose="02020603050405020304" pitchFamily="18" charset="0"/>
                <a:cs typeface="Helvetica" panose="020B0604020202020204" pitchFamily="34" charset="0"/>
                <a:hlinkClick r:id="rId2"/>
              </a:rPr>
              <a:t>LS-EDU</a:t>
            </a:r>
            <a:r>
              <a:rPr lang="it-IT" sz="2600" dirty="0">
                <a:effectLst/>
                <a:latin typeface="Arial" panose="020B0604020202020204" pitchFamily="34" charset="0"/>
                <a:ea typeface="Times New Roman" panose="02020603050405020304" pitchFamily="18" charset="0"/>
                <a:cs typeface="Helvetica" panose="020B0604020202020204" pitchFamily="34" charset="0"/>
              </a:rPr>
              <a:t>, organizzati nell’ambito del progetto </a:t>
            </a:r>
            <a:r>
              <a:rPr lang="it-IT" sz="2600" u="none" strike="noStrike" dirty="0">
                <a:solidFill>
                  <a:srgbClr val="0563C1"/>
                </a:solidFill>
                <a:effectLst/>
                <a:latin typeface="Arial" panose="020B0604020202020204" pitchFamily="34" charset="0"/>
                <a:ea typeface="Times New Roman" panose="02020603050405020304" pitchFamily="18" charset="0"/>
                <a:cs typeface="Helvetica" panose="020B0604020202020204" pitchFamily="34" charset="0"/>
                <a:hlinkClick r:id="rId3" action="ppaction://hlinksldjump"/>
              </a:rPr>
              <a:t>LS-OSA</a:t>
            </a:r>
            <a:r>
              <a:rPr lang="it-IT" sz="2600" dirty="0">
                <a:effectLst/>
                <a:latin typeface="Arial" panose="020B0604020202020204" pitchFamily="34" charset="0"/>
                <a:ea typeface="Times New Roman" panose="02020603050405020304" pitchFamily="18" charset="0"/>
                <a:cs typeface="Helvetica" panose="020B0604020202020204" pitchFamily="34" charset="0"/>
              </a:rPr>
              <a:t> a cura del </a:t>
            </a:r>
            <a:r>
              <a:rPr lang="it-IT" sz="2600" u="none" strike="noStrike" dirty="0">
                <a:solidFill>
                  <a:srgbClr val="0563C1"/>
                </a:solidFill>
                <a:effectLst/>
                <a:latin typeface="Arial" panose="020B0604020202020204" pitchFamily="34" charset="0"/>
                <a:ea typeface="Times New Roman" panose="02020603050405020304" pitchFamily="18" charset="0"/>
                <a:cs typeface="Helvetica" panose="020B0604020202020204" pitchFamily="34" charset="0"/>
                <a:hlinkClick r:id="rId4"/>
              </a:rPr>
              <a:t>Dipartimento di Scienze dell'Università Roma Tre</a:t>
            </a:r>
            <a:r>
              <a:rPr lang="it-IT" sz="2600" dirty="0">
                <a:effectLst/>
                <a:latin typeface="Arial" panose="020B0604020202020204" pitchFamily="34" charset="0"/>
                <a:ea typeface="Times New Roman" panose="02020603050405020304" pitchFamily="18" charset="0"/>
                <a:cs typeface="Helvetica" panose="020B0604020202020204" pitchFamily="34" charset="0"/>
              </a:rPr>
              <a:t> e promossi dalla Direzione generale degli Ordinamenti scolastici la valutazione e l’internazionalizzazione del sistema nazionale di istruzione del </a:t>
            </a:r>
            <a:r>
              <a:rPr lang="it-IT" sz="2600" u="none" strike="noStrike" dirty="0">
                <a:solidFill>
                  <a:srgbClr val="0563C1"/>
                </a:solidFill>
                <a:effectLst/>
                <a:latin typeface="Arial" panose="020B0604020202020204" pitchFamily="34" charset="0"/>
                <a:ea typeface="Times New Roman" panose="02020603050405020304" pitchFamily="18" charset="0"/>
                <a:cs typeface="Helvetica" panose="020B0604020202020204" pitchFamily="34" charset="0"/>
                <a:hlinkClick r:id="rId5"/>
              </a:rPr>
              <a:t>Ministero</a:t>
            </a:r>
            <a:r>
              <a:rPr lang="it-IT" sz="2600" dirty="0">
                <a:effectLst/>
                <a:latin typeface="Arial" panose="020B0604020202020204" pitchFamily="34" charset="0"/>
                <a:ea typeface="Times New Roman" panose="02020603050405020304" pitchFamily="18" charset="0"/>
                <a:cs typeface="Helvetica" panose="020B0604020202020204" pitchFamily="34" charset="0"/>
              </a:rPr>
              <a:t> dell’Istruzione, sono rivolti a chi intende acquisire una visione completa degli argomenti avanzati della Fisica e delle Scienze per essere in grado di insegnare queste discipline nella scuola secondaria di II grado. </a:t>
            </a:r>
          </a:p>
          <a:p>
            <a:pPr marL="0" indent="0">
              <a:buNone/>
            </a:pPr>
            <a:endParaRPr lang="it-IT" sz="2600" dirty="0">
              <a:effectLst/>
              <a:latin typeface="Arial" panose="020B0604020202020204" pitchFamily="34" charset="0"/>
              <a:ea typeface="Times New Roman" panose="02020603050405020304" pitchFamily="18" charset="0"/>
              <a:cs typeface="Helvetica" panose="020B0604020202020204" pitchFamily="34" charset="0"/>
            </a:endParaRPr>
          </a:p>
          <a:p>
            <a:pPr>
              <a:lnSpc>
                <a:spcPct val="160000"/>
              </a:lnSpc>
            </a:pPr>
            <a:r>
              <a:rPr lang="it-IT" sz="2600" u="sng" dirty="0">
                <a:effectLst/>
                <a:latin typeface="Arial" panose="020B0604020202020204" pitchFamily="34" charset="0"/>
                <a:ea typeface="Times New Roman" panose="02020603050405020304" pitchFamily="18" charset="0"/>
                <a:cs typeface="Times New Roman" panose="02020603050405020304" pitchFamily="18" charset="0"/>
              </a:rPr>
              <a:t>I partecipanti ai corsi sono organizzati in classi</a:t>
            </a:r>
            <a:r>
              <a:rPr lang="it-IT" sz="2600" dirty="0">
                <a:effectLst/>
                <a:latin typeface="Arial" panose="020B0604020202020204" pitchFamily="34" charset="0"/>
                <a:ea typeface="Times New Roman" panose="02020603050405020304" pitchFamily="18" charset="0"/>
                <a:cs typeface="Times New Roman" panose="02020603050405020304" pitchFamily="18" charset="0"/>
              </a:rPr>
              <a:t>, possono usufruire delle lezioni nei tempi e nei luoghi che preferiscono e usufruire anche di </a:t>
            </a:r>
            <a:r>
              <a:rPr lang="it-IT" sz="2600" u="sng" dirty="0">
                <a:effectLst/>
                <a:latin typeface="Arial" panose="020B0604020202020204" pitchFamily="34" charset="0"/>
                <a:ea typeface="Times New Roman" panose="02020603050405020304" pitchFamily="18" charset="0"/>
                <a:cs typeface="Times New Roman" panose="02020603050405020304" pitchFamily="18" charset="0"/>
              </a:rPr>
              <a:t>interventi di tutoraggio asincroni </a:t>
            </a:r>
            <a:r>
              <a:rPr lang="it-IT" sz="2600" dirty="0">
                <a:effectLst/>
                <a:latin typeface="Arial" panose="020B0604020202020204" pitchFamily="34" charset="0"/>
                <a:ea typeface="Times New Roman" panose="02020603050405020304" pitchFamily="18" charset="0"/>
                <a:cs typeface="Times New Roman" panose="02020603050405020304" pitchFamily="18" charset="0"/>
              </a:rPr>
              <a:t>rispetto alla fruizione delle lezioni. </a:t>
            </a:r>
            <a:endParaRPr lang="en-GB" sz="2600" dirty="0"/>
          </a:p>
          <a:p>
            <a:endParaRPr lang="it-IT" dirty="0"/>
          </a:p>
        </p:txBody>
      </p:sp>
      <p:sp>
        <p:nvSpPr>
          <p:cNvPr id="4" name="Segnaposto contenuto 3">
            <a:extLst>
              <a:ext uri="{FF2B5EF4-FFF2-40B4-BE49-F238E27FC236}">
                <a16:creationId xmlns:a16="http://schemas.microsoft.com/office/drawing/2014/main" id="{BD630270-1914-4233-9D82-C62525954C2A}"/>
              </a:ext>
            </a:extLst>
          </p:cNvPr>
          <p:cNvSpPr>
            <a:spLocks noGrp="1"/>
          </p:cNvSpPr>
          <p:nvPr>
            <p:ph sz="quarter" idx="10"/>
          </p:nvPr>
        </p:nvSpPr>
        <p:spPr/>
        <p:txBody>
          <a:bodyPr/>
          <a:lstStyle/>
          <a:p>
            <a:r>
              <a:rPr lang="it-IT" dirty="0"/>
              <a:t>Anna Brancaccio</a:t>
            </a:r>
          </a:p>
        </p:txBody>
      </p:sp>
    </p:spTree>
    <p:extLst>
      <p:ext uri="{BB962C8B-B14F-4D97-AF65-F5344CB8AC3E}">
        <p14:creationId xmlns:p14="http://schemas.microsoft.com/office/powerpoint/2010/main" val="329010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2343E3-8094-42F5-8B6A-93206B3061A3}"/>
              </a:ext>
            </a:extLst>
          </p:cNvPr>
          <p:cNvSpPr>
            <a:spLocks noGrp="1"/>
          </p:cNvSpPr>
          <p:nvPr>
            <p:ph type="title"/>
          </p:nvPr>
        </p:nvSpPr>
        <p:spPr>
          <a:xfrm>
            <a:off x="3062140" y="0"/>
            <a:ext cx="10515600" cy="1325563"/>
          </a:xfrm>
        </p:spPr>
        <p:txBody>
          <a:bodyPr/>
          <a:lstStyle/>
          <a:p>
            <a:r>
              <a:rPr lang="es-ES" sz="2800" b="1" dirty="0" err="1">
                <a:effectLst/>
                <a:latin typeface="Arial" panose="020B0604020202020204" pitchFamily="34" charset="0"/>
                <a:ea typeface="Arial" panose="020B0604020202020204" pitchFamily="34" charset="0"/>
                <a:cs typeface="Times New Roman" panose="02020603050405020304" pitchFamily="18" charset="0"/>
              </a:rPr>
              <a:t>Struttura</a:t>
            </a:r>
            <a:r>
              <a:rPr lang="es-ES" sz="2800" b="1" dirty="0">
                <a:effectLst/>
                <a:latin typeface="Arial" panose="020B0604020202020204" pitchFamily="34" charset="0"/>
                <a:ea typeface="Arial" panose="020B0604020202020204" pitchFamily="34" charset="0"/>
                <a:cs typeface="Times New Roman" panose="02020603050405020304" pitchFamily="18" charset="0"/>
              </a:rPr>
              <a:t> dei </a:t>
            </a:r>
            <a:r>
              <a:rPr lang="es-ES" sz="2800" b="1" dirty="0" err="1">
                <a:effectLst/>
                <a:latin typeface="Arial" panose="020B0604020202020204" pitchFamily="34" charset="0"/>
                <a:ea typeface="Arial" panose="020B0604020202020204" pitchFamily="34" charset="0"/>
                <a:cs typeface="Times New Roman" panose="02020603050405020304" pitchFamily="18" charset="0"/>
              </a:rPr>
              <a:t>corsi</a:t>
            </a:r>
            <a:r>
              <a:rPr lang="es-ES" sz="2800" b="1" dirty="0">
                <a:effectLst/>
                <a:latin typeface="Arial" panose="020B0604020202020204" pitchFamily="34" charset="0"/>
                <a:ea typeface="Arial" panose="020B0604020202020204" pitchFamily="34" charset="0"/>
                <a:cs typeface="Times New Roman" panose="02020603050405020304" pitchFamily="18" charset="0"/>
              </a:rPr>
              <a:t> </a:t>
            </a:r>
            <a:br>
              <a:rPr lang="it-IT" sz="1800" b="1" dirty="0">
                <a:effectLst/>
                <a:latin typeface="Arial" panose="020B0604020202020204" pitchFamily="34" charset="0"/>
                <a:ea typeface="Arial" panose="020B06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EA6AF13-6905-4FC4-9D6A-A8EB9A64E6AB}"/>
              </a:ext>
            </a:extLst>
          </p:cNvPr>
          <p:cNvSpPr>
            <a:spLocks noGrp="1"/>
          </p:cNvSpPr>
          <p:nvPr>
            <p:ph idx="1"/>
          </p:nvPr>
        </p:nvSpPr>
        <p:spPr>
          <a:xfrm>
            <a:off x="444630" y="662781"/>
            <a:ext cx="11302739" cy="4351338"/>
          </a:xfrm>
        </p:spPr>
        <p:txBody>
          <a:bodyPr/>
          <a:lstStyle/>
          <a:p>
            <a:pPr>
              <a:lnSpc>
                <a:spcPct val="150000"/>
              </a:lnSpc>
            </a:pPr>
            <a:r>
              <a:rPr lang="it-IT" sz="2000" dirty="0">
                <a:effectLst/>
                <a:latin typeface="Arial" panose="020B0604020202020204" pitchFamily="34" charset="0"/>
                <a:ea typeface="Times New Roman" panose="02020603050405020304" pitchFamily="18" charset="0"/>
                <a:cs typeface="Helvetica" panose="020B0604020202020204" pitchFamily="34" charset="0"/>
              </a:rPr>
              <a:t>I corsi sono strutturati in moduli, ciascuno dei quali è costituito da più video lezioni. Le video lezioni sono registrate con ripresa del docente e dei lucidi con l’argomento spiegato.</a:t>
            </a:r>
          </a:p>
          <a:p>
            <a:pPr>
              <a:lnSpc>
                <a:spcPct val="150000"/>
              </a:lnSpc>
            </a:pPr>
            <a:r>
              <a:rPr lang="it-IT" sz="2000" dirty="0">
                <a:effectLst/>
                <a:latin typeface="Arial" panose="020B0604020202020204" pitchFamily="34" charset="0"/>
                <a:ea typeface="Times New Roman" panose="02020603050405020304" pitchFamily="18" charset="0"/>
                <a:cs typeface="Helvetica" panose="020B0604020202020204" pitchFamily="34" charset="0"/>
              </a:rPr>
              <a:t>I corsi realizzati all’interno della piattaforma </a:t>
            </a:r>
            <a:r>
              <a:rPr lang="it-IT" sz="2000" dirty="0" err="1">
                <a:effectLst/>
                <a:latin typeface="Arial" panose="020B0604020202020204" pitchFamily="34" charset="0"/>
                <a:ea typeface="Times New Roman" panose="02020603050405020304" pitchFamily="18" charset="0"/>
                <a:cs typeface="Helvetica" panose="020B0604020202020204" pitchFamily="34" charset="0"/>
              </a:rPr>
              <a:t>Moodle</a:t>
            </a:r>
            <a:r>
              <a:rPr lang="it-IT" sz="2000" dirty="0">
                <a:effectLst/>
                <a:latin typeface="Arial" panose="020B0604020202020204" pitchFamily="34" charset="0"/>
                <a:ea typeface="Times New Roman" panose="02020603050405020304" pitchFamily="18" charset="0"/>
                <a:cs typeface="Helvetica" panose="020B0604020202020204" pitchFamily="34" charset="0"/>
              </a:rPr>
              <a:t> sono in formato multimediale, una lezione può contenere video, testi e infografiche. Infine, attraverso l’uso di quiz e altre prove di valutazione, il docente è in grado di valutare l’avanzamento della classe.</a:t>
            </a:r>
            <a:endParaRPr lang="it-IT" sz="2000" dirty="0"/>
          </a:p>
          <a:p>
            <a:endParaRPr lang="it-IT" sz="1800" dirty="0">
              <a:effectLst/>
              <a:latin typeface="Arial" panose="020B0604020202020204" pitchFamily="34" charset="0"/>
              <a:ea typeface="Times New Roman" panose="02020603050405020304" pitchFamily="18" charset="0"/>
              <a:cs typeface="Helvetica" panose="020B0604020202020204" pitchFamily="34" charset="0"/>
            </a:endParaRPr>
          </a:p>
          <a:p>
            <a:endParaRPr lang="it-IT" dirty="0"/>
          </a:p>
        </p:txBody>
      </p:sp>
      <p:sp>
        <p:nvSpPr>
          <p:cNvPr id="4" name="Segnaposto contenuto 3">
            <a:extLst>
              <a:ext uri="{FF2B5EF4-FFF2-40B4-BE49-F238E27FC236}">
                <a16:creationId xmlns:a16="http://schemas.microsoft.com/office/drawing/2014/main" id="{70D4095F-C201-44CA-8CB4-067E66FBB278}"/>
              </a:ext>
            </a:extLst>
          </p:cNvPr>
          <p:cNvSpPr>
            <a:spLocks noGrp="1"/>
          </p:cNvSpPr>
          <p:nvPr>
            <p:ph sz="quarter" idx="10"/>
          </p:nvPr>
        </p:nvSpPr>
        <p:spPr/>
        <p:txBody>
          <a:bodyPr/>
          <a:lstStyle/>
          <a:p>
            <a:r>
              <a:rPr lang="it-IT" dirty="0"/>
              <a:t>Anna Brancaccio</a:t>
            </a:r>
          </a:p>
        </p:txBody>
      </p:sp>
      <p:pic>
        <p:nvPicPr>
          <p:cNvPr id="7" name="Immagine 6">
            <a:extLst>
              <a:ext uri="{FF2B5EF4-FFF2-40B4-BE49-F238E27FC236}">
                <a16:creationId xmlns:a16="http://schemas.microsoft.com/office/drawing/2014/main" id="{7D7A86E3-1413-4841-B06C-6186FBD6044F}"/>
              </a:ext>
            </a:extLst>
          </p:cNvPr>
          <p:cNvPicPr>
            <a:picLocks noChangeAspect="1"/>
          </p:cNvPicPr>
          <p:nvPr/>
        </p:nvPicPr>
        <p:blipFill>
          <a:blip r:embed="rId2"/>
          <a:stretch>
            <a:fillRect/>
          </a:stretch>
        </p:blipFill>
        <p:spPr>
          <a:xfrm>
            <a:off x="1932494" y="3091090"/>
            <a:ext cx="7352907" cy="3766910"/>
          </a:xfrm>
          <a:prstGeom prst="rect">
            <a:avLst/>
          </a:prstGeom>
        </p:spPr>
      </p:pic>
    </p:spTree>
    <p:extLst>
      <p:ext uri="{BB962C8B-B14F-4D97-AF65-F5344CB8AC3E}">
        <p14:creationId xmlns:p14="http://schemas.microsoft.com/office/powerpoint/2010/main" val="59073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6E2FA-6207-4B54-B8A9-1AB620EA57DC}"/>
              </a:ext>
            </a:extLst>
          </p:cNvPr>
          <p:cNvSpPr>
            <a:spLocks noGrp="1"/>
          </p:cNvSpPr>
          <p:nvPr>
            <p:ph type="title"/>
          </p:nvPr>
        </p:nvSpPr>
        <p:spPr/>
        <p:txBody>
          <a:bodyPr>
            <a:normAutofit/>
          </a:bodyPr>
          <a:lstStyle/>
          <a:p>
            <a:r>
              <a:rPr lang="es-ES" sz="2800" b="1" dirty="0" err="1">
                <a:effectLst/>
                <a:latin typeface="Arial" panose="020B0604020202020204" pitchFamily="34" charset="0"/>
                <a:ea typeface="Arial" panose="020B0604020202020204" pitchFamily="34" charset="0"/>
                <a:cs typeface="Times New Roman" panose="02020603050405020304" pitchFamily="18" charset="0"/>
              </a:rPr>
              <a:t>Approfondimento</a:t>
            </a:r>
            <a:r>
              <a:rPr lang="es-ES" sz="2800" b="1" dirty="0">
                <a:effectLst/>
                <a:latin typeface="Arial" panose="020B0604020202020204" pitchFamily="34" charset="0"/>
                <a:ea typeface="Arial" panose="020B0604020202020204" pitchFamily="34" charset="0"/>
                <a:cs typeface="Times New Roman" panose="02020603050405020304" pitchFamily="18" charset="0"/>
              </a:rPr>
              <a:t> </a:t>
            </a:r>
            <a:r>
              <a:rPr lang="es-ES" sz="2800" b="1" dirty="0" err="1">
                <a:effectLst/>
                <a:latin typeface="Arial" panose="020B0604020202020204" pitchFamily="34" charset="0"/>
                <a:ea typeface="Arial" panose="020B0604020202020204" pitchFamily="34" charset="0"/>
                <a:cs typeface="Times New Roman" panose="02020603050405020304" pitchFamily="18" charset="0"/>
              </a:rPr>
              <a:t>sulla</a:t>
            </a:r>
            <a:r>
              <a:rPr lang="es-ES" sz="2800" b="1" dirty="0">
                <a:effectLst/>
                <a:latin typeface="Arial" panose="020B0604020202020204" pitchFamily="34" charset="0"/>
                <a:ea typeface="Arial" panose="020B0604020202020204" pitchFamily="34" charset="0"/>
                <a:cs typeface="Times New Roman" panose="02020603050405020304" pitchFamily="18" charset="0"/>
              </a:rPr>
              <a:t> valutazione ONLINE</a:t>
            </a:r>
            <a:br>
              <a:rPr lang="it-IT" sz="2800" b="1" dirty="0">
                <a:effectLst/>
                <a:latin typeface="Arial" panose="020B0604020202020204" pitchFamily="34" charset="0"/>
                <a:ea typeface="Arial" panose="020B0604020202020204" pitchFamily="34" charset="0"/>
                <a:cs typeface="Times New Roman" panose="02020603050405020304" pitchFamily="18" charset="0"/>
              </a:rPr>
            </a:br>
            <a:endParaRPr lang="it-IT" sz="2800" dirty="0"/>
          </a:p>
        </p:txBody>
      </p:sp>
      <p:sp>
        <p:nvSpPr>
          <p:cNvPr id="3" name="Segnaposto contenuto 2">
            <a:extLst>
              <a:ext uri="{FF2B5EF4-FFF2-40B4-BE49-F238E27FC236}">
                <a16:creationId xmlns:a16="http://schemas.microsoft.com/office/drawing/2014/main" id="{6D9FF9C9-C596-42EE-A222-48213E3C436E}"/>
              </a:ext>
            </a:extLst>
          </p:cNvPr>
          <p:cNvSpPr>
            <a:spLocks noGrp="1"/>
          </p:cNvSpPr>
          <p:nvPr>
            <p:ph idx="1"/>
          </p:nvPr>
        </p:nvSpPr>
        <p:spPr>
          <a:xfrm>
            <a:off x="838200" y="1907106"/>
            <a:ext cx="10515600" cy="4351338"/>
          </a:xfrm>
        </p:spPr>
        <p:txBody>
          <a:bodyPr>
            <a:normAutofit fontScale="85000" lnSpcReduction="10000"/>
          </a:bodyPr>
          <a:lstStyle/>
          <a:p>
            <a:pPr>
              <a:lnSpc>
                <a:spcPct val="150000"/>
              </a:lnSpc>
            </a:pPr>
            <a:r>
              <a:rPr lang="it-IT" sz="2400" dirty="0">
                <a:effectLst/>
                <a:latin typeface="Arial" panose="020B0604020202020204" pitchFamily="34" charset="0"/>
                <a:ea typeface="Times New Roman" panose="02020603050405020304" pitchFamily="18" charset="0"/>
                <a:cs typeface="Times New Roman" panose="02020603050405020304" pitchFamily="18" charset="0"/>
              </a:rPr>
              <a:t>Le tecnologie digitali sono molto utili nella valutazione, perché rendono facilmente accessibili sia i risultati sia le dinamiche partecipative e collaborative messe in atto nell’ambiente digitale. Consentono molte funzioni di feedback in tempo reale, in itinere e anche i fruitori dei corsi possono ripercorre a ritroso il loro percorso e riflettere sui miglioramenti. </a:t>
            </a:r>
          </a:p>
          <a:p>
            <a:pPr>
              <a:lnSpc>
                <a:spcPct val="160000"/>
              </a:lnSpc>
            </a:pPr>
            <a:r>
              <a:rPr lang="it-IT" sz="2400" dirty="0">
                <a:effectLst/>
                <a:latin typeface="Arial" panose="020B0604020202020204" pitchFamily="34" charset="0"/>
                <a:ea typeface="Times New Roman" panose="02020603050405020304" pitchFamily="18" charset="0"/>
                <a:cs typeface="Times New Roman" panose="02020603050405020304" pitchFamily="18" charset="0"/>
              </a:rPr>
              <a:t>L’ambiente MOODLE offre forme di valutazione basate su domande organizzate in test strutturati e in forme più complesse che maggiormente si avvicinano alla “valutazione autentica”, in modo da consentire un apprendimento significativo, basato sulla costruzione di un compito autentico (vedi </a:t>
            </a:r>
            <a:r>
              <a:rPr lang="it-IT" sz="2400">
                <a:effectLst/>
                <a:latin typeface="Arial" panose="020B0604020202020204" pitchFamily="34" charset="0"/>
                <a:ea typeface="Times New Roman" panose="02020603050405020304" pitchFamily="18" charset="0"/>
                <a:cs typeface="Times New Roman" panose="02020603050405020304" pitchFamily="18" charset="0"/>
              </a:rPr>
              <a:t>valutazione avanzata di MOODLE).</a:t>
            </a:r>
            <a:endParaRPr lang="it-IT"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C733EB96-9FAC-4960-8476-8920A2596848}"/>
              </a:ext>
            </a:extLst>
          </p:cNvPr>
          <p:cNvSpPr>
            <a:spLocks noGrp="1"/>
          </p:cNvSpPr>
          <p:nvPr>
            <p:ph sz="quarter" idx="10"/>
          </p:nvPr>
        </p:nvSpPr>
        <p:spPr/>
        <p:txBody>
          <a:bodyPr/>
          <a:lstStyle/>
          <a:p>
            <a:r>
              <a:rPr lang="it-IT" dirty="0"/>
              <a:t>Anna Brancaccio</a:t>
            </a:r>
          </a:p>
        </p:txBody>
      </p:sp>
    </p:spTree>
    <p:extLst>
      <p:ext uri="{BB962C8B-B14F-4D97-AF65-F5344CB8AC3E}">
        <p14:creationId xmlns:p14="http://schemas.microsoft.com/office/powerpoint/2010/main" val="106959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B5A404-E45D-4689-88A4-D43357AE98C8}"/>
              </a:ext>
            </a:extLst>
          </p:cNvPr>
          <p:cNvSpPr>
            <a:spLocks noGrp="1"/>
          </p:cNvSpPr>
          <p:nvPr>
            <p:ph type="title"/>
          </p:nvPr>
        </p:nvSpPr>
        <p:spPr>
          <a:xfrm>
            <a:off x="2289928" y="-28280"/>
            <a:ext cx="10515600" cy="1325563"/>
          </a:xfrm>
        </p:spPr>
        <p:txBody>
          <a:bodyPr/>
          <a:lstStyle/>
          <a:p>
            <a:r>
              <a:rPr lang="it-IT" sz="2800" b="1" dirty="0">
                <a:latin typeface="Arial" panose="020B0604020202020204" pitchFamily="34" charset="0"/>
                <a:cs typeface="Times New Roman" panose="02020603050405020304" pitchFamily="18" charset="0"/>
              </a:rPr>
              <a:t>La valutazione online in LS-EDU</a:t>
            </a:r>
          </a:p>
        </p:txBody>
      </p:sp>
      <p:sp>
        <p:nvSpPr>
          <p:cNvPr id="3" name="Segnaposto contenuto 2">
            <a:extLst>
              <a:ext uri="{FF2B5EF4-FFF2-40B4-BE49-F238E27FC236}">
                <a16:creationId xmlns:a16="http://schemas.microsoft.com/office/drawing/2014/main" id="{CC890960-6805-437C-8D0B-9AAEC09EA9BC}"/>
              </a:ext>
            </a:extLst>
          </p:cNvPr>
          <p:cNvSpPr>
            <a:spLocks noGrp="1"/>
          </p:cNvSpPr>
          <p:nvPr>
            <p:ph idx="1"/>
          </p:nvPr>
        </p:nvSpPr>
        <p:spPr>
          <a:xfrm>
            <a:off x="160255" y="1065229"/>
            <a:ext cx="11811785" cy="5119921"/>
          </a:xfrm>
        </p:spPr>
        <p:txBody>
          <a:bodyPr>
            <a:normAutofit fontScale="32500" lnSpcReduction="20000"/>
          </a:bodyPr>
          <a:lstStyle/>
          <a:p>
            <a:pPr>
              <a:lnSpc>
                <a:spcPct val="170000"/>
              </a:lnSpc>
            </a:pPr>
            <a:r>
              <a:rPr lang="it-IT" sz="7200" dirty="0">
                <a:effectLst/>
                <a:latin typeface="Arial" panose="020B0604020202020204" pitchFamily="34" charset="0"/>
                <a:ea typeface="Times New Roman" panose="02020603050405020304" pitchFamily="18" charset="0"/>
                <a:cs typeface="Times New Roman" panose="02020603050405020304" pitchFamily="18" charset="0"/>
              </a:rPr>
              <a:t>Sulla piattaforma LS-EDU si utilizzano test a risposta multipla che sfruttano appieno le potenzialità offerte dalla piattaforma MOODLE. A partire da un data base di quesiti strutturato in contenitori la piattaforma consente di organizzare una prova scegliendo a caso un numero prestabilito di quesiti da ciascun contenitore. </a:t>
            </a:r>
          </a:p>
          <a:p>
            <a:pPr>
              <a:lnSpc>
                <a:spcPct val="170000"/>
              </a:lnSpc>
            </a:pPr>
            <a:r>
              <a:rPr lang="it-IT" sz="7200" dirty="0">
                <a:latin typeface="Arial" panose="020B0604020202020204" pitchFamily="34" charset="0"/>
                <a:cs typeface="Times New Roman" panose="02020603050405020304" pitchFamily="18" charset="0"/>
              </a:rPr>
              <a:t>In questo modo è possibile proporre prove di valutazione diversificate ai corsisti. L’uguale livello di difficoltà delle prove è assicurato dalla tipologia di quesiti che compongono i contenitori che hanno tutti difficoltà equivalenti.</a:t>
            </a:r>
          </a:p>
          <a:p>
            <a:endParaRPr lang="it-IT" dirty="0"/>
          </a:p>
        </p:txBody>
      </p:sp>
      <p:sp>
        <p:nvSpPr>
          <p:cNvPr id="4" name="Segnaposto contenuto 3">
            <a:extLst>
              <a:ext uri="{FF2B5EF4-FFF2-40B4-BE49-F238E27FC236}">
                <a16:creationId xmlns:a16="http://schemas.microsoft.com/office/drawing/2014/main" id="{85834728-37FB-4F46-93D8-F05D8F0C83B0}"/>
              </a:ext>
            </a:extLst>
          </p:cNvPr>
          <p:cNvSpPr>
            <a:spLocks noGrp="1"/>
          </p:cNvSpPr>
          <p:nvPr>
            <p:ph sz="quarter" idx="10"/>
          </p:nvPr>
        </p:nvSpPr>
        <p:spPr/>
        <p:txBody>
          <a:bodyPr/>
          <a:lstStyle/>
          <a:p>
            <a:r>
              <a:rPr lang="it-IT" dirty="0"/>
              <a:t>Anna Brancaccio</a:t>
            </a:r>
          </a:p>
        </p:txBody>
      </p:sp>
    </p:spTree>
    <p:extLst>
      <p:ext uri="{BB962C8B-B14F-4D97-AF65-F5344CB8AC3E}">
        <p14:creationId xmlns:p14="http://schemas.microsoft.com/office/powerpoint/2010/main" val="401715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828E89-B560-48B4-888F-448F4918D403}"/>
              </a:ext>
            </a:extLst>
          </p:cNvPr>
          <p:cNvSpPr>
            <a:spLocks noGrp="1"/>
          </p:cNvSpPr>
          <p:nvPr>
            <p:ph type="title"/>
          </p:nvPr>
        </p:nvSpPr>
        <p:spPr>
          <a:xfrm>
            <a:off x="2054258" y="286352"/>
            <a:ext cx="10515600" cy="1325563"/>
          </a:xfrm>
        </p:spPr>
        <p:txBody>
          <a:bodyPr/>
          <a:lstStyle/>
          <a:p>
            <a:r>
              <a:rPr lang="it-IT" sz="2800" b="1" dirty="0">
                <a:latin typeface="Arial" panose="020B0604020202020204" pitchFamily="34" charset="0"/>
                <a:cs typeface="Times New Roman" panose="02020603050405020304" pitchFamily="18" charset="0"/>
              </a:rPr>
              <a:t>La valutazione online in LS-EDU</a:t>
            </a:r>
          </a:p>
        </p:txBody>
      </p:sp>
      <p:sp>
        <p:nvSpPr>
          <p:cNvPr id="3" name="Segnaposto contenuto 2">
            <a:extLst>
              <a:ext uri="{FF2B5EF4-FFF2-40B4-BE49-F238E27FC236}">
                <a16:creationId xmlns:a16="http://schemas.microsoft.com/office/drawing/2014/main" id="{1EDF2448-7C87-4CF8-9CF6-61552049B86D}"/>
              </a:ext>
            </a:extLst>
          </p:cNvPr>
          <p:cNvSpPr>
            <a:spLocks noGrp="1"/>
          </p:cNvSpPr>
          <p:nvPr>
            <p:ph idx="1"/>
          </p:nvPr>
        </p:nvSpPr>
        <p:spPr>
          <a:xfrm>
            <a:off x="838200" y="1366887"/>
            <a:ext cx="10515600" cy="4918644"/>
          </a:xfrm>
        </p:spPr>
        <p:txBody>
          <a:bodyPr>
            <a:normAutofit fontScale="70000" lnSpcReduction="20000"/>
          </a:bodyPr>
          <a:lstStyle/>
          <a:p>
            <a:pPr>
              <a:lnSpc>
                <a:spcPct val="170000"/>
              </a:lnSpc>
            </a:pPr>
            <a:r>
              <a:rPr lang="it-IT" sz="2800" dirty="0">
                <a:effectLst/>
                <a:latin typeface="Arial" panose="020B0604020202020204" pitchFamily="34" charset="0"/>
                <a:ea typeface="Times New Roman" panose="02020603050405020304" pitchFamily="18" charset="0"/>
                <a:cs typeface="Times New Roman" panose="02020603050405020304" pitchFamily="18" charset="0"/>
              </a:rPr>
              <a:t>La prova prevista per il conseguimento dei CFU è anch’essa basate sulle potenzialità di MOODLE anche se svolta in presenza. Sfrutta lo stesso database delle prove di valutazione opportunamente integrato per ampliare la possibilità di scelta degli item. In questo periodo di pandemia il corretto svolgimento della prova online è controllato attraverso un </a:t>
            </a:r>
            <a:r>
              <a:rPr lang="it-IT" sz="2800" b="1" dirty="0" err="1">
                <a:latin typeface="Arial" panose="020B0604020202020204" pitchFamily="34" charset="0"/>
                <a:cs typeface="Times New Roman" panose="02020603050405020304" pitchFamily="18" charset="0"/>
              </a:rPr>
              <a:t>LockDown</a:t>
            </a:r>
            <a:r>
              <a:rPr lang="it-IT" sz="2800" b="1" dirty="0">
                <a:latin typeface="Arial" panose="020B0604020202020204" pitchFamily="34" charset="0"/>
                <a:cs typeface="Times New Roman" panose="02020603050405020304" pitchFamily="18" charset="0"/>
              </a:rPr>
              <a:t> Browser </a:t>
            </a:r>
            <a:r>
              <a:rPr lang="it-IT" sz="2800" dirty="0">
                <a:effectLst/>
                <a:latin typeface="Arial" panose="020B0604020202020204" pitchFamily="34" charset="0"/>
                <a:ea typeface="Times New Roman" panose="02020603050405020304" pitchFamily="18" charset="0"/>
                <a:cs typeface="Times New Roman" panose="02020603050405020304" pitchFamily="18" charset="0"/>
              </a:rPr>
              <a:t>che oltre a riconoscere le persone connesse e registrare la prova impedisce l’uso del computer per operazioni diverse dallo svolgimento della prova su MOODLE.</a:t>
            </a:r>
          </a:p>
          <a:p>
            <a:pPr>
              <a:lnSpc>
                <a:spcPct val="170000"/>
              </a:lnSpc>
            </a:pPr>
            <a:r>
              <a:rPr lang="it-IT" sz="2800" dirty="0">
                <a:latin typeface="Arial" panose="020B0604020202020204" pitchFamily="34" charset="0"/>
                <a:cs typeface="Times New Roman" panose="02020603050405020304" pitchFamily="18" charset="0"/>
              </a:rPr>
              <a:t>Il software </a:t>
            </a:r>
            <a:r>
              <a:rPr lang="it-IT" sz="2800" dirty="0" err="1">
                <a:latin typeface="Arial" panose="020B0604020202020204" pitchFamily="34" charset="0"/>
                <a:cs typeface="Times New Roman" panose="02020603050405020304" pitchFamily="18" charset="0"/>
              </a:rPr>
              <a:t>LockDown</a:t>
            </a:r>
            <a:r>
              <a:rPr lang="it-IT" sz="2800" dirty="0">
                <a:latin typeface="Arial" panose="020B0604020202020204" pitchFamily="34" charset="0"/>
                <a:cs typeface="Times New Roman" panose="02020603050405020304" pitchFamily="18" charset="0"/>
              </a:rPr>
              <a:t> Browser deve essere installato sul proprio dispositivo: il Test su MOODLE è infatti configurato per richiedere l’avvio in automatico di </a:t>
            </a:r>
            <a:r>
              <a:rPr lang="it-IT" sz="2800" dirty="0" err="1">
                <a:latin typeface="Arial" panose="020B0604020202020204" pitchFamily="34" charset="0"/>
                <a:cs typeface="Times New Roman" panose="02020603050405020304" pitchFamily="18" charset="0"/>
              </a:rPr>
              <a:t>LockDown</a:t>
            </a:r>
            <a:r>
              <a:rPr lang="it-IT" sz="2800" dirty="0">
                <a:latin typeface="Arial" panose="020B0604020202020204" pitchFamily="34" charset="0"/>
                <a:cs typeface="Times New Roman" panose="02020603050405020304" pitchFamily="18" charset="0"/>
              </a:rPr>
              <a:t> Browser</a:t>
            </a:r>
          </a:p>
          <a:p>
            <a:pPr>
              <a:lnSpc>
                <a:spcPct val="170000"/>
              </a:lnSpc>
            </a:pPr>
            <a:r>
              <a:rPr lang="it-IT" b="1" i="0" u="none" strike="noStrike" dirty="0">
                <a:solidFill>
                  <a:srgbClr val="07599B"/>
                </a:solidFill>
                <a:effectLst/>
                <a:latin typeface="Titillium Web" panose="00000500000000000000" pitchFamily="2" charset="0"/>
                <a:hlinkClick r:id="rId2"/>
              </a:rPr>
              <a:t>https://download.respondus.com/lockdown/download.php?id=428125620</a:t>
            </a:r>
            <a:endParaRPr lang="it-IT" sz="2800" dirty="0">
              <a:latin typeface="Arial" panose="020B060402020202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D3922488-951C-452A-AAE4-1BEABA2C34BD}"/>
              </a:ext>
            </a:extLst>
          </p:cNvPr>
          <p:cNvSpPr>
            <a:spLocks noGrp="1"/>
          </p:cNvSpPr>
          <p:nvPr>
            <p:ph sz="quarter" idx="10"/>
          </p:nvPr>
        </p:nvSpPr>
        <p:spPr/>
        <p:txBody>
          <a:bodyPr/>
          <a:lstStyle/>
          <a:p>
            <a:endParaRPr lang="it-IT"/>
          </a:p>
        </p:txBody>
      </p:sp>
    </p:spTree>
    <p:extLst>
      <p:ext uri="{BB962C8B-B14F-4D97-AF65-F5344CB8AC3E}">
        <p14:creationId xmlns:p14="http://schemas.microsoft.com/office/powerpoint/2010/main" val="23803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C76BF4-CF10-4AB5-8E9A-FA498DD41BCE}"/>
              </a:ext>
            </a:extLst>
          </p:cNvPr>
          <p:cNvSpPr>
            <a:spLocks noGrp="1"/>
          </p:cNvSpPr>
          <p:nvPr>
            <p:ph idx="1"/>
          </p:nvPr>
        </p:nvSpPr>
        <p:spPr>
          <a:xfrm>
            <a:off x="838200" y="2057935"/>
            <a:ext cx="10515600" cy="4351338"/>
          </a:xfrm>
        </p:spPr>
        <p:txBody>
          <a:bodyPr/>
          <a:lstStyle/>
          <a:p>
            <a:pPr marL="0" indent="0" algn="ctr">
              <a:buNone/>
            </a:pPr>
            <a:endParaRPr lang="it-IT" dirty="0"/>
          </a:p>
          <a:p>
            <a:pPr marL="0" indent="0" algn="ctr">
              <a:buNone/>
            </a:pPr>
            <a:endParaRPr lang="it-IT" dirty="0"/>
          </a:p>
          <a:p>
            <a:pPr marL="0" indent="0" algn="ctr">
              <a:buNone/>
            </a:pPr>
            <a:r>
              <a:rPr lang="it-IT" sz="4800" b="1" i="1" dirty="0">
                <a:ln w="22225">
                  <a:solidFill>
                    <a:schemeClr val="accent2"/>
                  </a:solidFill>
                  <a:prstDash val="solid"/>
                </a:ln>
                <a:solidFill>
                  <a:schemeClr val="accent2">
                    <a:lumMod val="40000"/>
                    <a:lumOff val="60000"/>
                  </a:schemeClr>
                </a:solidFill>
              </a:rPr>
              <a:t>GRAZIE DELL’ATTENZIONE</a:t>
            </a:r>
          </a:p>
        </p:txBody>
      </p:sp>
      <p:sp>
        <p:nvSpPr>
          <p:cNvPr id="4" name="Segnaposto contenuto 3">
            <a:extLst>
              <a:ext uri="{FF2B5EF4-FFF2-40B4-BE49-F238E27FC236}">
                <a16:creationId xmlns:a16="http://schemas.microsoft.com/office/drawing/2014/main" id="{C4998CC2-0CA2-4215-83F3-4A83A78B4DAE}"/>
              </a:ext>
            </a:extLst>
          </p:cNvPr>
          <p:cNvSpPr>
            <a:spLocks noGrp="1"/>
          </p:cNvSpPr>
          <p:nvPr>
            <p:ph sz="quarter" idx="10"/>
          </p:nvPr>
        </p:nvSpPr>
        <p:spPr/>
        <p:txBody>
          <a:bodyPr/>
          <a:lstStyle/>
          <a:p>
            <a:endParaRPr lang="it-IT"/>
          </a:p>
        </p:txBody>
      </p:sp>
    </p:spTree>
    <p:extLst>
      <p:ext uri="{BB962C8B-B14F-4D97-AF65-F5344CB8AC3E}">
        <p14:creationId xmlns:p14="http://schemas.microsoft.com/office/powerpoint/2010/main" val="511450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icrosoftOoffice presentazione MoodleMoot2021" id="{AFAE2859-3BE3-435C-9E83-5AF001150E32}" vid="{6ED0DE53-CFBD-48F4-8CD1-F31A9FF60AA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MicrosoftOffice presentazione MoodleMoot2021</Template>
  <TotalTime>479</TotalTime>
  <Words>881</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Titillium Web</vt:lpstr>
      <vt:lpstr>Tema di Office</vt:lpstr>
      <vt:lpstr>  Corsi on-line su piattaforma MOODLE sugli aspetti avanzati delle discipline di Fisica e Scienze </vt:lpstr>
      <vt:lpstr>Apprendimento online </vt:lpstr>
      <vt:lpstr>Piattaforma LS-EDU https://ls-edu.uniroma3.it/  </vt:lpstr>
      <vt:lpstr>Piattaforma LS-EDU  </vt:lpstr>
      <vt:lpstr>Struttura dei corsi  </vt:lpstr>
      <vt:lpstr>Approfondimento sulla valutazione ONLINE </vt:lpstr>
      <vt:lpstr>La valutazione online in LS-EDU</vt:lpstr>
      <vt:lpstr>La valutazione online in LS-EDU</vt:lpstr>
      <vt:lpstr>Presentazione standard di PowerPoint</vt:lpstr>
      <vt:lpstr>LSOSAlab https://ls-osa.uniroma3.it/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contributo</dc:title>
  <dc:creator>anna brancaccio</dc:creator>
  <cp:lastModifiedBy>anna brancaccio</cp:lastModifiedBy>
  <cp:revision>11</cp:revision>
  <dcterms:created xsi:type="dcterms:W3CDTF">2021-11-20T10:12:09Z</dcterms:created>
  <dcterms:modified xsi:type="dcterms:W3CDTF">2021-12-05T10:36:18Z</dcterms:modified>
</cp:coreProperties>
</file>