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8" r:id="rId9"/>
    <p:sldId id="269" r:id="rId10"/>
    <p:sldId id="270" r:id="rId11"/>
    <p:sldId id="265" r:id="rId12"/>
    <p:sldId id="271" r:id="rId1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37"/>
    <a:srgbClr val="F7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8729" autoAdjust="0"/>
  </p:normalViewPr>
  <p:slideViewPr>
    <p:cSldViewPr snapToGrid="0">
      <p:cViewPr varScale="1">
        <p:scale>
          <a:sx n="99" d="100"/>
          <a:sy n="99" d="100"/>
        </p:scale>
        <p:origin x="10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6A74D-F3CD-4927-9ACB-749CA3E58B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7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06/12/2021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06/12/2021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4800" i="1" dirty="0"/>
              <a:t>Prevaluation</a:t>
            </a:r>
            <a:r>
              <a:rPr lang="it-IT" sz="4800" dirty="0"/>
              <a:t>: un plugin per valutare attività esterne in anticipo sul </a:t>
            </a:r>
            <a:br>
              <a:rPr lang="it-IT" sz="4800" dirty="0"/>
            </a:br>
            <a:r>
              <a:rPr lang="it-IT" sz="4800" dirty="0"/>
              <a:t>primo accesso a Moodle</a:t>
            </a:r>
            <a:endParaRPr lang="en-GB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Edoardo Bontà</a:t>
            </a:r>
            <a:r>
              <a:rPr lang="it-IT" dirty="0"/>
              <a:t>, Giuseppe Cardamone</a:t>
            </a:r>
            <a:br>
              <a:rPr lang="it-IT" dirty="0"/>
            </a:br>
            <a:r>
              <a:rPr lang="it-IT" dirty="0"/>
              <a:t>Università degli Studi di Urbino Carlo Bo</a:t>
            </a:r>
            <a:br>
              <a:rPr lang="it-IT" dirty="0"/>
            </a:br>
            <a:r>
              <a:rPr lang="it-IT" b="1" dirty="0"/>
              <a:t>edoardo.bonta@uniurb.it</a:t>
            </a:r>
            <a:r>
              <a:rPr lang="it-IT" dirty="0"/>
              <a:t>, giuseppe.cardamone@uniurb.it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46737-3698-4C44-B9D2-5A238675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Vista esterna e accesso alla attività (studente)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D4D4971-4921-40DC-889F-68D7B6705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80562"/>
            <a:ext cx="7346575" cy="1632571"/>
          </a:xfr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018687BB-C426-4E61-8165-5156854C7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94412"/>
            <a:ext cx="6558249" cy="1510554"/>
          </a:xfr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AFB6812-425D-4849-BCBB-3049522CC4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  <p:pic>
        <p:nvPicPr>
          <p:cNvPr id="12" name="Segnaposto contenuto 10">
            <a:extLst>
              <a:ext uri="{FF2B5EF4-FFF2-40B4-BE49-F238E27FC236}">
                <a16:creationId xmlns:a16="http://schemas.microsoft.com/office/drawing/2014/main" id="{359BB1E1-293D-447D-AE7F-08D02BDC8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408" y="5025026"/>
            <a:ext cx="1967817" cy="807841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924E73-B455-438D-8EC7-13CBDB60B6E4}"/>
              </a:ext>
            </a:extLst>
          </p:cNvPr>
          <p:cNvSpPr txBox="1">
            <a:spLocks/>
          </p:cNvSpPr>
          <p:nvPr/>
        </p:nvSpPr>
        <p:spPr>
          <a:xfrm>
            <a:off x="838199" y="1674304"/>
            <a:ext cx="6662735" cy="618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Studente non valutato (assente al seminario)</a:t>
            </a:r>
          </a:p>
          <a:p>
            <a:pPr marL="0" indent="0" algn="just">
              <a:buNone/>
            </a:pPr>
            <a:endParaRPr lang="it-IT" dirty="0"/>
          </a:p>
          <a:p>
            <a:pPr lvl="1"/>
            <a:endParaRPr lang="it-IT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FEFBFDDB-4875-4CA3-86A8-D78511C95643}"/>
              </a:ext>
            </a:extLst>
          </p:cNvPr>
          <p:cNvSpPr txBox="1">
            <a:spLocks/>
          </p:cNvSpPr>
          <p:nvPr/>
        </p:nvSpPr>
        <p:spPr>
          <a:xfrm>
            <a:off x="838198" y="4046210"/>
            <a:ext cx="6662735" cy="565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dirty="0"/>
              <a:t>Studente valutato (presente al seminario)</a:t>
            </a:r>
          </a:p>
          <a:p>
            <a:pPr marL="0" indent="0" algn="just">
              <a:buNone/>
            </a:pP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55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sviluppi futuri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  <a:p>
            <a:pPr lvl="1"/>
            <a:r>
              <a:rPr lang="it-IT" i="1" dirty="0"/>
              <a:t>Prevaluation</a:t>
            </a:r>
            <a:r>
              <a:rPr lang="it-IT" dirty="0"/>
              <a:t> si interfaccia con il registro valutatore e ne estende le funzionalità</a:t>
            </a:r>
          </a:p>
          <a:p>
            <a:pPr lvl="1"/>
            <a:r>
              <a:rPr lang="it-IT" dirty="0"/>
              <a:t>Il plugin è stato applicato a due casi d’uso reali, eliminando operazioni tediose e ripetitive per il controllo delle iscrizioni e per l’immissione delle valutazioni</a:t>
            </a:r>
          </a:p>
          <a:p>
            <a:r>
              <a:rPr lang="it-IT" dirty="0"/>
              <a:t>Sviluppi futuri</a:t>
            </a:r>
          </a:p>
          <a:p>
            <a:pPr lvl="1"/>
            <a:r>
              <a:rPr lang="it-IT" dirty="0"/>
              <a:t>Gestione di fogli Excel oltre che CSV</a:t>
            </a:r>
          </a:p>
          <a:p>
            <a:pPr lvl="1"/>
            <a:r>
              <a:rPr lang="it-IT" dirty="0"/>
              <a:t>Uso di altri identificatori, oltre l’e-mail, per la mappatura dei profili utente con il foglio delle valutazioni</a:t>
            </a:r>
          </a:p>
          <a:p>
            <a:pPr lvl="1"/>
            <a:r>
              <a:rPr lang="it-IT" dirty="0"/>
              <a:t>Rimozione automatica di utenti in lista di attesa, dopo un tempo programmato</a:t>
            </a:r>
          </a:p>
          <a:p>
            <a:pPr lvl="1"/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390926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D25A1-25EA-42FD-9046-809B7EBC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per la cortese attenzione!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C54AF8-ADB0-4B35-BA32-81D986ED0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i="1" dirty="0"/>
              <a:t>Prevaluation</a:t>
            </a:r>
            <a:endParaRPr lang="it-IT" sz="3200" i="1" dirty="0"/>
          </a:p>
          <a:p>
            <a:pPr marL="0" indent="0">
              <a:buNone/>
            </a:pPr>
            <a:r>
              <a:rPr lang="it-IT" dirty="0"/>
              <a:t>provvisoriamente in</a:t>
            </a:r>
          </a:p>
          <a:p>
            <a:pPr marL="0" indent="0">
              <a:buNone/>
            </a:pPr>
            <a:r>
              <a:rPr lang="it-IT" sz="3200" dirty="0"/>
              <a:t>https://bitbucket.org/breakingthebroken84/prevaluation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7E5CBD-EB35-48C2-807A-30D5216251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00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</a:t>
            </a:r>
            <a:r>
              <a:rPr lang="it-IT" i="1" dirty="0"/>
              <a:t>Prevaluation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Il plugin </a:t>
            </a:r>
            <a:r>
              <a:rPr lang="it-IT" b="1" i="1" dirty="0"/>
              <a:t>Prevaluation</a:t>
            </a:r>
            <a:r>
              <a:rPr lang="it-IT" dirty="0"/>
              <a:t> si interfaccia con il </a:t>
            </a:r>
            <a:r>
              <a:rPr lang="it-IT" b="1" dirty="0"/>
              <a:t>registro valutatore</a:t>
            </a:r>
            <a:r>
              <a:rPr lang="it-IT" dirty="0"/>
              <a:t> e:</a:t>
            </a:r>
          </a:p>
          <a:p>
            <a:pPr algn="just"/>
            <a:r>
              <a:rPr lang="it-IT" dirty="0"/>
              <a:t>è un </a:t>
            </a:r>
            <a:r>
              <a:rPr lang="it-IT" b="1" dirty="0"/>
              <a:t>modulo di attività</a:t>
            </a:r>
            <a:r>
              <a:rPr lang="it-IT" dirty="0"/>
              <a:t> per </a:t>
            </a:r>
            <a:r>
              <a:rPr lang="it-IT" dirty="0" err="1"/>
              <a:t>Moodle</a:t>
            </a:r>
            <a:endParaRPr lang="it-IT" dirty="0"/>
          </a:p>
          <a:p>
            <a:pPr algn="just"/>
            <a:r>
              <a:rPr lang="it-IT" dirty="0"/>
              <a:t>permette di assegnare valutazioni ad uno studente </a:t>
            </a:r>
            <a:r>
              <a:rPr lang="it-IT" b="1" dirty="0"/>
              <a:t>non ancora iscritto </a:t>
            </a:r>
            <a:r>
              <a:rPr lang="it-IT" dirty="0"/>
              <a:t>alla </a:t>
            </a:r>
            <a:r>
              <a:rPr lang="it-IT" b="1" dirty="0"/>
              <a:t>piattaforma</a:t>
            </a:r>
            <a:r>
              <a:rPr lang="it-IT" dirty="0"/>
              <a:t> Moodle o al </a:t>
            </a:r>
            <a:r>
              <a:rPr lang="it-IT" b="1" dirty="0"/>
              <a:t>corso</a:t>
            </a:r>
            <a:r>
              <a:rPr lang="it-IT" dirty="0"/>
              <a:t> in cui l’attività è ospitata…</a:t>
            </a:r>
          </a:p>
          <a:p>
            <a:pPr lvl="1" algn="just"/>
            <a:r>
              <a:rPr lang="it-IT" b="1" dirty="0"/>
              <a:t>appena lo studente accede al corso</a:t>
            </a:r>
          </a:p>
          <a:p>
            <a:pPr lvl="1" algn="just"/>
            <a:r>
              <a:rPr lang="it-IT" b="1" dirty="0"/>
              <a:t>senza la necessità di creare a priori il profilo dello studente</a:t>
            </a:r>
          </a:p>
          <a:p>
            <a:pPr algn="just"/>
            <a:r>
              <a:rPr lang="it-IT" dirty="0"/>
              <a:t>… ma la valutazione è immediata, se lo studente è già iscritto al corso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</a:t>
            </a:r>
            <a:r>
              <a:rPr lang="it-IT" i="1" dirty="0"/>
              <a:t>Prevaluation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Il nome </a:t>
            </a:r>
            <a:r>
              <a:rPr lang="it-IT" b="1" i="1" dirty="0"/>
              <a:t>Prevaluation</a:t>
            </a:r>
            <a:r>
              <a:rPr lang="it-IT" dirty="0"/>
              <a:t> deriva da </a:t>
            </a:r>
            <a:r>
              <a:rPr lang="it-IT" i="1" dirty="0" err="1"/>
              <a:t>pre</a:t>
            </a:r>
            <a:r>
              <a:rPr lang="it-IT" i="1" dirty="0"/>
              <a:t>-evaluation – </a:t>
            </a:r>
            <a:r>
              <a:rPr lang="it-IT" sz="2400" dirty="0"/>
              <a:t>in origine «Pregiudizio»</a:t>
            </a:r>
          </a:p>
          <a:p>
            <a:pPr algn="just"/>
            <a:r>
              <a:rPr lang="it-IT" dirty="0"/>
              <a:t>Il plugin è stato realizzato perché:</a:t>
            </a:r>
          </a:p>
          <a:p>
            <a:pPr lvl="1" algn="just"/>
            <a:r>
              <a:rPr lang="it-IT" dirty="0"/>
              <a:t>si vogliono valutare </a:t>
            </a:r>
            <a:r>
              <a:rPr lang="it-IT" b="1" dirty="0"/>
              <a:t>attività esterne </a:t>
            </a:r>
            <a:r>
              <a:rPr lang="it-IT" dirty="0"/>
              <a:t>che fanno parte di</a:t>
            </a:r>
            <a:r>
              <a:rPr lang="it-IT" b="1" dirty="0"/>
              <a:t> un percorso formativo complesso</a:t>
            </a:r>
            <a:r>
              <a:rPr lang="it-IT" dirty="0"/>
              <a:t>, costituito anche da attività ospitate all’interno di Moodle</a:t>
            </a:r>
          </a:p>
          <a:p>
            <a:pPr lvl="1" algn="just"/>
            <a:r>
              <a:rPr lang="it-IT" dirty="0"/>
              <a:t>non è possibile usare il </a:t>
            </a:r>
            <a:r>
              <a:rPr lang="it-IT" b="1" dirty="0"/>
              <a:t>registro valutatore</a:t>
            </a:r>
            <a:r>
              <a:rPr lang="it-IT" dirty="0"/>
              <a:t> per assegnare voti a studenti </a:t>
            </a:r>
            <a:r>
              <a:rPr lang="it-IT" b="1" dirty="0"/>
              <a:t>non ancora iscritti alla piattaforma</a:t>
            </a:r>
            <a:r>
              <a:rPr lang="it-IT" dirty="0"/>
              <a:t> Moodle</a:t>
            </a:r>
          </a:p>
          <a:p>
            <a:pPr lvl="1" algn="just"/>
            <a:r>
              <a:rPr lang="it-IT" dirty="0"/>
              <a:t>si vuole lasciare ad ognuno la </a:t>
            </a:r>
            <a:r>
              <a:rPr lang="it-IT" b="1" dirty="0"/>
              <a:t>libertà di iscriversi</a:t>
            </a:r>
            <a:r>
              <a:rPr lang="it-IT" dirty="0"/>
              <a:t> ed accedere alla piattaforma</a:t>
            </a:r>
          </a:p>
          <a:p>
            <a:pPr lvl="1" algn="just"/>
            <a:r>
              <a:rPr lang="it-IT" dirty="0"/>
              <a:t>si vuole garantire che la </a:t>
            </a:r>
            <a:r>
              <a:rPr lang="it-IT" b="1" dirty="0"/>
              <a:t>valutazione </a:t>
            </a:r>
            <a:r>
              <a:rPr lang="it-IT" dirty="0"/>
              <a:t>dello studente che ha già svolto una o più attività esterne sia disponibile </a:t>
            </a:r>
            <a:r>
              <a:rPr lang="it-IT" b="1" dirty="0"/>
              <a:t>appena accede al corso, </a:t>
            </a:r>
            <a:r>
              <a:rPr lang="it-IT" dirty="0"/>
              <a:t>anche se non era </a:t>
            </a:r>
            <a:r>
              <a:rPr lang="it-IT" b="1" dirty="0"/>
              <a:t>mai entrato prima</a:t>
            </a:r>
            <a:r>
              <a:rPr lang="it-IT" dirty="0"/>
              <a:t> nel corso o nella piattaforma</a:t>
            </a:r>
          </a:p>
          <a:p>
            <a:pPr lvl="1"/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140127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1</a:t>
            </a:r>
            <a:r>
              <a:rPr lang="it-IT" sz="2400" dirty="0"/>
              <a:t>/2</a:t>
            </a:r>
            <a:r>
              <a:rPr lang="it-IT" dirty="0"/>
              <a:t>: migrazione facoltativa piattaforma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Migrazione ~8.000 studenti e relative valutazioni da piattaforma «X», non Moodle, a piattaforma Moodle MOOC:</a:t>
            </a:r>
          </a:p>
          <a:p>
            <a:pPr lvl="1"/>
            <a:r>
              <a:rPr lang="it-IT" dirty="0"/>
              <a:t>gli</a:t>
            </a:r>
            <a:r>
              <a:rPr lang="it-IT" b="1" dirty="0"/>
              <a:t> studenti </a:t>
            </a:r>
            <a:r>
              <a:rPr lang="it-IT" dirty="0"/>
              <a:t>della vecchia piattaforma X dovevano essere </a:t>
            </a:r>
            <a:r>
              <a:rPr lang="it-IT" b="1" dirty="0"/>
              <a:t>liberi di iscriversi</a:t>
            </a:r>
            <a:r>
              <a:rPr lang="it-IT" dirty="0"/>
              <a:t> alla piattaforma Moodle, ove alcuni corsi di X erano stati replicati, per essere tenuti dagli stessi docenti nella nuova piattaforma;</a:t>
            </a:r>
          </a:p>
          <a:p>
            <a:pPr lvl="1"/>
            <a:r>
              <a:rPr lang="it-IT" dirty="0"/>
              <a:t>lo </a:t>
            </a:r>
            <a:r>
              <a:rPr lang="it-IT" b="1" dirty="0"/>
              <a:t>studente</a:t>
            </a:r>
            <a:r>
              <a:rPr lang="it-IT" dirty="0"/>
              <a:t> che nella piattaforma X aveva conseguito un titolo (attestato o badge) relativo ad un corso, </a:t>
            </a:r>
            <a:r>
              <a:rPr lang="it-IT" b="1" dirty="0"/>
              <a:t>appena accedeva</a:t>
            </a:r>
            <a:r>
              <a:rPr lang="it-IT" dirty="0"/>
              <a:t> al corso replicato su Moodle </a:t>
            </a:r>
            <a:r>
              <a:rPr lang="it-IT" b="1" dirty="0"/>
              <a:t>doveva vedersi riconosciuto lo stesso titolo</a:t>
            </a:r>
            <a:r>
              <a:rPr lang="it-IT" dirty="0"/>
              <a:t>;</a:t>
            </a:r>
          </a:p>
          <a:p>
            <a:pPr lvl="1"/>
            <a:r>
              <a:rPr lang="it-IT" dirty="0"/>
              <a:t>per ogni corso della piattaforma X replicato su Moodle, il </a:t>
            </a:r>
            <a:r>
              <a:rPr lang="it-IT" b="1" dirty="0"/>
              <a:t>docente</a:t>
            </a:r>
            <a:r>
              <a:rPr lang="it-IT" dirty="0"/>
              <a:t> aveva una </a:t>
            </a:r>
            <a:r>
              <a:rPr lang="it-IT" b="1" dirty="0"/>
              <a:t>lista CSV</a:t>
            </a:r>
            <a:r>
              <a:rPr lang="it-IT" dirty="0"/>
              <a:t> con nome, cognome, e-mail e con la </a:t>
            </a:r>
            <a:r>
              <a:rPr lang="it-IT" b="1" dirty="0"/>
              <a:t>valutazione</a:t>
            </a:r>
            <a:r>
              <a:rPr lang="it-IT" dirty="0"/>
              <a:t> finale dei propri studenti iscritti al corso originale, ma pur essendo autorizzato al trattamento dei dati, </a:t>
            </a:r>
            <a:r>
              <a:rPr lang="it-IT" b="1" dirty="0"/>
              <a:t>non poteva creare a priori i profili utente </a:t>
            </a:r>
            <a:r>
              <a:rPr lang="it-IT" dirty="0"/>
              <a:t>su Moodle;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… quindi, come inserire le valutazioni prima dell’accesso degli studenti?</a:t>
            </a:r>
          </a:p>
          <a:p>
            <a:pPr lvl="1"/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425487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2</a:t>
            </a:r>
            <a:r>
              <a:rPr lang="it-IT" sz="2400" dirty="0"/>
              <a:t>/2</a:t>
            </a:r>
            <a:r>
              <a:rPr lang="it-IT" dirty="0"/>
              <a:t>: attestati per seminari in presenza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Gestione di seminari in presenza rivolti ad utenti dell’Ateneo, (studenti e docenti) con rilascio di attestati di partecipazione:</a:t>
            </a:r>
          </a:p>
          <a:p>
            <a:pPr lvl="1" algn="just"/>
            <a:r>
              <a:rPr lang="it-IT" dirty="0"/>
              <a:t>un </a:t>
            </a:r>
            <a:r>
              <a:rPr lang="it-IT" b="1" dirty="0"/>
              <a:t>corso Moodle</a:t>
            </a:r>
            <a:r>
              <a:rPr lang="it-IT" dirty="0"/>
              <a:t> viene usato per raccogliere slide e dispense, ma anche per attività di </a:t>
            </a:r>
            <a:r>
              <a:rPr lang="it-IT" b="1" dirty="0"/>
              <a:t>prenotazione</a:t>
            </a:r>
            <a:r>
              <a:rPr lang="it-IT" dirty="0"/>
              <a:t> (</a:t>
            </a:r>
            <a:r>
              <a:rPr lang="it-IT" i="1" dirty="0" err="1"/>
              <a:t>reservation</a:t>
            </a:r>
            <a:r>
              <a:rPr lang="it-IT" dirty="0"/>
              <a:t>) e </a:t>
            </a:r>
            <a:r>
              <a:rPr lang="it-IT" b="1" dirty="0"/>
              <a:t>di rilascio attestati</a:t>
            </a:r>
            <a:r>
              <a:rPr lang="it-IT" dirty="0"/>
              <a:t> ai partecipanti;</a:t>
            </a:r>
          </a:p>
          <a:p>
            <a:pPr lvl="1" algn="just"/>
            <a:r>
              <a:rPr lang="it-IT" dirty="0"/>
              <a:t>la prenotazione non deve essere obbligatoria, ma concede priorità;</a:t>
            </a:r>
          </a:p>
          <a:p>
            <a:pPr lvl="1" algn="just"/>
            <a:r>
              <a:rPr lang="it-IT" dirty="0"/>
              <a:t>all’accesso in aula, i preiscritti si fanno riconoscere da un supervisore, che spunta i loro nomi sulla </a:t>
            </a:r>
            <a:r>
              <a:rPr lang="it-IT" b="1" dirty="0"/>
              <a:t>lista di prenotazione</a:t>
            </a:r>
            <a:r>
              <a:rPr lang="it-IT" dirty="0"/>
              <a:t>;</a:t>
            </a:r>
          </a:p>
          <a:p>
            <a:pPr lvl="1" algn="just"/>
            <a:r>
              <a:rPr lang="it-IT" dirty="0"/>
              <a:t>coloro si presentano senza prenotazione ma desiderano l’attestato, invece, lasciano al supervisore </a:t>
            </a:r>
            <a:r>
              <a:rPr lang="it-IT" b="1" dirty="0"/>
              <a:t>nome, cognome ed account e-mail istituzionale</a:t>
            </a:r>
            <a:r>
              <a:rPr lang="it-IT" dirty="0"/>
              <a:t>;</a:t>
            </a:r>
          </a:p>
          <a:p>
            <a:pPr lvl="1" algn="just"/>
            <a:r>
              <a:rPr lang="it-IT" dirty="0"/>
              <a:t>dopo il seminario, il supervisore assegna una </a:t>
            </a:r>
            <a:r>
              <a:rPr lang="it-IT" b="1" dirty="0"/>
              <a:t>valutazione positiva ai presenti</a:t>
            </a:r>
            <a:r>
              <a:rPr lang="it-IT" dirty="0"/>
              <a:t>, grazie alla quale verrà abilitata la condizione di accesso al certificato;</a:t>
            </a:r>
          </a:p>
          <a:p>
            <a:pPr lvl="1" algn="just"/>
            <a:r>
              <a:rPr lang="it-IT" dirty="0">
                <a:solidFill>
                  <a:srgbClr val="C00000"/>
                </a:solidFill>
              </a:rPr>
              <a:t>… ma come fare per i presenti non-preiscritti mai entrati in Moodle? 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256724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e funzionalità del plugin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Valutazione massiva mediante fogli CSV </a:t>
            </a:r>
            <a:r>
              <a:rPr lang="it-IT" sz="2000" dirty="0"/>
              <a:t>(con scelta separatori e codifica caratteri)</a:t>
            </a:r>
            <a:endParaRPr lang="it-IT" dirty="0"/>
          </a:p>
          <a:p>
            <a:pPr algn="just"/>
            <a:r>
              <a:rPr lang="it-IT" dirty="0"/>
              <a:t>Mappatura utenti esterni e profili Moodle mediante </a:t>
            </a:r>
            <a:r>
              <a:rPr lang="it-IT" i="1" dirty="0"/>
              <a:t>id</a:t>
            </a:r>
            <a:r>
              <a:rPr lang="it-IT" dirty="0"/>
              <a:t> univoco </a:t>
            </a:r>
            <a:r>
              <a:rPr lang="it-IT" sz="2000" dirty="0"/>
              <a:t>(e-mail)</a:t>
            </a:r>
          </a:p>
          <a:p>
            <a:pPr algn="just"/>
            <a:r>
              <a:rPr lang="it-IT" dirty="0"/>
              <a:t>L’attività valuta se stessa, oppure altre attività nel medesimo corso</a:t>
            </a:r>
          </a:p>
          <a:p>
            <a:pPr algn="just"/>
            <a:r>
              <a:rPr lang="it-IT" dirty="0"/>
              <a:t>Visualizzazione stato della «</a:t>
            </a:r>
            <a:r>
              <a:rPr lang="it-IT" i="1" dirty="0"/>
              <a:t>lista di attesa</a:t>
            </a:r>
            <a:r>
              <a:rPr lang="it-IT" dirty="0"/>
              <a:t>», contenente utenti valutati ma non ancora iscritti al corso</a:t>
            </a:r>
          </a:p>
          <a:p>
            <a:pPr algn="just"/>
            <a:r>
              <a:rPr lang="it-IT" dirty="0"/>
              <a:t>Possibilità di agire sulla lista di attesa per operazioni di:</a:t>
            </a:r>
          </a:p>
          <a:p>
            <a:pPr lvl="1" algn="just"/>
            <a:r>
              <a:rPr lang="it-IT" dirty="0"/>
              <a:t>Modifica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i="1" dirty="0"/>
              <a:t>nome</a:t>
            </a:r>
            <a:r>
              <a:rPr lang="it-IT" dirty="0"/>
              <a:t>, </a:t>
            </a:r>
            <a:r>
              <a:rPr lang="it-IT" i="1" dirty="0"/>
              <a:t>cognome</a:t>
            </a:r>
            <a:r>
              <a:rPr lang="it-IT" dirty="0"/>
              <a:t>, </a:t>
            </a:r>
            <a:r>
              <a:rPr lang="it-IT" b="1" i="1" dirty="0"/>
              <a:t>id</a:t>
            </a:r>
            <a:r>
              <a:rPr lang="it-IT" dirty="0"/>
              <a:t>, </a:t>
            </a:r>
            <a:r>
              <a:rPr lang="it-IT" b="1" i="1" dirty="0"/>
              <a:t>valutazione</a:t>
            </a:r>
          </a:p>
          <a:p>
            <a:pPr lvl="1" algn="just"/>
            <a:r>
              <a:rPr lang="it-IT" dirty="0"/>
              <a:t>Rimozione studente in attesa</a:t>
            </a:r>
          </a:p>
          <a:p>
            <a:pPr lvl="1" algn="just"/>
            <a:r>
              <a:rPr lang="it-IT" dirty="0"/>
              <a:t>Iscrizione forzata al corso (solo se il profilo è già presente in Moodle)</a:t>
            </a:r>
          </a:p>
          <a:p>
            <a:pPr lvl="1"/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233862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 generale plugin (admin)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2BD4CDC2-20A9-4B3E-9C45-76E8F49C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14" y="2604507"/>
            <a:ext cx="6428571" cy="340952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92171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D59BB-B7E2-43F2-AB1C-402CF7EF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Impostazione attività (docente)</a:t>
            </a:r>
          </a:p>
        </p:txBody>
      </p:sp>
      <p:pic>
        <p:nvPicPr>
          <p:cNvPr id="20" name="Segnaposto contenuto 19">
            <a:extLst>
              <a:ext uri="{FF2B5EF4-FFF2-40B4-BE49-F238E27FC236}">
                <a16:creationId xmlns:a16="http://schemas.microsoft.com/office/drawing/2014/main" id="{BEB7E479-E2D3-48BF-9060-B5238172D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78" y="1981201"/>
            <a:ext cx="5466443" cy="4351338"/>
          </a:xfrm>
        </p:spPr>
      </p:pic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F25B677F-CCE0-47C9-9B12-29B4C51A37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245973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4BED9-286F-4F13-BE66-A9E8C2D7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alla attività (docente)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A2525EA4-DEDD-4478-B4DB-A63934F434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2213637"/>
            <a:ext cx="4740688" cy="2223892"/>
          </a:xfr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E1826E3C-C58A-4637-9F37-D5DD520D5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69" y="2213636"/>
            <a:ext cx="6159378" cy="3980453"/>
          </a:xfr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96AD88F-AD72-4BF2-978E-E14DAD8BB0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Edoardo Bontà</a:t>
            </a:r>
          </a:p>
        </p:txBody>
      </p:sp>
    </p:spTree>
    <p:extLst>
      <p:ext uri="{BB962C8B-B14F-4D97-AF65-F5344CB8AC3E}">
        <p14:creationId xmlns:p14="http://schemas.microsoft.com/office/powerpoint/2010/main" val="667052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MicrosoftOffice presentazione MoodleMoot2021</Template>
  <TotalTime>603</TotalTime>
  <Words>803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Prevaluation: un plugin per valutare attività esterne in anticipo sul  primo accesso a Moodle</vt:lpstr>
      <vt:lpstr>Cos’è Prevaluation?</vt:lpstr>
      <vt:lpstr>Perché Prevaluation?</vt:lpstr>
      <vt:lpstr>Caso 1/2: migrazione facoltativa piattaforma</vt:lpstr>
      <vt:lpstr>Caso 2/2: attestati per seminari in presenza</vt:lpstr>
      <vt:lpstr>Caratteristiche e funzionalità del plugin</vt:lpstr>
      <vt:lpstr>Configurazione generale plugin (admin)</vt:lpstr>
      <vt:lpstr>Impostazione attività (docente)</vt:lpstr>
      <vt:lpstr>Accesso alla attività (docente)</vt:lpstr>
      <vt:lpstr>Vista esterna e accesso alla attività (studente)</vt:lpstr>
      <vt:lpstr>Conclusioni e sviluppi futuri</vt:lpstr>
      <vt:lpstr>Grazie per la cortese 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contributo</dc:title>
  <dc:creator>Edoardo</dc:creator>
  <cp:lastModifiedBy>Edoardo</cp:lastModifiedBy>
  <cp:revision>106</cp:revision>
  <cp:lastPrinted>2021-12-04T00:21:10Z</cp:lastPrinted>
  <dcterms:created xsi:type="dcterms:W3CDTF">2021-11-19T06:58:36Z</dcterms:created>
  <dcterms:modified xsi:type="dcterms:W3CDTF">2021-12-06T16:47:26Z</dcterms:modified>
</cp:coreProperties>
</file>