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0" r:id="rId6"/>
    <p:sldId id="265" r:id="rId7"/>
    <p:sldId id="261" r:id="rId8"/>
    <p:sldId id="273" r:id="rId9"/>
    <p:sldId id="272" r:id="rId10"/>
    <p:sldId id="274" r:id="rId11"/>
    <p:sldId id="271" r:id="rId12"/>
    <p:sldId id="275" r:id="rId13"/>
    <p:sldId id="269" r:id="rId14"/>
    <p:sldId id="262" r:id="rId15"/>
    <p:sldId id="268" r:id="rId16"/>
    <p:sldId id="263" r:id="rId17"/>
    <p:sldId id="267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737"/>
    <a:srgbClr val="3366CC"/>
    <a:srgbClr val="99CCFF"/>
    <a:srgbClr val="CCECFF"/>
    <a:srgbClr val="3399FF"/>
    <a:srgbClr val="79C6FF"/>
    <a:srgbClr val="33CC33"/>
    <a:srgbClr val="F7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" autoAdjust="0"/>
    <p:restoredTop sz="96283" autoAdjust="0"/>
  </p:normalViewPr>
  <p:slideViewPr>
    <p:cSldViewPr snapToGrid="0">
      <p:cViewPr varScale="1">
        <p:scale>
          <a:sx n="106" d="100"/>
          <a:sy n="106" d="100"/>
        </p:scale>
        <p:origin x="119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73934-29F9-426A-932A-D62E7F587AC8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6A74D-F3CD-4927-9ACB-749CA3E58B2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05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11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370FC0-746B-4B9D-BB0A-39EBB0445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EDA33F9-B949-425D-901E-DA6554106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95B7E7-9445-4C2F-9EB0-9E60E58C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9A23-9473-4FB9-B61F-BB7AEAACFEAA}" type="datetime1">
              <a:rPr lang="en-GB" smtClean="0"/>
              <a:t>01/12/2021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C1E059-2504-4C70-B7E2-C46BA945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F37909-1DDD-4B9C-8240-91AAEE04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F699-F079-4B72-A234-101C9C4B3CBB}" type="slidenum">
              <a:rPr lang="en-GB" smtClean="0"/>
              <a:t>‹N›</a:t>
            </a:fld>
            <a:endParaRPr lang="en-GB"/>
          </a:p>
        </p:txBody>
      </p:sp>
      <p:pic>
        <p:nvPicPr>
          <p:cNvPr id="10" name="Immagine 9" descr="Immagine che contiene silhouette&#10;&#10;Descrizione generata automaticamente">
            <a:extLst>
              <a:ext uri="{FF2B5EF4-FFF2-40B4-BE49-F238E27FC236}">
                <a16:creationId xmlns:a16="http://schemas.microsoft.com/office/drawing/2014/main" id="{0F5B8C51-A691-4A76-98FC-D3F4A26C94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" b="13054"/>
          <a:stretch/>
        </p:blipFill>
        <p:spPr>
          <a:xfrm>
            <a:off x="-1" y="4377937"/>
            <a:ext cx="12192001" cy="248006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9DFD190-9A1E-4792-B901-6E3CB21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0D77087-018B-4802-A2B3-AE603FD182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2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69B6EE-D074-42F6-AE25-54C3AF55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550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62FAE1-76C6-4B1B-A2EB-F7C5D649E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78050"/>
            <a:ext cx="10515600" cy="43513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B91C1AD-70DF-4C9F-A06C-0E704FFDA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4311D085-0987-45BB-AE57-B62BF5942C9D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0" name="Segnaposto contenuto 13">
            <a:extLst>
              <a:ext uri="{FF2B5EF4-FFF2-40B4-BE49-F238E27FC236}">
                <a16:creationId xmlns:a16="http://schemas.microsoft.com/office/drawing/2014/main" id="{511AC9DD-6EC1-4227-8312-9B05A85E1FA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91A8A9A-B75D-4964-8862-9C83F829CB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5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686E082-D277-4CD4-873E-098FB6707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68897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0C1334-CFB6-45C8-90CA-871B29EAB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8897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740E042-4414-4205-A33A-0C863A37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A08E877F-DCDD-4D92-98CA-9FCAF08F52C4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0" name="Segnaposto contenuto 13">
            <a:extLst>
              <a:ext uri="{FF2B5EF4-FFF2-40B4-BE49-F238E27FC236}">
                <a16:creationId xmlns:a16="http://schemas.microsoft.com/office/drawing/2014/main" id="{B522D03C-9FFA-4A67-AEB7-0DF9E31610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A3D4852-0857-4BD8-BE87-1A4CE44A58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3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06EDE-9DA7-4C41-ABBC-88B5224E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0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C90D41-45F0-4ACE-B279-1709B4A2C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350"/>
            <a:ext cx="10515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6A1EF1D-1531-4D5E-8EA9-67ECED508A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3109388-484E-43AE-93BB-653A762F4765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                        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E33C797B-A870-4A46-9D81-C309E8E537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FA97D5D-2FD9-45A8-8B66-602AE6CB3F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6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3799E3-17B2-4586-B97A-F7743985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A77A7F-B67B-403D-AAA3-4E595DC32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AF200DB-7DC8-45B6-876A-0A3048F3D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382F41E-5506-4C85-8F22-B7974E0BB792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2" name="Segnaposto contenuto 13">
            <a:extLst>
              <a:ext uri="{FF2B5EF4-FFF2-40B4-BE49-F238E27FC236}">
                <a16:creationId xmlns:a16="http://schemas.microsoft.com/office/drawing/2014/main" id="{E6276E88-FD43-44D3-9AE9-DF4CF38B08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70C821D-F5D7-44CC-8334-6035357241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5EE7C-ECC3-48AF-97E5-6B0A0853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97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8CF63D-3A5D-4338-8F7C-63D07C72C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947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AEE35D-4217-4281-9631-B30EC5FA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4947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0EEEA9F-7874-442A-84D8-72073A70E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E5B13AC3-E38C-430A-91B2-90637657DDE6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1" name="Segnaposto contenuto 13">
            <a:extLst>
              <a:ext uri="{FF2B5EF4-FFF2-40B4-BE49-F238E27FC236}">
                <a16:creationId xmlns:a16="http://schemas.microsoft.com/office/drawing/2014/main" id="{872AC99A-9462-44EA-8BC4-42F8A0C465A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96E69C0-DD60-42E0-B224-07E292FDB2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5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E2CFB5-51ED-40D1-8D16-4583DC76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9450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C4A8AE-4A54-41A1-8E6A-615840B66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548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17E73C-4FBA-41F3-B00D-A447A28F7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19400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25170DF-7CCB-4E0C-9BCE-E90672F76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548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4F26D98-7D45-4993-853E-CDF4325A4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19400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4EECC37-B943-4F01-A970-7DEBDD643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368ACE9A-2B66-40CD-A2D5-E7A6F061E286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C998D56-F489-4DE7-9AF2-F62426386D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9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783D8E-33C5-42F4-803C-9038F27A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650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DB990D3-EECC-444D-A203-74E9E3E25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C7EC59B-0D04-472D-9B73-7BE61FF82EB3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9" name="Segnaposto contenuto 13">
            <a:extLst>
              <a:ext uri="{FF2B5EF4-FFF2-40B4-BE49-F238E27FC236}">
                <a16:creationId xmlns:a16="http://schemas.microsoft.com/office/drawing/2014/main" id="{10A99CDD-B875-4E9A-9DAB-39F5CC50000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FCD77B5-85E0-4596-957C-F3BF07133E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2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799AFD8-611D-4B61-A02D-C4239B579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D2227DC-D5B4-45A2-867B-C5F48927CCFF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8" name="Segnaposto contenuto 13">
            <a:extLst>
              <a:ext uri="{FF2B5EF4-FFF2-40B4-BE49-F238E27FC236}">
                <a16:creationId xmlns:a16="http://schemas.microsoft.com/office/drawing/2014/main" id="{341771AB-4488-40A8-A83C-EF3198AF7EC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9E0ED84-0540-4F5A-9FD8-5E748378DB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4BD3B9-2A74-46B4-97E6-E901465C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39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09D8F9-AFCD-403A-9710-052F04D97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541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145222B-0BA0-4306-A769-EDA268BF7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241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EC566D3-13D9-433C-B1CF-CE8F17567A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BE54228F-7137-410F-A103-EA839B1F2CC2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1" name="Segnaposto contenuto 13">
            <a:extLst>
              <a:ext uri="{FF2B5EF4-FFF2-40B4-BE49-F238E27FC236}">
                <a16:creationId xmlns:a16="http://schemas.microsoft.com/office/drawing/2014/main" id="{8B7DB073-3A3E-4982-860C-FE63807FFA6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3E3427C-FC2F-4F85-8D1C-8459D750F5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0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329773-AC99-40A1-9828-942622E0C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953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9204F70-897C-499A-9236-1024908C3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25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12E27F-3C3B-4A2E-955F-DBD4A8169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5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B6C70EC-2ADD-4215-BA49-3C69FD060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886C4E93-9FE2-4797-BA55-6CECDAD5DAA0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1" name="Segnaposto contenuto 13">
            <a:extLst>
              <a:ext uri="{FF2B5EF4-FFF2-40B4-BE49-F238E27FC236}">
                <a16:creationId xmlns:a16="http://schemas.microsoft.com/office/drawing/2014/main" id="{591EB3AB-DF84-46C5-8B53-0F87D83D6F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C873F33-D9D7-413A-B326-42F372399C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C900188-6183-4C82-8C20-BD726E779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C6135F-F9B1-4F39-B9A2-58C32E4C6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0C669B-5575-48B3-8726-2E921A4FF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3F31-A70A-4499-82CC-E11D5D08C7B7}" type="datetime1">
              <a:rPr lang="en-GB" smtClean="0"/>
              <a:t>01/12/2021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82803E-CC4A-449D-858A-2B71445AC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5E64BB-4A52-460C-B60A-5568F7140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CF699-F079-4B72-A234-101C9C4B3C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3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roundme.com/tour/730946/view/2302566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3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8.png"/><Relationship Id="rId10" Type="http://schemas.openxmlformats.org/officeDocument/2006/relationships/image" Target="../media/image33.png"/><Relationship Id="rId4" Type="http://schemas.openxmlformats.org/officeDocument/2006/relationships/image" Target="../media/image10.png"/><Relationship Id="rId9" Type="http://schemas.openxmlformats.org/officeDocument/2006/relationships/image" Target="../media/image32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697533-D79F-4676-B3C8-488972A3F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/>
          <a:p>
            <a:r>
              <a:rPr lang="it-IT" dirty="0"/>
              <a:t>Io, Noi, Organizzazione: un percorso formativo </a:t>
            </a:r>
            <a:r>
              <a:rPr lang="it-IT" dirty="0" err="1"/>
              <a:t>immersivo</a:t>
            </a:r>
            <a:r>
              <a:rPr lang="it-IT" dirty="0"/>
              <a:t> per il personale di </a:t>
            </a:r>
            <a:r>
              <a:rPr lang="it-IT" dirty="0" err="1"/>
              <a:t>UniTO</a:t>
            </a:r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FE4637D-C7B3-4AFB-ACE4-92A8964F0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/>
          <a:p>
            <a:r>
              <a:rPr lang="it-IT" sz="2000" dirty="0"/>
              <a:t>Sara Cantarutti, Ermelinda Cipolla, Maria Ferraioli </a:t>
            </a:r>
          </a:p>
          <a:p>
            <a:r>
              <a:rPr lang="it-IT" sz="2000" dirty="0"/>
              <a:t>Università degli Studi Torino – Dir. Integrazione e Monitoraggio, Organizzazione e Sviluppo RR.UU. – UP Formazione</a:t>
            </a:r>
          </a:p>
          <a:p>
            <a:r>
              <a:rPr lang="en-GB" sz="2000" i="1" dirty="0"/>
              <a:t>formazione@unito.it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5378BD6-EA56-4FF3-B973-963FCAB91E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6607810"/>
            <a:ext cx="3733800" cy="264480"/>
          </a:xfrm>
        </p:spPr>
        <p:txBody>
          <a:bodyPr/>
          <a:lstStyle/>
          <a:p>
            <a:r>
              <a:rPr lang="en-US" dirty="0"/>
              <a:t>Sara Cantarutti, Ermelinda </a:t>
            </a:r>
            <a:r>
              <a:rPr lang="en-US" dirty="0" err="1"/>
              <a:t>Cipolla</a:t>
            </a:r>
            <a:r>
              <a:rPr lang="en-US" dirty="0"/>
              <a:t>, Maria </a:t>
            </a:r>
            <a:r>
              <a:rPr lang="en-US" dirty="0" err="1"/>
              <a:t>Ferraioli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2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250"/>
            <a:ext cx="10515600" cy="1325563"/>
          </a:xfrm>
        </p:spPr>
        <p:txBody>
          <a:bodyPr/>
          <a:lstStyle/>
          <a:p>
            <a:r>
              <a:rPr lang="en-GB" dirty="0" err="1"/>
              <a:t>Contenuti</a:t>
            </a:r>
            <a:r>
              <a:rPr lang="en-GB" dirty="0"/>
              <a:t> (Fare, </a:t>
            </a:r>
            <a:r>
              <a:rPr lang="en-GB" dirty="0" err="1"/>
              <a:t>Vedere</a:t>
            </a:r>
            <a:r>
              <a:rPr lang="en-GB" dirty="0"/>
              <a:t>, </a:t>
            </a:r>
            <a:r>
              <a:rPr lang="en-GB" dirty="0" err="1"/>
              <a:t>Leggere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 err="1"/>
              <a:t>Sezione</a:t>
            </a:r>
            <a:r>
              <a:rPr lang="en-GB" dirty="0"/>
              <a:t> NOI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Sara Cantarutti, Ermelinda </a:t>
            </a:r>
            <a:r>
              <a:rPr lang="en-US" dirty="0" err="1"/>
              <a:t>Cipolla</a:t>
            </a:r>
            <a:r>
              <a:rPr lang="en-US" dirty="0"/>
              <a:t>, Maria </a:t>
            </a:r>
            <a:r>
              <a:rPr lang="en-US" dirty="0" err="1"/>
              <a:t>Ferraioli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3EA7D8-5A42-43FA-8C49-AF32D0C05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8" y="1535621"/>
            <a:ext cx="8085616" cy="49560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27F8E5F-0CA1-4310-8EA8-36531AF7F242}"/>
              </a:ext>
            </a:extLst>
          </p:cNvPr>
          <p:cNvSpPr txBox="1"/>
          <p:nvPr/>
        </p:nvSpPr>
        <p:spPr>
          <a:xfrm>
            <a:off x="528550" y="2334660"/>
            <a:ext cx="33903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Esempio di slide interattiva all’interno di attività H5P in </a:t>
            </a:r>
            <a:r>
              <a:rPr lang="it-IT" sz="2800" i="1" dirty="0"/>
              <a:t>Soddisfazione – Fare</a:t>
            </a:r>
          </a:p>
        </p:txBody>
      </p:sp>
    </p:spTree>
    <p:extLst>
      <p:ext uri="{BB962C8B-B14F-4D97-AF65-F5344CB8AC3E}">
        <p14:creationId xmlns:p14="http://schemas.microsoft.com/office/powerpoint/2010/main" val="140175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Contenuti</a:t>
            </a:r>
            <a:r>
              <a:rPr lang="en-GB" dirty="0"/>
              <a:t> (Fare, </a:t>
            </a:r>
            <a:r>
              <a:rPr lang="en-GB" dirty="0" err="1"/>
              <a:t>Vedere</a:t>
            </a:r>
            <a:r>
              <a:rPr lang="en-GB" dirty="0"/>
              <a:t>, </a:t>
            </a:r>
            <a:r>
              <a:rPr lang="en-GB" dirty="0" err="1"/>
              <a:t>Leggere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 err="1"/>
              <a:t>Sezione</a:t>
            </a:r>
            <a:r>
              <a:rPr lang="en-GB" dirty="0"/>
              <a:t> ORGANIZZAZIONE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1AEE7BD-62AC-434C-9915-A16BA0910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7237" t="3105" r="8998" b="13149"/>
          <a:stretch/>
        </p:blipFill>
        <p:spPr>
          <a:xfrm>
            <a:off x="679009" y="1975939"/>
            <a:ext cx="2676309" cy="4323261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Sara Cantarutti, Ermelinda </a:t>
            </a:r>
            <a:r>
              <a:rPr lang="en-US" dirty="0" err="1"/>
              <a:t>Cipolla</a:t>
            </a:r>
            <a:r>
              <a:rPr lang="en-US" dirty="0"/>
              <a:t>, Maria </a:t>
            </a:r>
            <a:r>
              <a:rPr lang="en-US" dirty="0" err="1"/>
              <a:t>Ferraioli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DED1DC-2BC1-4043-9D02-26D7EB12EF3C}"/>
              </a:ext>
            </a:extLst>
          </p:cNvPr>
          <p:cNvSpPr txBox="1"/>
          <p:nvPr/>
        </p:nvSpPr>
        <p:spPr>
          <a:xfrm>
            <a:off x="3516895" y="3381301"/>
            <a:ext cx="8081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Il focus di questa sezione è il </a:t>
            </a:r>
            <a:r>
              <a:rPr lang="it-IT" sz="2800" b="1" dirty="0"/>
              <a:t>senso di appartenenza </a:t>
            </a:r>
            <a:r>
              <a:rPr lang="it-IT" sz="2800" dirty="0"/>
              <a:t>a un’organizzazione, nell’accezione più ampia: far parte di un complesso e articolato gruppo di persone che lavorano insieme e collaborano anche per mantenere un livello soddisfacente di benessere nell’ambiente di lavoro.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B83EE7-F7A4-42E9-A068-A798B91035BA}"/>
              </a:ext>
            </a:extLst>
          </p:cNvPr>
          <p:cNvSpPr txBox="1"/>
          <p:nvPr/>
        </p:nvSpPr>
        <p:spPr>
          <a:xfrm rot="319169">
            <a:off x="3763618" y="2217952"/>
            <a:ext cx="6715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0070C0"/>
                </a:solidFill>
              </a:rPr>
              <a:t>ORGANIZZAZIONE </a:t>
            </a:r>
            <a:r>
              <a:rPr lang="it-IT" sz="2000" i="1" dirty="0">
                <a:solidFill>
                  <a:srgbClr val="0070C0"/>
                </a:solidFill>
              </a:rPr>
              <a:t>è il 'fare tra molti’:</a:t>
            </a:r>
          </a:p>
          <a:p>
            <a:r>
              <a:rPr lang="it-IT" sz="2000" i="1" dirty="0">
                <a:solidFill>
                  <a:srgbClr val="0070C0"/>
                </a:solidFill>
              </a:rPr>
              <a:t>l'insieme complesso di tutte le nostre azioni, parole, decisioni che si integrano, ci legano e ci distinguono.</a:t>
            </a:r>
          </a:p>
        </p:txBody>
      </p:sp>
    </p:spTree>
    <p:extLst>
      <p:ext uri="{BB962C8B-B14F-4D97-AF65-F5344CB8AC3E}">
        <p14:creationId xmlns:p14="http://schemas.microsoft.com/office/powerpoint/2010/main" val="2269862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Contenuti</a:t>
            </a:r>
            <a:r>
              <a:rPr lang="en-GB" dirty="0"/>
              <a:t> (Fare, </a:t>
            </a:r>
            <a:r>
              <a:rPr lang="en-GB" dirty="0" err="1"/>
              <a:t>Vedere</a:t>
            </a:r>
            <a:r>
              <a:rPr lang="en-GB" dirty="0"/>
              <a:t>, </a:t>
            </a:r>
            <a:r>
              <a:rPr lang="en-GB" dirty="0" err="1"/>
              <a:t>Leggere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 err="1"/>
              <a:t>Sezione</a:t>
            </a:r>
            <a:r>
              <a:rPr lang="en-GB" dirty="0"/>
              <a:t> ORGANIZZAZIONE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Sara Cantarutti, Ermelinda </a:t>
            </a:r>
            <a:r>
              <a:rPr lang="en-US" dirty="0" err="1"/>
              <a:t>Cipolla</a:t>
            </a:r>
            <a:r>
              <a:rPr lang="en-US" dirty="0"/>
              <a:t>, Maria </a:t>
            </a:r>
            <a:r>
              <a:rPr lang="en-US" dirty="0" err="1"/>
              <a:t>Ferraioli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DCB046-8027-4883-83A5-BCF16CA9DB37}"/>
              </a:ext>
            </a:extLst>
          </p:cNvPr>
          <p:cNvSpPr txBox="1"/>
          <p:nvPr/>
        </p:nvSpPr>
        <p:spPr>
          <a:xfrm>
            <a:off x="528550" y="2334660"/>
            <a:ext cx="3373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Esempio di slide interattiva all’interno di attività H5P in </a:t>
            </a:r>
            <a:r>
              <a:rPr lang="it-IT" sz="2800" i="1" dirty="0"/>
              <a:t>Motivazione – Fare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1F0D944-2DFD-4C20-B406-B304E353C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352" y="1948128"/>
            <a:ext cx="7789321" cy="462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71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Accesso al </a:t>
            </a:r>
            <a:r>
              <a:rPr lang="en-GB" dirty="0" err="1"/>
              <a:t>percorso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Sara Cantarutti, Ermelinda </a:t>
            </a:r>
            <a:r>
              <a:rPr lang="en-US" dirty="0" err="1"/>
              <a:t>Cipolla</a:t>
            </a:r>
            <a:r>
              <a:rPr lang="en-US" dirty="0"/>
              <a:t>, Maria </a:t>
            </a:r>
            <a:r>
              <a:rPr lang="en-US" dirty="0" err="1"/>
              <a:t>Ferraioli</a:t>
            </a:r>
            <a:endParaRPr lang="en-US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CE7E01B-C63E-49D3-826E-9603BAE09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983" y="5730990"/>
            <a:ext cx="10515600" cy="564880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hlinkClick r:id="rId2"/>
              </a:rPr>
              <a:t>Virtual tour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5" name="Immagine 4" descr="Immagine che contiene testo, edificio, arco, colonnato&#10;&#10;Descrizione generata automaticamente">
            <a:extLst>
              <a:ext uri="{FF2B5EF4-FFF2-40B4-BE49-F238E27FC236}">
                <a16:creationId xmlns:a16="http://schemas.microsoft.com/office/drawing/2014/main" id="{EB443D69-0F9E-49AD-9F10-CAA75ED83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71" y="1799239"/>
            <a:ext cx="7391057" cy="384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Esiti</a:t>
            </a:r>
            <a:r>
              <a:rPr lang="en-GB" dirty="0"/>
              <a:t> 1/2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8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Il percorso: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Sara Cantarutti, Ermelinda </a:t>
            </a:r>
            <a:r>
              <a:rPr lang="en-US" dirty="0" err="1"/>
              <a:t>Cipolla</a:t>
            </a:r>
            <a:r>
              <a:rPr lang="en-US" dirty="0"/>
              <a:t>, Maria </a:t>
            </a:r>
            <a:r>
              <a:rPr lang="en-US" dirty="0" err="1"/>
              <a:t>Ferraioli</a:t>
            </a:r>
            <a:endParaRPr lang="en-US" dirty="0"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DA4820C4-3908-402B-A2F1-53AC0743D9F9}"/>
              </a:ext>
            </a:extLst>
          </p:cNvPr>
          <p:cNvGrpSpPr/>
          <p:nvPr/>
        </p:nvGrpSpPr>
        <p:grpSpPr>
          <a:xfrm>
            <a:off x="766913" y="2546748"/>
            <a:ext cx="10857273" cy="1905946"/>
            <a:chOff x="1710812" y="2207536"/>
            <a:chExt cx="10857273" cy="1905946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F0933CA0-1829-4B41-A167-E38F8542B8A8}"/>
                </a:ext>
              </a:extLst>
            </p:cNvPr>
            <p:cNvSpPr txBox="1"/>
            <p:nvPr/>
          </p:nvSpPr>
          <p:spPr>
            <a:xfrm>
              <a:off x="1710812" y="3137674"/>
              <a:ext cx="12265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durata</a:t>
              </a:r>
            </a:p>
            <a:p>
              <a:pPr algn="ctr"/>
              <a:r>
                <a:rPr lang="it-IT" sz="280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24 ore </a:t>
              </a:r>
            </a:p>
          </p:txBody>
        </p:sp>
        <p:pic>
          <p:nvPicPr>
            <p:cNvPr id="7" name="Elemento grafico 6" descr="Cronometro">
              <a:extLst>
                <a:ext uri="{FF2B5EF4-FFF2-40B4-BE49-F238E27FC236}">
                  <a16:creationId xmlns:a16="http://schemas.microsoft.com/office/drawing/2014/main" id="{A8F231ED-401B-451C-814A-45054CC61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66900" y="2214910"/>
              <a:ext cx="914400" cy="914400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0B907F80-7E8D-4693-BD2A-9AB93CBE1734}"/>
                </a:ext>
              </a:extLst>
            </p:cNvPr>
            <p:cNvSpPr txBox="1"/>
            <p:nvPr/>
          </p:nvSpPr>
          <p:spPr>
            <a:xfrm>
              <a:off x="3087330" y="3159375"/>
              <a:ext cx="33872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periodo</a:t>
              </a:r>
            </a:p>
            <a:p>
              <a:pPr algn="ctr"/>
              <a:r>
                <a:rPr lang="it-IT" sz="280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marzo-dicembre 2020</a:t>
              </a:r>
            </a:p>
          </p:txBody>
        </p:sp>
        <p:pic>
          <p:nvPicPr>
            <p:cNvPr id="15" name="Elemento grafico 14" descr="Calendario giornaliero">
              <a:extLst>
                <a:ext uri="{FF2B5EF4-FFF2-40B4-BE49-F238E27FC236}">
                  <a16:creationId xmlns:a16="http://schemas.microsoft.com/office/drawing/2014/main" id="{899A9D49-F719-48CF-8ECA-3CE440917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11446" y="2207536"/>
              <a:ext cx="914400" cy="914400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35FF2A4D-B10F-4685-B2E0-12CB01E50E35}"/>
                </a:ext>
              </a:extLst>
            </p:cNvPr>
            <p:cNvSpPr txBox="1"/>
            <p:nvPr/>
          </p:nvSpPr>
          <p:spPr>
            <a:xfrm>
              <a:off x="6624490" y="3129310"/>
              <a:ext cx="29767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accessi</a:t>
              </a:r>
            </a:p>
            <a:p>
              <a:pPr algn="ctr"/>
              <a:r>
                <a:rPr lang="it-IT" sz="280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più di 700 persone</a:t>
              </a:r>
            </a:p>
          </p:txBody>
        </p:sp>
        <p:pic>
          <p:nvPicPr>
            <p:cNvPr id="18" name="Elemento grafico 17" descr="Occhio">
              <a:extLst>
                <a:ext uri="{FF2B5EF4-FFF2-40B4-BE49-F238E27FC236}">
                  <a16:creationId xmlns:a16="http://schemas.microsoft.com/office/drawing/2014/main" id="{AA1090BB-FF5D-4E77-ADB9-BD88899A4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53190" y="2225926"/>
              <a:ext cx="914400" cy="914400"/>
            </a:xfrm>
            <a:prstGeom prst="rect">
              <a:avLst/>
            </a:prstGeom>
          </p:spPr>
        </p:pic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9D139A29-6579-437C-9725-7ECFBEFC0AF0}"/>
                </a:ext>
              </a:extLst>
            </p:cNvPr>
            <p:cNvSpPr txBox="1"/>
            <p:nvPr/>
          </p:nvSpPr>
          <p:spPr>
            <a:xfrm>
              <a:off x="9591371" y="3121936"/>
              <a:ext cx="29767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partecipanti</a:t>
              </a:r>
            </a:p>
            <a:p>
              <a:pPr algn="ctr"/>
              <a:r>
                <a:rPr lang="it-IT" sz="280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circa 400 persone</a:t>
              </a:r>
            </a:p>
          </p:txBody>
        </p:sp>
        <p:pic>
          <p:nvPicPr>
            <p:cNvPr id="21" name="Elemento grafico 20" descr="Successo di gruppo">
              <a:extLst>
                <a:ext uri="{FF2B5EF4-FFF2-40B4-BE49-F238E27FC236}">
                  <a16:creationId xmlns:a16="http://schemas.microsoft.com/office/drawing/2014/main" id="{10093615-E8CE-44A2-BAA7-7AD73AAE3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620071" y="2212836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495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Esiti</a:t>
            </a:r>
            <a:r>
              <a:rPr lang="en-GB" dirty="0"/>
              <a:t> 2/2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812"/>
            <a:ext cx="43532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 </a:t>
            </a:r>
            <a:r>
              <a:rPr lang="it-IT" dirty="0" err="1"/>
              <a:t>Customer</a:t>
            </a:r>
            <a:r>
              <a:rPr lang="it-IT" dirty="0"/>
              <a:t> </a:t>
            </a:r>
            <a:r>
              <a:rPr lang="it-IT" dirty="0" err="1"/>
              <a:t>Satisfaction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Sara Cantarutti, Ermelinda </a:t>
            </a:r>
            <a:r>
              <a:rPr lang="en-US" dirty="0" err="1"/>
              <a:t>Cipolla</a:t>
            </a:r>
            <a:r>
              <a:rPr lang="en-US" dirty="0"/>
              <a:t>, Maria </a:t>
            </a:r>
            <a:r>
              <a:rPr lang="en-US" dirty="0" err="1"/>
              <a:t>Ferraioli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933CA0-1829-4B41-A167-E38F8542B8A8}"/>
              </a:ext>
            </a:extLst>
          </p:cNvPr>
          <p:cNvSpPr txBox="1"/>
          <p:nvPr/>
        </p:nvSpPr>
        <p:spPr>
          <a:xfrm>
            <a:off x="825905" y="3476886"/>
            <a:ext cx="1226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scala</a:t>
            </a:r>
          </a:p>
          <a:p>
            <a:pPr algn="ctr"/>
            <a:r>
              <a:rPr lang="it-IT" sz="2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1:4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B907F80-7E8D-4693-BD2A-9AB93CBE1734}"/>
              </a:ext>
            </a:extLst>
          </p:cNvPr>
          <p:cNvSpPr txBox="1"/>
          <p:nvPr/>
        </p:nvSpPr>
        <p:spPr>
          <a:xfrm>
            <a:off x="3134649" y="3532427"/>
            <a:ext cx="1404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media</a:t>
            </a:r>
          </a:p>
          <a:p>
            <a:pPr algn="ctr"/>
            <a:r>
              <a:rPr lang="it-IT" sz="2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3,43</a:t>
            </a:r>
          </a:p>
        </p:txBody>
      </p:sp>
      <p:pic>
        <p:nvPicPr>
          <p:cNvPr id="8" name="Elemento grafico 7" descr="Grafico a barre con andamento ascendente">
            <a:extLst>
              <a:ext uri="{FF2B5EF4-FFF2-40B4-BE49-F238E27FC236}">
                <a16:creationId xmlns:a16="http://schemas.microsoft.com/office/drawing/2014/main" id="{7103777E-6A66-45BB-BAEE-C6BF17062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707" y="2562486"/>
            <a:ext cx="914400" cy="914400"/>
          </a:xfrm>
          <a:prstGeom prst="rect">
            <a:avLst/>
          </a:prstGeom>
        </p:spPr>
      </p:pic>
      <p:pic>
        <p:nvPicPr>
          <p:cNvPr id="10" name="Elemento grafico 9" descr="Matematica">
            <a:extLst>
              <a:ext uri="{FF2B5EF4-FFF2-40B4-BE49-F238E27FC236}">
                <a16:creationId xmlns:a16="http://schemas.microsoft.com/office/drawing/2014/main" id="{D83BAE85-A2EF-4F78-BB8D-10D1A4E77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9840" y="2584187"/>
            <a:ext cx="914400" cy="9144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DA90CDF-6971-41F9-A724-C6BD3FC19C11}"/>
              </a:ext>
            </a:extLst>
          </p:cNvPr>
          <p:cNvSpPr txBox="1"/>
          <p:nvPr/>
        </p:nvSpPr>
        <p:spPr>
          <a:xfrm>
            <a:off x="5203727" y="2981599"/>
            <a:ext cx="6174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La soddisfazione media è alta e si evince, da alcuni commenti, una scarsa abitudine a riflettere sulle proprie competenze e a confrontarsi su temi trasversali quali, ad esempio, la valutazione e la motivazione.</a:t>
            </a:r>
          </a:p>
        </p:txBody>
      </p:sp>
    </p:spTree>
    <p:extLst>
      <p:ext uri="{BB962C8B-B14F-4D97-AF65-F5344CB8AC3E}">
        <p14:creationId xmlns:p14="http://schemas.microsoft.com/office/powerpoint/2010/main" val="695497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Evoluzione</a:t>
            </a:r>
            <a:r>
              <a:rPr lang="en-GB" dirty="0"/>
              <a:t> del Progetto 1/2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549" y="3384877"/>
            <a:ext cx="6230257" cy="4670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           </a:t>
            </a:r>
            <a:r>
              <a:rPr lang="it-IT" sz="3000" dirty="0"/>
              <a:t>Nel 2021 il percorso si arricchisce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Sara Cantarutti, Ermelinda </a:t>
            </a:r>
            <a:r>
              <a:rPr lang="en-US" dirty="0" err="1"/>
              <a:t>Cipolla</a:t>
            </a:r>
            <a:r>
              <a:rPr lang="en-US" dirty="0"/>
              <a:t>, Maria </a:t>
            </a:r>
            <a:r>
              <a:rPr lang="en-US" dirty="0" err="1"/>
              <a:t>Ferraioli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953260-6FF6-4956-8719-736B25AF5611}"/>
              </a:ext>
            </a:extLst>
          </p:cNvPr>
          <p:cNvSpPr txBox="1"/>
          <p:nvPr/>
        </p:nvSpPr>
        <p:spPr>
          <a:xfrm>
            <a:off x="8689259" y="1897503"/>
            <a:ext cx="34658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16 video (Vedere)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800" b="1" dirty="0"/>
              <a:t>10 attività a interazione diretta (Fare)</a:t>
            </a:r>
            <a:r>
              <a:rPr lang="it-IT" sz="2000" dirty="0"/>
              <a:t> </a:t>
            </a:r>
          </a:p>
          <a:p>
            <a:endParaRPr lang="it-IT" sz="2000" dirty="0"/>
          </a:p>
          <a:p>
            <a:r>
              <a:rPr lang="it-IT" sz="2800" b="1" dirty="0"/>
              <a:t>7 documenti di approfondimento (Leggere)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D27B2FD-6715-483E-8EDA-BAA86E5C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0" y="2784987"/>
            <a:ext cx="1171042" cy="1210077"/>
          </a:xfrm>
          <a:prstGeom prst="rect">
            <a:avLst/>
          </a:prstGeom>
        </p:spPr>
      </p:pic>
      <p:grpSp>
        <p:nvGrpSpPr>
          <p:cNvPr id="23" name="Gruppo 22">
            <a:extLst>
              <a:ext uri="{FF2B5EF4-FFF2-40B4-BE49-F238E27FC236}">
                <a16:creationId xmlns:a16="http://schemas.microsoft.com/office/drawing/2014/main" id="{C563DCFC-F0F3-4FA2-B760-9DBA178A817C}"/>
              </a:ext>
            </a:extLst>
          </p:cNvPr>
          <p:cNvGrpSpPr/>
          <p:nvPr/>
        </p:nvGrpSpPr>
        <p:grpSpPr>
          <a:xfrm>
            <a:off x="6189305" y="1807579"/>
            <a:ext cx="2499954" cy="3439244"/>
            <a:chOff x="6189305" y="1335631"/>
            <a:chExt cx="2499954" cy="3439244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BE1A6C4-A192-4248-BAC8-D0B9E059E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7618712" y="1335631"/>
              <a:ext cx="1016469" cy="1016469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3E294FA7-D0E1-4530-9671-C1F5F3BC1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91672" y="2506646"/>
              <a:ext cx="1016470" cy="1016470"/>
            </a:xfrm>
            <a:prstGeom prst="rect">
              <a:avLst/>
            </a:prstGeom>
          </p:spPr>
        </p:pic>
        <p:pic>
          <p:nvPicPr>
            <p:cNvPr id="8" name="Segnaposto contenuto 9">
              <a:extLst>
                <a:ext uri="{FF2B5EF4-FFF2-40B4-BE49-F238E27FC236}">
                  <a16:creationId xmlns:a16="http://schemas.microsoft.com/office/drawing/2014/main" id="{CE073BA9-B451-48FB-8FB3-D090931B0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2789" y="3758405"/>
              <a:ext cx="1016470" cy="1016470"/>
            </a:xfrm>
            <a:prstGeom prst="rect">
              <a:avLst/>
            </a:prstGeom>
          </p:spPr>
        </p:pic>
        <p:pic>
          <p:nvPicPr>
            <p:cNvPr id="15" name="Elemento grafico 14" descr="Freccia, curva oraria">
              <a:extLst>
                <a:ext uri="{FF2B5EF4-FFF2-40B4-BE49-F238E27FC236}">
                  <a16:creationId xmlns:a16="http://schemas.microsoft.com/office/drawing/2014/main" id="{C9249E25-7C03-4FC0-9645-58EED9466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717910">
              <a:off x="6439883" y="1628671"/>
              <a:ext cx="914400" cy="1415556"/>
            </a:xfrm>
            <a:prstGeom prst="rect">
              <a:avLst/>
            </a:prstGeom>
          </p:spPr>
        </p:pic>
        <p:pic>
          <p:nvPicPr>
            <p:cNvPr id="18" name="Elemento grafico 17" descr="Freccia leggermente curva">
              <a:extLst>
                <a:ext uri="{FF2B5EF4-FFF2-40B4-BE49-F238E27FC236}">
                  <a16:creationId xmlns:a16="http://schemas.microsoft.com/office/drawing/2014/main" id="{D5EA904D-971F-4443-B88B-5C2A4640F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33600">
              <a:off x="6331172" y="3356202"/>
              <a:ext cx="1230999" cy="914400"/>
            </a:xfrm>
            <a:prstGeom prst="rect">
              <a:avLst/>
            </a:prstGeom>
          </p:spPr>
        </p:pic>
        <p:pic>
          <p:nvPicPr>
            <p:cNvPr id="20" name="Elemento grafico 19" descr="Freccia dritta">
              <a:extLst>
                <a:ext uri="{FF2B5EF4-FFF2-40B4-BE49-F238E27FC236}">
                  <a16:creationId xmlns:a16="http://schemas.microsoft.com/office/drawing/2014/main" id="{BB20DBD9-6502-422E-A37E-56C059931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6523371" y="2657191"/>
              <a:ext cx="1209219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11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Evoluzione</a:t>
            </a:r>
            <a:r>
              <a:rPr lang="en-GB" dirty="0"/>
              <a:t> del </a:t>
            </a:r>
            <a:r>
              <a:rPr lang="en-GB" dirty="0" err="1"/>
              <a:t>progetto</a:t>
            </a:r>
            <a:r>
              <a:rPr lang="en-GB" dirty="0"/>
              <a:t> 2/2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18" y="184386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dirty="0"/>
              <a:t>L’evoluzione del progetto formativo si fonda su due presupposti: </a:t>
            </a:r>
          </a:p>
          <a:p>
            <a:pPr algn="just"/>
            <a:r>
              <a:rPr lang="it-IT" dirty="0"/>
              <a:t>dare evidenza della </a:t>
            </a:r>
            <a:r>
              <a:rPr lang="it-IT" b="1" dirty="0"/>
              <a:t>molteplicità ed eterogeneità delle competenze</a:t>
            </a:r>
            <a:r>
              <a:rPr lang="it-IT" dirty="0"/>
              <a:t> possedute dalle persone che lavorano in Unito</a:t>
            </a:r>
          </a:p>
          <a:p>
            <a:pPr algn="just"/>
            <a:r>
              <a:rPr lang="it-IT" dirty="0"/>
              <a:t>sviluppare </a:t>
            </a:r>
            <a:r>
              <a:rPr lang="it-IT" b="1" dirty="0"/>
              <a:t>consapevolezza e visione del contesto organizzativo. </a:t>
            </a:r>
            <a:r>
              <a:rPr lang="it-IT" dirty="0"/>
              <a:t>Tutte le persone a cui questo percorso è rivolto possono contribuire, con le proprie azioni, alla costruzione e al mantenimento di un ambiente organizzativo volto al benessere, allo sviluppo di una leadership sempre più diffusa, alla qualità dei servizi e al consolidamento di ambienti di lavoro capaci di motivare e sostenere la crescita delle persone.</a:t>
            </a:r>
          </a:p>
          <a:p>
            <a:pPr algn="just"/>
            <a:endParaRPr lang="it-IT" b="1" dirty="0"/>
          </a:p>
          <a:p>
            <a:pPr marL="0" indent="0" algn="just">
              <a:buNone/>
            </a:pPr>
            <a:r>
              <a:rPr lang="it-IT" dirty="0"/>
              <a:t>Saranno resi disponibili i lavori degli incontri formativi del 2020, come ad esempio le </a:t>
            </a:r>
            <a:r>
              <a:rPr lang="it-IT" i="1" dirty="0"/>
              <a:t>word cloud </a:t>
            </a:r>
            <a:r>
              <a:rPr lang="it-IT" dirty="0"/>
              <a:t>dei percorsi di Orientamento al Servizio, gli </a:t>
            </a:r>
            <a:r>
              <a:rPr lang="it-IT" i="1" dirty="0"/>
              <a:t>storyboard</a:t>
            </a:r>
            <a:r>
              <a:rPr lang="it-IT" dirty="0"/>
              <a:t> delle Comunità di Pratica e gli esiti emersi dai </a:t>
            </a:r>
            <a:r>
              <a:rPr lang="it-IT" i="1" dirty="0"/>
              <a:t>focus</a:t>
            </a:r>
            <a:r>
              <a:rPr lang="it-IT" dirty="0"/>
              <a:t> sui temi della </a:t>
            </a:r>
            <a:r>
              <a:rPr lang="it-IT" i="1" dirty="0"/>
              <a:t>leadership</a:t>
            </a:r>
            <a:r>
              <a:rPr lang="it-IT" dirty="0"/>
              <a:t> e della cultura della valutazione.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Le persone, attraverso le risorse proposte, sono invitate e accompagnate ad agire come costruttrici attive di consapevolezza, conoscenze, contenuti e piani d’azione.</a:t>
            </a:r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Sara Cantarutti, Ermelinda </a:t>
            </a:r>
            <a:r>
              <a:rPr lang="en-US" dirty="0" err="1"/>
              <a:t>Cipolla</a:t>
            </a:r>
            <a:r>
              <a:rPr lang="en-US" dirty="0"/>
              <a:t>, Maria </a:t>
            </a:r>
            <a:r>
              <a:rPr lang="en-US" dirty="0" err="1"/>
              <a:t>Ferraioli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60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18" y="1843865"/>
            <a:ext cx="9851917" cy="4351338"/>
          </a:xfrm>
        </p:spPr>
        <p:txBody>
          <a:bodyPr/>
          <a:lstStyle/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Sara Cantarutti, Ermelinda </a:t>
            </a:r>
            <a:r>
              <a:rPr lang="en-US" dirty="0" err="1"/>
              <a:t>Cipolla</a:t>
            </a:r>
            <a:r>
              <a:rPr lang="en-US" dirty="0"/>
              <a:t>, Maria </a:t>
            </a:r>
            <a:r>
              <a:rPr lang="en-US" dirty="0" err="1"/>
              <a:t>Ferraioli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EF89DF-260F-4BB4-A10B-9B836406CFB6}"/>
              </a:ext>
            </a:extLst>
          </p:cNvPr>
          <p:cNvSpPr txBox="1"/>
          <p:nvPr/>
        </p:nvSpPr>
        <p:spPr>
          <a:xfrm>
            <a:off x="1425018" y="1997839"/>
            <a:ext cx="9341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0070C0"/>
                </a:solidFill>
                <a:latin typeface="Segoe Script" panose="030B0504020000000003" pitchFamily="66" charset="0"/>
              </a:rPr>
              <a:t>grazie per l’attenzione</a:t>
            </a:r>
          </a:p>
          <a:p>
            <a:pPr algn="ctr"/>
            <a:endParaRPr lang="it-IT" sz="4800" dirty="0">
              <a:solidFill>
                <a:srgbClr val="0070C0"/>
              </a:solidFill>
              <a:latin typeface="Segoe Script" panose="030B0504020000000003" pitchFamily="66" charset="0"/>
            </a:endParaRPr>
          </a:p>
          <a:p>
            <a:pPr algn="ctr"/>
            <a:endParaRPr lang="it-IT" sz="4800" dirty="0">
              <a:solidFill>
                <a:srgbClr val="0070C0"/>
              </a:solidFill>
              <a:latin typeface="Segoe Script" panose="030B0504020000000003" pitchFamily="66" charset="0"/>
            </a:endParaRPr>
          </a:p>
          <a:p>
            <a:pPr algn="ctr"/>
            <a:r>
              <a:rPr lang="it-IT" sz="3600" i="1" dirty="0">
                <a:solidFill>
                  <a:srgbClr val="0070C0"/>
                </a:solidFill>
                <a:latin typeface="Segoe Print" panose="02000600000000000000" pitchFamily="2" charset="0"/>
              </a:rPr>
              <a:t>formazione@unito.it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88FA82F0-3C29-4DB6-A395-BE6001756917}"/>
              </a:ext>
            </a:extLst>
          </p:cNvPr>
          <p:cNvGrpSpPr/>
          <p:nvPr/>
        </p:nvGrpSpPr>
        <p:grpSpPr>
          <a:xfrm>
            <a:off x="3147204" y="3380906"/>
            <a:ext cx="5897589" cy="638628"/>
            <a:chOff x="1562519" y="3930303"/>
            <a:chExt cx="7895147" cy="1011989"/>
          </a:xfrm>
          <a:solidFill>
            <a:srgbClr val="F99737"/>
          </a:solidFill>
        </p:grpSpPr>
        <p:pic>
          <p:nvPicPr>
            <p:cNvPr id="21" name="Elemento grafico 20" descr="Graffetta">
              <a:extLst>
                <a:ext uri="{FF2B5EF4-FFF2-40B4-BE49-F238E27FC236}">
                  <a16:creationId xmlns:a16="http://schemas.microsoft.com/office/drawing/2014/main" id="{F636181E-3A88-4448-8D33-2258FA5ED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3127366" y="3934657"/>
              <a:ext cx="914400" cy="914400"/>
            </a:xfrm>
            <a:prstGeom prst="rect">
              <a:avLst/>
            </a:prstGeom>
          </p:spPr>
        </p:pic>
        <p:pic>
          <p:nvPicPr>
            <p:cNvPr id="22" name="Elemento grafico 21" descr="Graffetta">
              <a:extLst>
                <a:ext uri="{FF2B5EF4-FFF2-40B4-BE49-F238E27FC236}">
                  <a16:creationId xmlns:a16="http://schemas.microsoft.com/office/drawing/2014/main" id="{FA45A106-A09A-4912-BC87-81AC9C826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915030" y="4021785"/>
              <a:ext cx="914400" cy="914400"/>
            </a:xfrm>
            <a:prstGeom prst="rect">
              <a:avLst/>
            </a:prstGeom>
          </p:spPr>
        </p:pic>
        <p:pic>
          <p:nvPicPr>
            <p:cNvPr id="23" name="Elemento grafico 22" descr="Graffetta">
              <a:extLst>
                <a:ext uri="{FF2B5EF4-FFF2-40B4-BE49-F238E27FC236}">
                  <a16:creationId xmlns:a16="http://schemas.microsoft.com/office/drawing/2014/main" id="{4067F589-59E6-44FC-9AC5-1A542C863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7000578" y="4024570"/>
              <a:ext cx="914400" cy="914400"/>
            </a:xfrm>
            <a:prstGeom prst="rect">
              <a:avLst/>
            </a:prstGeom>
          </p:spPr>
        </p:pic>
        <p:pic>
          <p:nvPicPr>
            <p:cNvPr id="24" name="Elemento grafico 23" descr="Graffetta">
              <a:extLst>
                <a:ext uri="{FF2B5EF4-FFF2-40B4-BE49-F238E27FC236}">
                  <a16:creationId xmlns:a16="http://schemas.microsoft.com/office/drawing/2014/main" id="{87D7EF9C-7BCF-4FA1-A4B1-FBD882C8F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5474639" y="4027892"/>
              <a:ext cx="914400" cy="914400"/>
            </a:xfrm>
            <a:prstGeom prst="rect">
              <a:avLst/>
            </a:prstGeom>
          </p:spPr>
        </p:pic>
        <p:pic>
          <p:nvPicPr>
            <p:cNvPr id="25" name="Elemento grafico 24" descr="Graffetta">
              <a:extLst>
                <a:ext uri="{FF2B5EF4-FFF2-40B4-BE49-F238E27FC236}">
                  <a16:creationId xmlns:a16="http://schemas.microsoft.com/office/drawing/2014/main" id="{338C3912-AFD5-4230-A229-D0902E83E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2346512" y="4020535"/>
              <a:ext cx="914400" cy="914400"/>
            </a:xfrm>
            <a:prstGeom prst="rect">
              <a:avLst/>
            </a:prstGeom>
          </p:spPr>
        </p:pic>
        <p:pic>
          <p:nvPicPr>
            <p:cNvPr id="26" name="Elemento grafico 25" descr="Graffetta">
              <a:extLst>
                <a:ext uri="{FF2B5EF4-FFF2-40B4-BE49-F238E27FC236}">
                  <a16:creationId xmlns:a16="http://schemas.microsoft.com/office/drawing/2014/main" id="{54616B22-42CD-470D-B4E6-8969EA467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1562519" y="3935690"/>
              <a:ext cx="914400" cy="914400"/>
            </a:xfrm>
            <a:prstGeom prst="rect">
              <a:avLst/>
            </a:prstGeom>
          </p:spPr>
        </p:pic>
        <p:pic>
          <p:nvPicPr>
            <p:cNvPr id="27" name="Elemento grafico 26" descr="Graffetta">
              <a:extLst>
                <a:ext uri="{FF2B5EF4-FFF2-40B4-BE49-F238E27FC236}">
                  <a16:creationId xmlns:a16="http://schemas.microsoft.com/office/drawing/2014/main" id="{1E676A11-D569-4D08-80D9-1EC1C145F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231530" y="3930303"/>
              <a:ext cx="914400" cy="914400"/>
            </a:xfrm>
            <a:prstGeom prst="rect">
              <a:avLst/>
            </a:prstGeom>
          </p:spPr>
        </p:pic>
        <p:pic>
          <p:nvPicPr>
            <p:cNvPr id="28" name="Elemento grafico 27" descr="Graffetta">
              <a:extLst>
                <a:ext uri="{FF2B5EF4-FFF2-40B4-BE49-F238E27FC236}">
                  <a16:creationId xmlns:a16="http://schemas.microsoft.com/office/drawing/2014/main" id="{513F42EE-3234-403E-B98A-5720A454F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4704781" y="3933622"/>
              <a:ext cx="914400" cy="914400"/>
            </a:xfrm>
            <a:prstGeom prst="rect">
              <a:avLst/>
            </a:prstGeom>
          </p:spPr>
        </p:pic>
        <p:pic>
          <p:nvPicPr>
            <p:cNvPr id="29" name="Elemento grafico 28" descr="Graffetta">
              <a:extLst>
                <a:ext uri="{FF2B5EF4-FFF2-40B4-BE49-F238E27FC236}">
                  <a16:creationId xmlns:a16="http://schemas.microsoft.com/office/drawing/2014/main" id="{5EA4079D-D806-4DEF-8A39-020533758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7779703" y="3933286"/>
              <a:ext cx="914400" cy="914400"/>
            </a:xfrm>
            <a:prstGeom prst="rect">
              <a:avLst/>
            </a:prstGeom>
          </p:spPr>
        </p:pic>
        <p:pic>
          <p:nvPicPr>
            <p:cNvPr id="30" name="Elemento grafico 29" descr="Graffetta">
              <a:extLst>
                <a:ext uri="{FF2B5EF4-FFF2-40B4-BE49-F238E27FC236}">
                  <a16:creationId xmlns:a16="http://schemas.microsoft.com/office/drawing/2014/main" id="{76C57AB3-E384-4212-82AB-01D0B3B2E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8543266" y="402789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915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 </a:t>
            </a:r>
            <a:r>
              <a:rPr lang="en-GB" dirty="0" err="1"/>
              <a:t>progetto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654629"/>
            <a:ext cx="10831286" cy="453052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Io, Noi, Organizzazione è un percorso formativo che nel 2020 si inserisce nell’evoluzione del progetto </a:t>
            </a:r>
            <a:r>
              <a:rPr lang="it-IT" i="1" dirty="0"/>
              <a:t>Guidare il Cambiamento -</a:t>
            </a:r>
            <a:r>
              <a:rPr lang="it-IT" dirty="0"/>
              <a:t> progetto costruito con il coordinamento scientifico del Dipartimento di Psicologia, che dal 2017 accompagna la vita professionale e organizzativa del personale di Ateneo, attraverso una formazione che consente un costante e continuo sviluppo di competenze trasversali e distintive</a:t>
            </a:r>
          </a:p>
          <a:p>
            <a:pPr algn="just"/>
            <a:r>
              <a:rPr lang="it-IT" dirty="0"/>
              <a:t>Il percorso </a:t>
            </a:r>
            <a:r>
              <a:rPr lang="it-IT" i="1" dirty="0"/>
              <a:t>Io, Noi, Organizzazione </a:t>
            </a:r>
            <a:r>
              <a:rPr lang="it-IT" dirty="0"/>
              <a:t>si ispira a un approccio </a:t>
            </a:r>
            <a:r>
              <a:rPr lang="it-IT" b="1" i="1" dirty="0"/>
              <a:t>learning by </a:t>
            </a:r>
            <a:r>
              <a:rPr lang="it-IT" b="1" i="1" dirty="0" err="1"/>
              <a:t>doing</a:t>
            </a:r>
            <a:r>
              <a:rPr lang="it-IT" b="1" i="1" dirty="0"/>
              <a:t> </a:t>
            </a:r>
            <a:r>
              <a:rPr lang="it-IT" dirty="0"/>
              <a:t>e cerca di sostenere e trasferire nella modalità </a:t>
            </a:r>
            <a:r>
              <a:rPr lang="it-IT" i="1" dirty="0"/>
              <a:t>e-learning</a:t>
            </a:r>
            <a:r>
              <a:rPr lang="it-IT" dirty="0"/>
              <a:t> i presupposti dell’apprendimento attraverso la riflessione sull’esperienza.</a:t>
            </a:r>
          </a:p>
          <a:p>
            <a:pPr algn="just"/>
            <a:r>
              <a:rPr lang="it-IT" dirty="0"/>
              <a:t>L’apprendimento permette di sviluppare, con modalità e strumenti innovativi, le proprie competenze attraverso confronto, riflessione, autoconsapevolezza.</a:t>
            </a:r>
          </a:p>
          <a:p>
            <a:pPr algn="just"/>
            <a:r>
              <a:rPr lang="it-IT" dirty="0"/>
              <a:t>Il percorso formativo immersivo multimediale è </a:t>
            </a:r>
            <a:r>
              <a:rPr lang="it-IT" b="1" dirty="0"/>
              <a:t>destinato a tutto il personale </a:t>
            </a:r>
            <a:r>
              <a:rPr lang="it-IT" dirty="0"/>
              <a:t>Tecnico-Amministrativo dell’Ateneo. </a:t>
            </a:r>
          </a:p>
          <a:p>
            <a:pPr algn="just"/>
            <a:endParaRPr lang="en-GB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00BD7CC-D4B1-4009-BAD0-55A8FD61638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Sara Cantarutti, Ermelinda </a:t>
            </a:r>
            <a:r>
              <a:rPr lang="en-US" dirty="0" err="1"/>
              <a:t>Cipolla</a:t>
            </a:r>
            <a:r>
              <a:rPr lang="en-US" dirty="0"/>
              <a:t>, Maria </a:t>
            </a:r>
            <a:r>
              <a:rPr lang="en-US" dirty="0" err="1"/>
              <a:t>Ferraioli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6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97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 err="1"/>
              <a:t>Obiettivi</a:t>
            </a:r>
            <a:endParaRPr lang="en-GB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BC9CA68-36A7-4E43-93A2-010B3E30A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407" y="2149475"/>
            <a:ext cx="5727491" cy="2693988"/>
          </a:xfrm>
        </p:spPr>
        <p:txBody>
          <a:bodyPr>
            <a:normAutofit/>
          </a:bodyPr>
          <a:lstStyle/>
          <a:p>
            <a:pPr lvl="0" algn="just"/>
            <a:r>
              <a:rPr lang="it-IT" dirty="0"/>
              <a:t>Sviluppare </a:t>
            </a:r>
            <a:r>
              <a:rPr lang="it-IT" b="1" dirty="0"/>
              <a:t>competenze relazionali</a:t>
            </a:r>
            <a:r>
              <a:rPr lang="it-IT" dirty="0"/>
              <a:t>, aggiornare il sapere su relazioni,  </a:t>
            </a:r>
            <a:r>
              <a:rPr lang="it-IT" b="1" i="1" dirty="0"/>
              <a:t>leadership </a:t>
            </a:r>
            <a:r>
              <a:rPr lang="it-IT" dirty="0"/>
              <a:t>e lavoro in gruppo</a:t>
            </a:r>
          </a:p>
          <a:p>
            <a:pPr lvl="0" algn="just"/>
            <a:r>
              <a:rPr lang="it-IT" dirty="0"/>
              <a:t>Comunicare </a:t>
            </a:r>
            <a:r>
              <a:rPr lang="it-IT" b="1" dirty="0"/>
              <a:t>valori e buone pratiche</a:t>
            </a:r>
          </a:p>
          <a:p>
            <a:pPr lvl="0" algn="just"/>
            <a:r>
              <a:rPr lang="it-IT" dirty="0"/>
              <a:t>Coinvolgere </a:t>
            </a:r>
            <a:r>
              <a:rPr lang="it-IT" b="1" dirty="0"/>
              <a:t>tutto il personale TA </a:t>
            </a:r>
            <a:r>
              <a:rPr lang="it-IT" dirty="0"/>
              <a:t>di Ateneo</a:t>
            </a:r>
            <a:endParaRPr lang="en-US" dirty="0"/>
          </a:p>
        </p:txBody>
      </p:sp>
      <p:pic>
        <p:nvPicPr>
          <p:cNvPr id="5" name="Segnaposto contenuto 4" descr="Immagine che contiene testo, segnale, diverso, impilato&#10;&#10;Descrizione generata automaticamente">
            <a:extLst>
              <a:ext uri="{FF2B5EF4-FFF2-40B4-BE49-F238E27FC236}">
                <a16:creationId xmlns:a16="http://schemas.microsoft.com/office/drawing/2014/main" id="{FE204013-8235-4F32-90A3-123AB50F8B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93" y="1704499"/>
            <a:ext cx="5181600" cy="3449002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6607810"/>
            <a:ext cx="3733800" cy="264480"/>
          </a:xfrm>
        </p:spPr>
        <p:txBody>
          <a:bodyPr>
            <a:normAutofit/>
          </a:bodyPr>
          <a:lstStyle/>
          <a:p>
            <a:r>
              <a:rPr lang="en-US" dirty="0"/>
              <a:t>Sara Cantarutti, Ermelinda </a:t>
            </a:r>
            <a:r>
              <a:rPr lang="en-US" dirty="0" err="1"/>
              <a:t>Cipolla</a:t>
            </a:r>
            <a:r>
              <a:rPr lang="en-US" dirty="0"/>
              <a:t>, Maria </a:t>
            </a:r>
            <a:r>
              <a:rPr lang="en-US" dirty="0" err="1"/>
              <a:t>Ferraioli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3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97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 err="1"/>
              <a:t>Struttura</a:t>
            </a:r>
            <a:r>
              <a:rPr lang="en-GB" dirty="0"/>
              <a:t> del </a:t>
            </a:r>
            <a:r>
              <a:rPr lang="en-GB" dirty="0" err="1"/>
              <a:t>percorso</a:t>
            </a:r>
            <a:r>
              <a:rPr lang="en-GB" dirty="0"/>
              <a:t> 1/2</a:t>
            </a:r>
          </a:p>
        </p:txBody>
      </p:sp>
      <p:pic>
        <p:nvPicPr>
          <p:cNvPr id="17" name="Segnaposto contenuto 16">
            <a:extLst>
              <a:ext uri="{FF2B5EF4-FFF2-40B4-BE49-F238E27FC236}">
                <a16:creationId xmlns:a16="http://schemas.microsoft.com/office/drawing/2014/main" id="{436412E9-A3BB-4803-BCC9-246C546977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3288" y="2226755"/>
            <a:ext cx="6294448" cy="3178696"/>
          </a:xfrm>
          <a:prstGeom prst="rect">
            <a:avLst/>
          </a:prstGeom>
          <a:noFill/>
        </p:spPr>
      </p:pic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E8911C2C-DE18-4369-9F36-1C0B26D51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199" y="2300846"/>
            <a:ext cx="4407109" cy="3104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Il percorso si articola in </a:t>
            </a:r>
            <a:r>
              <a:rPr lang="it-IT" sz="2400" b="1" dirty="0"/>
              <a:t>tre sezioni </a:t>
            </a:r>
            <a:r>
              <a:rPr lang="it-IT" sz="2400" dirty="0"/>
              <a:t>(Io, Noi e Organizzazione) ciascuna delle quali è suddivisa in </a:t>
            </a:r>
            <a:r>
              <a:rPr lang="it-IT" sz="2400" b="1" dirty="0"/>
              <a:t>tre macro temi </a:t>
            </a:r>
            <a:r>
              <a:rPr lang="it-IT" sz="2400" dirty="0"/>
              <a:t>(Motivazione, Soddisfazione, Competenza)</a:t>
            </a:r>
          </a:p>
          <a:p>
            <a:pPr marL="0" indent="0">
              <a:buNone/>
            </a:pPr>
            <a:r>
              <a:rPr lang="it-IT" sz="2400" dirty="0"/>
              <a:t>All’interno di ciascun macro tema si trovano </a:t>
            </a:r>
            <a:r>
              <a:rPr lang="it-IT" sz="2400" b="1" dirty="0"/>
              <a:t>tre tipologie di contenuti</a:t>
            </a:r>
            <a:r>
              <a:rPr lang="it-IT" sz="2400" dirty="0"/>
              <a:t>: Fare, Vedere e Leggere</a:t>
            </a:r>
            <a:endParaRPr lang="en-US" sz="2400" dirty="0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9C31621B-CCAF-4063-A0F2-E2DEE21B96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6607810"/>
            <a:ext cx="3733800" cy="264480"/>
          </a:xfrm>
        </p:spPr>
        <p:txBody>
          <a:bodyPr/>
          <a:lstStyle/>
          <a:p>
            <a:r>
              <a:rPr lang="en-US" dirty="0"/>
              <a:t>Sara Cantarutti, Ermelinda </a:t>
            </a:r>
            <a:r>
              <a:rPr lang="en-US" dirty="0" err="1"/>
              <a:t>Cipolla</a:t>
            </a:r>
            <a:r>
              <a:rPr lang="en-US" dirty="0"/>
              <a:t>, Maria </a:t>
            </a:r>
            <a:r>
              <a:rPr lang="en-US" dirty="0" err="1"/>
              <a:t>Ferraioli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3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97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 err="1"/>
              <a:t>Struttura</a:t>
            </a:r>
            <a:r>
              <a:rPr lang="en-GB" dirty="0"/>
              <a:t> del </a:t>
            </a:r>
            <a:r>
              <a:rPr lang="en-GB" dirty="0" err="1"/>
              <a:t>percorso</a:t>
            </a:r>
            <a:r>
              <a:rPr lang="en-GB" dirty="0"/>
              <a:t> 2/2</a:t>
            </a:r>
          </a:p>
        </p:txBody>
      </p:sp>
      <p:pic>
        <p:nvPicPr>
          <p:cNvPr id="11" name="Segnaposto contenuto 8">
            <a:extLst>
              <a:ext uri="{FF2B5EF4-FFF2-40B4-BE49-F238E27FC236}">
                <a16:creationId xmlns:a16="http://schemas.microsoft.com/office/drawing/2014/main" id="{4C3A5FED-17E5-474F-BDC8-CAD0FCC67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4538"/>
            <a:ext cx="6164035" cy="3528909"/>
          </a:xfrm>
          <a:prstGeom prst="rect">
            <a:avLst/>
          </a:prstGeom>
          <a:noFill/>
        </p:spPr>
      </p:pic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735A36F-6043-4525-8E93-D93061BCE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85219" y="2381160"/>
            <a:ext cx="4497050" cy="21182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La Home Page di </a:t>
            </a:r>
            <a:r>
              <a:rPr lang="it-IT" sz="2400" dirty="0" err="1"/>
              <a:t>Moodle</a:t>
            </a:r>
            <a:r>
              <a:rPr lang="it-IT" sz="2400" dirty="0"/>
              <a:t> è stata  organizzata con aspetto </a:t>
            </a:r>
            <a:r>
              <a:rPr lang="it-IT" sz="2400" i="1" dirty="0" err="1"/>
              <a:t>Grid</a:t>
            </a:r>
            <a:r>
              <a:rPr lang="it-IT" sz="2400" dirty="0"/>
              <a:t> per meglio gestire l’ingresso nelle tre sezioni e tornare facilmente alla Home per fruire i contenuti delle altre sezioni.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D134D71-084E-4003-9001-15687E8A6A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6607810"/>
            <a:ext cx="3733800" cy="264480"/>
          </a:xfrm>
        </p:spPr>
        <p:txBody>
          <a:bodyPr/>
          <a:lstStyle/>
          <a:p>
            <a:r>
              <a:rPr lang="en-US" dirty="0"/>
              <a:t>Sara Cantarutti, Ermelinda </a:t>
            </a:r>
            <a:r>
              <a:rPr lang="en-US" dirty="0" err="1"/>
              <a:t>Cipolla</a:t>
            </a:r>
            <a:r>
              <a:rPr lang="en-US" dirty="0"/>
              <a:t>, Maria </a:t>
            </a:r>
            <a:r>
              <a:rPr lang="en-US" dirty="0" err="1"/>
              <a:t>Ferraioli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0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Contenuti</a:t>
            </a:r>
            <a:r>
              <a:rPr lang="en-GB" dirty="0"/>
              <a:t> (Fare, </a:t>
            </a:r>
            <a:r>
              <a:rPr lang="en-GB" dirty="0" err="1"/>
              <a:t>Vedere</a:t>
            </a:r>
            <a:r>
              <a:rPr lang="en-GB" dirty="0"/>
              <a:t>, </a:t>
            </a:r>
            <a:r>
              <a:rPr lang="en-GB" dirty="0" err="1"/>
              <a:t>Leggere</a:t>
            </a:r>
            <a:r>
              <a:rPr lang="en-GB" dirty="0"/>
              <a:t>)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Sara Cantarutti, Ermelinda </a:t>
            </a:r>
            <a:r>
              <a:rPr lang="en-US" dirty="0" err="1"/>
              <a:t>Cipolla</a:t>
            </a:r>
            <a:r>
              <a:rPr lang="en-US" dirty="0"/>
              <a:t>, Maria </a:t>
            </a:r>
            <a:r>
              <a:rPr lang="en-US" dirty="0" err="1"/>
              <a:t>Ferraioli</a:t>
            </a:r>
            <a:endParaRPr lang="en-US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D0EB996D-ED2A-44C2-839F-07D622F6C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68009"/>
            <a:ext cx="5668175" cy="3358030"/>
          </a:xfrm>
        </p:spPr>
        <p:txBody>
          <a:bodyPr anchor="ctr">
            <a:normAutofit/>
          </a:bodyPr>
          <a:lstStyle/>
          <a:p>
            <a:r>
              <a:rPr lang="it-IT" sz="2400" dirty="0">
                <a:solidFill>
                  <a:srgbClr val="000000"/>
                </a:solidFill>
              </a:rPr>
              <a:t>Questionari autovalutazione competenze</a:t>
            </a:r>
          </a:p>
          <a:p>
            <a:r>
              <a:rPr lang="it-IT" sz="2400" dirty="0">
                <a:solidFill>
                  <a:srgbClr val="000000"/>
                </a:solidFill>
              </a:rPr>
              <a:t>Mappe e documenti interattivi (H5P)</a:t>
            </a:r>
          </a:p>
          <a:p>
            <a:r>
              <a:rPr lang="it-IT" sz="2400" dirty="0">
                <a:solidFill>
                  <a:srgbClr val="000000"/>
                </a:solidFill>
              </a:rPr>
              <a:t>Esercitazioni e contenuti multimediali</a:t>
            </a:r>
          </a:p>
          <a:p>
            <a:r>
              <a:rPr lang="it-IT" sz="2400" dirty="0" err="1">
                <a:solidFill>
                  <a:srgbClr val="000000"/>
                </a:solidFill>
              </a:rPr>
              <a:t>Tips&amp;Tricks</a:t>
            </a:r>
            <a:r>
              <a:rPr lang="it-IT" sz="2400" dirty="0">
                <a:solidFill>
                  <a:srgbClr val="000000"/>
                </a:solidFill>
              </a:rPr>
              <a:t> - people &amp; time management</a:t>
            </a:r>
          </a:p>
          <a:p>
            <a:r>
              <a:rPr lang="it-IT" sz="2400" dirty="0">
                <a:solidFill>
                  <a:srgbClr val="000000"/>
                </a:solidFill>
              </a:rPr>
              <a:t>Filmati e </a:t>
            </a:r>
            <a:r>
              <a:rPr lang="it-IT" sz="2400" dirty="0" err="1">
                <a:solidFill>
                  <a:srgbClr val="000000"/>
                </a:solidFill>
              </a:rPr>
              <a:t>VideoBlog</a:t>
            </a:r>
            <a:endParaRPr lang="it-IT" sz="2400" dirty="0">
              <a:solidFill>
                <a:srgbClr val="000000"/>
              </a:solidFill>
            </a:endParaRPr>
          </a:p>
          <a:p>
            <a:r>
              <a:rPr lang="it-IT" sz="2400" dirty="0">
                <a:solidFill>
                  <a:srgbClr val="000000"/>
                </a:solidFill>
              </a:rPr>
              <a:t>Letture (articoli, slides)</a:t>
            </a:r>
          </a:p>
          <a:p>
            <a:r>
              <a:rPr lang="it-IT" sz="2400" dirty="0">
                <a:solidFill>
                  <a:srgbClr val="000000"/>
                </a:solidFill>
              </a:rPr>
              <a:t>Link di approfondimento</a:t>
            </a:r>
          </a:p>
        </p:txBody>
      </p:sp>
      <p:pic>
        <p:nvPicPr>
          <p:cNvPr id="8" name="Segnaposto contenuto 9">
            <a:extLst>
              <a:ext uri="{FF2B5EF4-FFF2-40B4-BE49-F238E27FC236}">
                <a16:creationId xmlns:a16="http://schemas.microsoft.com/office/drawing/2014/main" id="{251C5333-7457-4BD5-B3B0-6CCD05155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653" y="3945310"/>
            <a:ext cx="1679015" cy="167901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6B165D6-9482-4712-A135-EC5CC64E7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315946" y="3429000"/>
            <a:ext cx="1679016" cy="167901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D8EE227-757D-4A30-B969-B85A5CCF5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4291" y="2168008"/>
            <a:ext cx="1679015" cy="167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3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Contenuti</a:t>
            </a:r>
            <a:r>
              <a:rPr lang="en-GB" dirty="0"/>
              <a:t> (Fare, </a:t>
            </a:r>
            <a:r>
              <a:rPr lang="en-GB" dirty="0" err="1"/>
              <a:t>Vedere</a:t>
            </a:r>
            <a:r>
              <a:rPr lang="en-GB" dirty="0"/>
              <a:t>, </a:t>
            </a:r>
            <a:r>
              <a:rPr lang="en-GB" dirty="0" err="1"/>
              <a:t>Leggere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 err="1"/>
              <a:t>Sezione</a:t>
            </a:r>
            <a:r>
              <a:rPr lang="en-GB" dirty="0"/>
              <a:t> IO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1AEE7BD-62AC-434C-9915-A16BA0910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r="78119" b="24599"/>
          <a:stretch/>
        </p:blipFill>
        <p:spPr>
          <a:xfrm>
            <a:off x="556199" y="1998413"/>
            <a:ext cx="2650341" cy="418673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037FE72-FF54-4D3D-8E3E-380C6253BF5C}"/>
              </a:ext>
            </a:extLst>
          </p:cNvPr>
          <p:cNvSpPr txBox="1"/>
          <p:nvPr/>
        </p:nvSpPr>
        <p:spPr>
          <a:xfrm rot="383337">
            <a:off x="3986043" y="2237013"/>
            <a:ext cx="75098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0070C0"/>
                </a:solidFill>
              </a:rPr>
              <a:t>IO</a:t>
            </a:r>
            <a:r>
              <a:rPr lang="it-IT" sz="2000" i="1" dirty="0">
                <a:solidFill>
                  <a:srgbClr val="0070C0"/>
                </a:solidFill>
              </a:rPr>
              <a:t> è la 'persona’: </a:t>
            </a:r>
            <a:br>
              <a:rPr lang="it-IT" sz="2000" i="1" dirty="0">
                <a:solidFill>
                  <a:srgbClr val="0070C0"/>
                </a:solidFill>
              </a:rPr>
            </a:br>
            <a:r>
              <a:rPr lang="it-IT" sz="2000" i="1" dirty="0">
                <a:solidFill>
                  <a:srgbClr val="0070C0"/>
                </a:solidFill>
              </a:rPr>
              <a:t>sei tu che in questo momento stai per iniziare un percorso con il quale scoprirai i tuoi talenti, le tue aree di miglioramento, le possibilità di scambi e confronto da realizzare nel tuo ambiente di lavoro con le persone intorno a te.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31A3E5-D7BA-4E6F-BCF5-A935DD344188}"/>
              </a:ext>
            </a:extLst>
          </p:cNvPr>
          <p:cNvSpPr txBox="1"/>
          <p:nvPr/>
        </p:nvSpPr>
        <p:spPr>
          <a:xfrm>
            <a:off x="3629672" y="4149710"/>
            <a:ext cx="82284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In questa sezione si evidenzia la presenza di attività utilizzate per l’autovalutazione delle abilità e delle competenze di ciascuno/a (ad esempio Questionari per l’autodiagnosi degli stili di </a:t>
            </a:r>
            <a:r>
              <a:rPr lang="it-IT" sz="2800" i="1" dirty="0"/>
              <a:t>leadership</a:t>
            </a:r>
            <a:r>
              <a:rPr lang="it-IT" sz="2800" dirty="0"/>
              <a:t>, profilati in base al ruolo in Ateneo).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87D40443-9C2C-4886-B3A9-C396E38CF5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Sara Cantarutti, Ermelinda </a:t>
            </a:r>
            <a:r>
              <a:rPr lang="en-US" dirty="0" err="1"/>
              <a:t>Cipolla</a:t>
            </a:r>
            <a:r>
              <a:rPr lang="en-US" dirty="0"/>
              <a:t>, Maria </a:t>
            </a:r>
            <a:r>
              <a:rPr lang="en-US" dirty="0" err="1"/>
              <a:t>Ferraioli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7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Contenuti</a:t>
            </a:r>
            <a:r>
              <a:rPr lang="en-GB" dirty="0"/>
              <a:t> (Fare, </a:t>
            </a:r>
            <a:r>
              <a:rPr lang="en-GB" dirty="0" err="1"/>
              <a:t>Vedere</a:t>
            </a:r>
            <a:r>
              <a:rPr lang="en-GB" dirty="0"/>
              <a:t>, </a:t>
            </a:r>
            <a:r>
              <a:rPr lang="en-GB" dirty="0" err="1"/>
              <a:t>Leggere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 err="1"/>
              <a:t>Sezione</a:t>
            </a:r>
            <a:r>
              <a:rPr lang="en-GB" dirty="0"/>
              <a:t> IO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Sara Cantarutti, Ermelinda </a:t>
            </a:r>
            <a:r>
              <a:rPr lang="en-US" dirty="0" err="1"/>
              <a:t>Cipolla</a:t>
            </a:r>
            <a:r>
              <a:rPr lang="en-US" dirty="0"/>
              <a:t>, Maria </a:t>
            </a:r>
            <a:r>
              <a:rPr lang="en-US" dirty="0" err="1"/>
              <a:t>Ferraioli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19772A-6328-4D7A-AB11-CDCE521E4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458" y="1678308"/>
            <a:ext cx="7134992" cy="471178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3FC46E-AD77-410A-835D-A111E518B02A}"/>
              </a:ext>
            </a:extLst>
          </p:cNvPr>
          <p:cNvSpPr txBox="1"/>
          <p:nvPr/>
        </p:nvSpPr>
        <p:spPr>
          <a:xfrm>
            <a:off x="528550" y="2334660"/>
            <a:ext cx="3733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Esempio di slide interattiva all’interno di attività H5P in </a:t>
            </a:r>
            <a:r>
              <a:rPr lang="it-IT" sz="2800" i="1" dirty="0"/>
              <a:t>Motivazione – Fare</a:t>
            </a:r>
          </a:p>
        </p:txBody>
      </p:sp>
    </p:spTree>
    <p:extLst>
      <p:ext uri="{BB962C8B-B14F-4D97-AF65-F5344CB8AC3E}">
        <p14:creationId xmlns:p14="http://schemas.microsoft.com/office/powerpoint/2010/main" val="201081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Contenuti</a:t>
            </a:r>
            <a:r>
              <a:rPr lang="en-GB" dirty="0"/>
              <a:t> (Fare, </a:t>
            </a:r>
            <a:r>
              <a:rPr lang="en-GB" dirty="0" err="1"/>
              <a:t>Vedere</a:t>
            </a:r>
            <a:r>
              <a:rPr lang="en-GB" dirty="0"/>
              <a:t>, </a:t>
            </a:r>
            <a:r>
              <a:rPr lang="en-GB" dirty="0" err="1"/>
              <a:t>Leggere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 err="1"/>
              <a:t>Sezione</a:t>
            </a:r>
            <a:r>
              <a:rPr lang="en-GB" dirty="0"/>
              <a:t> NOI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1AEE7BD-62AC-434C-9915-A16BA0910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57" t="2572" r="43567"/>
          <a:stretch/>
        </p:blipFill>
        <p:spPr>
          <a:xfrm>
            <a:off x="702701" y="1932330"/>
            <a:ext cx="2509464" cy="4469519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Sara Cantarutti, Ermelinda </a:t>
            </a:r>
            <a:r>
              <a:rPr lang="en-US" dirty="0" err="1"/>
              <a:t>Cipolla</a:t>
            </a:r>
            <a:r>
              <a:rPr lang="en-US" dirty="0"/>
              <a:t>, Maria </a:t>
            </a:r>
            <a:r>
              <a:rPr lang="en-US" dirty="0" err="1"/>
              <a:t>Ferraioli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34BAEB-D9DF-476E-B9EC-A154AC6A8CFA}"/>
              </a:ext>
            </a:extLst>
          </p:cNvPr>
          <p:cNvSpPr txBox="1"/>
          <p:nvPr/>
        </p:nvSpPr>
        <p:spPr>
          <a:xfrm>
            <a:off x="3462042" y="4167090"/>
            <a:ext cx="8167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Sono preponderanti le attività che indagano e aiutano a definire le modalità di interazione e relazione nel gruppo (lavoro collaborativo, decisioni condivise, </a:t>
            </a:r>
            <a:r>
              <a:rPr lang="it-IT" sz="2800" dirty="0" err="1"/>
              <a:t>ecc</a:t>
            </a:r>
            <a:r>
              <a:rPr lang="it-IT" sz="2800" dirty="0"/>
              <a:t>).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9BCF30-5610-4CD9-85C1-8CAAC700663E}"/>
              </a:ext>
            </a:extLst>
          </p:cNvPr>
          <p:cNvSpPr txBox="1"/>
          <p:nvPr/>
        </p:nvSpPr>
        <p:spPr>
          <a:xfrm rot="404572">
            <a:off x="3768175" y="2423541"/>
            <a:ext cx="7301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0070C0"/>
                </a:solidFill>
              </a:rPr>
              <a:t>TEAM </a:t>
            </a:r>
            <a:r>
              <a:rPr lang="it-IT" sz="2000" i="1" dirty="0">
                <a:solidFill>
                  <a:srgbClr val="0070C0"/>
                </a:solidFill>
              </a:rPr>
              <a:t>è un 'noi’:</a:t>
            </a:r>
          </a:p>
          <a:p>
            <a:r>
              <a:rPr lang="it-IT" sz="2000" i="1" dirty="0">
                <a:solidFill>
                  <a:srgbClr val="0070C0"/>
                </a:solidFill>
              </a:rPr>
              <a:t>noi siamo le persone che fanno, parlano, si confrontano, si conoscono e perseguono risultati comuni con il lavoro in gruppo.</a:t>
            </a:r>
          </a:p>
        </p:txBody>
      </p:sp>
    </p:spTree>
    <p:extLst>
      <p:ext uri="{BB962C8B-B14F-4D97-AF65-F5344CB8AC3E}">
        <p14:creationId xmlns:p14="http://schemas.microsoft.com/office/powerpoint/2010/main" val="1407746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icrosoftOoffice presentazione MoodleMoot2021" id="{AFAE2859-3BE3-435C-9E83-5AF001150E32}" vid="{6ED0DE53-CFBD-48F4-8CD1-F31A9FF60AA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MicrosoftOffice presentazione MoodleMoot2021</Template>
  <TotalTime>645</TotalTime>
  <Words>1083</Words>
  <Application>Microsoft Office PowerPoint</Application>
  <PresentationFormat>Widescreen</PresentationFormat>
  <Paragraphs>107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Segoe Print</vt:lpstr>
      <vt:lpstr>Segoe Script</vt:lpstr>
      <vt:lpstr>Tema di Office</vt:lpstr>
      <vt:lpstr>Io, Noi, Organizzazione: un percorso formativo immersivo per il personale di UniTO</vt:lpstr>
      <vt:lpstr>Il progetto</vt:lpstr>
      <vt:lpstr>Obiettivi</vt:lpstr>
      <vt:lpstr>Struttura del percorso 1/2</vt:lpstr>
      <vt:lpstr>Struttura del percorso 2/2</vt:lpstr>
      <vt:lpstr>Contenuti (Fare, Vedere, Leggere) </vt:lpstr>
      <vt:lpstr>Contenuti (Fare, Vedere, Leggere) Sezione IO</vt:lpstr>
      <vt:lpstr>Contenuti (Fare, Vedere, Leggere) Sezione IO</vt:lpstr>
      <vt:lpstr>Contenuti (Fare, Vedere, Leggere) Sezione NOI</vt:lpstr>
      <vt:lpstr>Contenuti (Fare, Vedere, Leggere) Sezione NOI</vt:lpstr>
      <vt:lpstr>Contenuti (Fare, Vedere, Leggere) Sezione ORGANIZZAZIONE</vt:lpstr>
      <vt:lpstr>Contenuti (Fare, Vedere, Leggere) Sezione ORGANIZZAZIONE</vt:lpstr>
      <vt:lpstr>Accesso al percorso</vt:lpstr>
      <vt:lpstr>Esiti 1/2</vt:lpstr>
      <vt:lpstr>Esiti 2/2</vt:lpstr>
      <vt:lpstr>Evoluzione del Progetto 1/2</vt:lpstr>
      <vt:lpstr>Evoluzione del progetto 2/2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contributo</dc:title>
  <dc:creator>Ermelinda Cipolla</dc:creator>
  <cp:lastModifiedBy>Ermelinda Cipolla</cp:lastModifiedBy>
  <cp:revision>61</cp:revision>
  <dcterms:created xsi:type="dcterms:W3CDTF">2021-11-22T08:56:49Z</dcterms:created>
  <dcterms:modified xsi:type="dcterms:W3CDTF">2021-12-01T08:34:24Z</dcterms:modified>
</cp:coreProperties>
</file>