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EfMlYRB051gPi+Bqs293egbip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AREE: </a:t>
            </a:r>
            <a:r>
              <a:rPr lang="en-GB" sz="1200"/>
              <a:t>Area Medica, Area Chirurgica, Area Medicina Generale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MODALITA’: </a:t>
            </a:r>
            <a:r>
              <a:rPr lang="en-GB" sz="1200"/>
              <a:t>Presenza</a:t>
            </a:r>
            <a:r>
              <a:rPr lang="en-GB"/>
              <a:t>, </a:t>
            </a:r>
            <a:r>
              <a:rPr lang="en-GB" sz="1200"/>
              <a:t>Online, Mista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PERCORSI FORMATIVI: Numero di crediti differenti, Settimane differenti, Modalità differenti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OBIETTIVI: Rilascio certificato di avvenuto tirocinio, Conseguire CFU, Abilitarsi alla professione</a:t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magine che contiene silhouette&#10;&#10;Descrizione generata automaticamente" id="21" name="Google Shape;21;p14"/>
          <p:cNvPicPr preferRelativeResize="0"/>
          <p:nvPr/>
        </p:nvPicPr>
        <p:blipFill rotWithShape="1">
          <a:blip r:embed="rId2">
            <a:alphaModFix/>
          </a:blip>
          <a:srcRect b="13054" l="0" r="597" t="0"/>
          <a:stretch/>
        </p:blipFill>
        <p:spPr>
          <a:xfrm>
            <a:off x="-1" y="4377937"/>
            <a:ext cx="12192001" cy="248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>
  <p:cSld name="Titolo e testo vertica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838200" y="7175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3920331" y="-904081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3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8" name="Google Shape;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>
  <p:cSld name="1_Titolo e testo vertica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7133431" y="228044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1799431" y="-27225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4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4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5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                        </a:t>
            </a: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GB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6172200" y="21494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839788" y="6794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839788" y="199548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2" type="body"/>
          </p:nvPr>
        </p:nvSpPr>
        <p:spPr>
          <a:xfrm>
            <a:off x="839788" y="2819400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3" type="body"/>
          </p:nvPr>
        </p:nvSpPr>
        <p:spPr>
          <a:xfrm>
            <a:off x="6172200" y="199548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8"/>
          <p:cNvSpPr txBox="1"/>
          <p:nvPr>
            <p:ph idx="4" type="body"/>
          </p:nvPr>
        </p:nvSpPr>
        <p:spPr>
          <a:xfrm>
            <a:off x="6172200" y="2819400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" name="Google Shape;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8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9"/>
          <p:cNvSpPr txBox="1"/>
          <p:nvPr>
            <p:ph idx="1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0" name="Google Shape;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Vuot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0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5" name="Google Shape;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/>
          <p:nvPr>
            <p:ph type="title"/>
          </p:nvPr>
        </p:nvSpPr>
        <p:spPr>
          <a:xfrm>
            <a:off x="839788" y="723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5183188" y="12541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1"/>
          <p:cNvSpPr txBox="1"/>
          <p:nvPr>
            <p:ph idx="2" type="body"/>
          </p:nvPr>
        </p:nvSpPr>
        <p:spPr>
          <a:xfrm>
            <a:off x="839788" y="23241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1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1"/>
          <p:cNvSpPr txBox="1"/>
          <p:nvPr>
            <p:ph idx="3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839788" y="6953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/>
          <p:nvPr>
            <p:ph idx="2" type="pic"/>
          </p:nvPr>
        </p:nvSpPr>
        <p:spPr>
          <a:xfrm>
            <a:off x="5183188" y="1225550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839788" y="2295525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78" name="Google Shape;7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4611" y="160271"/>
            <a:ext cx="2017199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2"/>
          <p:cNvSpPr/>
          <p:nvPr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MoodleMoot Italia 2021 - Torino					</a:t>
            </a:r>
            <a:fld id="{00000000-1234-1234-1234-123412341234}" type="slidenum"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-GB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2"/>
          <p:cNvSpPr txBox="1"/>
          <p:nvPr>
            <p:ph idx="3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52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1" name="Google Shape;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90" y="136525"/>
            <a:ext cx="114493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524000" y="7078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/>
              <a:t>UN SISTEMA DI CONTROLLO PER I TIROCINI DI MEDICINA DELL’UNIVERSITA’ DEGLI STUDI DI PAVIA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Andrea Basto, Annalisa Golfredi, Daniel Grassi, Elena Caldirola</a:t>
            </a:r>
            <a:br>
              <a:rPr lang="en-GB"/>
            </a:br>
            <a:r>
              <a:rPr lang="en-GB"/>
              <a:t>Università degli studi di Pavia</a:t>
            </a:r>
            <a:br>
              <a:rPr lang="en-GB"/>
            </a:br>
            <a:r>
              <a:rPr lang="en-GB"/>
              <a:t>{andrea.basto, annalisa.golfredi, daniel.grassi, elena.caldirola} @unipv.it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Esportazione: procedura</a:t>
            </a:r>
            <a:endParaRPr/>
          </a:p>
        </p:txBody>
      </p:sp>
      <p:sp>
        <p:nvSpPr>
          <p:cNvPr id="200" name="Google Shape;200;p10"/>
          <p:cNvSpPr txBox="1"/>
          <p:nvPr>
            <p:ph idx="1" type="body"/>
          </p:nvPr>
        </p:nvSpPr>
        <p:spPr>
          <a:xfrm>
            <a:off x="7664823" y="4285075"/>
            <a:ext cx="4392706" cy="2196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Contenthash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en-GB" sz="1600">
                <a:solidFill>
                  <a:schemeClr val="accent2"/>
                </a:solidFill>
              </a:rPr>
              <a:t>cc</a:t>
            </a:r>
            <a:r>
              <a:rPr lang="en-GB" sz="1600">
                <a:solidFill>
                  <a:schemeClr val="accent1"/>
                </a:solidFill>
              </a:rPr>
              <a:t>1d</a:t>
            </a:r>
            <a:r>
              <a:rPr lang="en-GB" sz="1600"/>
              <a:t>06c80d8c16542af5295d921f626fe38669b5</a:t>
            </a:r>
            <a:r>
              <a:rPr lang="en-GB" sz="12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/>
              <a:t>Percorso fisico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200"/>
              <a:t>/moodledata/filedir/</a:t>
            </a:r>
            <a:r>
              <a:rPr lang="en-GB" sz="1200">
                <a:solidFill>
                  <a:schemeClr val="accent2"/>
                </a:solidFill>
              </a:rPr>
              <a:t>cc</a:t>
            </a:r>
            <a:r>
              <a:rPr lang="en-GB" sz="1200"/>
              <a:t>/</a:t>
            </a:r>
            <a:r>
              <a:rPr lang="en-GB" sz="1200">
                <a:solidFill>
                  <a:schemeClr val="accent1"/>
                </a:solidFill>
              </a:rPr>
              <a:t>1d</a:t>
            </a:r>
            <a:r>
              <a:rPr lang="en-GB" sz="1200"/>
              <a:t>/</a:t>
            </a:r>
            <a:r>
              <a:rPr lang="en-GB" sz="1200">
                <a:solidFill>
                  <a:schemeClr val="accent2"/>
                </a:solidFill>
              </a:rPr>
              <a:t>cc</a:t>
            </a:r>
            <a:r>
              <a:rPr lang="en-GB" sz="1200">
                <a:solidFill>
                  <a:schemeClr val="accent1"/>
                </a:solidFill>
              </a:rPr>
              <a:t>1d</a:t>
            </a:r>
            <a:r>
              <a:rPr lang="en-GB" sz="1200"/>
              <a:t>06c80d8c16542af5295d921f626fe38669b5</a:t>
            </a:r>
            <a:endParaRPr/>
          </a:p>
        </p:txBody>
      </p:sp>
      <p:sp>
        <p:nvSpPr>
          <p:cNvPr id="201" name="Google Shape;201;p10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  <p:pic>
        <p:nvPicPr>
          <p:cNvPr descr="Estrazione_database_moodle_TPV" id="202" name="Google Shape;20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23901"/>
            <a:ext cx="6563229" cy="452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Conclusioni</a:t>
            </a:r>
            <a:endParaRPr/>
          </a:p>
        </p:txBody>
      </p:sp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Procedura nata in periodo pandemico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Monitoraggio attività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Transizione al digitale</a:t>
            </a:r>
            <a:endParaRPr/>
          </a:p>
        </p:txBody>
      </p:sp>
      <p:sp>
        <p:nvSpPr>
          <p:cNvPr id="209" name="Google Shape;209;p11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GRAZIE</a:t>
            </a:r>
            <a:endParaRPr/>
          </a:p>
        </p:txBody>
      </p:sp>
      <p:sp>
        <p:nvSpPr>
          <p:cNvPr id="215" name="Google Shape;215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Andrea Basto, Annalisa Golfredi, Daniel Grassi, Elena Caldirola</a:t>
            </a:r>
            <a:br>
              <a:rPr lang="en-GB"/>
            </a:br>
            <a:r>
              <a:rPr lang="en-GB"/>
              <a:t>Università degli studi di Pavia</a:t>
            </a:r>
            <a:br>
              <a:rPr lang="en-GB"/>
            </a:br>
            <a:r>
              <a:rPr lang="en-GB"/>
              <a:t>{andrea.basto, annalisa.golfredi, daniel.grassi, elena.caldirola} @unipv.it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Introduzione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Laurea Magistrale in Medicina e Chirurgia (LM/41) per effetto del DL Cura Italia prevede per l’abilitazione non più l’esame di stato ma un giudizio di idoneità per il tirocinio TPV o TPVV a seconda dei casi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Anche l’internato di tesi può essere effettuato tramite Tirocinio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TPV = Tirocinio Pratico Valutativo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TPVV = Tirocinio Pratico Valutativo Virtuale</a:t>
            </a:r>
            <a:endParaRPr/>
          </a:p>
        </p:txBody>
      </p:sp>
      <p:sp>
        <p:nvSpPr>
          <p:cNvPr id="108" name="Google Shape;108;p2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Vantaggi della soluzione online</a:t>
            </a:r>
            <a:endParaRPr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Anagrafica Studenti già presente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Accessibilità modulistica 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Archivio di informazioni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Comunicazioni virtuali </a:t>
            </a:r>
            <a:endParaRPr sz="3000"/>
          </a:p>
          <a:p>
            <a:pPr indent="-304800" lvl="0" marL="2286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GB" sz="3000"/>
              <a:t>Monitoraggio e Conservazione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Integrazione con servizi di Tirocini Virtuali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/>
              <a:t>Frequenza virtuale</a:t>
            </a:r>
            <a:endParaRPr sz="3000"/>
          </a:p>
        </p:txBody>
      </p:sp>
      <p:sp>
        <p:nvSpPr>
          <p:cNvPr id="116" name="Google Shape;116;p3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Scenario: Utenti coinvolti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787908" y="212744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1484642" y="2332420"/>
            <a:ext cx="8121550" cy="3809962"/>
            <a:chOff x="3224" y="804352"/>
            <a:chExt cx="8121550" cy="3809962"/>
          </a:xfrm>
        </p:grpSpPr>
        <p:sp>
          <p:nvSpPr>
            <p:cNvPr id="125" name="Google Shape;125;p4"/>
            <p:cNvSpPr/>
            <p:nvPr/>
          </p:nvSpPr>
          <p:spPr>
            <a:xfrm>
              <a:off x="5258345" y="4204319"/>
              <a:ext cx="4777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6" name="Google Shape;126;p4"/>
            <p:cNvSpPr/>
            <p:nvPr/>
          </p:nvSpPr>
          <p:spPr>
            <a:xfrm>
              <a:off x="2391916" y="2709333"/>
              <a:ext cx="477738" cy="15407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5258345" y="3177182"/>
              <a:ext cx="4777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2391916" y="2709333"/>
              <a:ext cx="477738" cy="5135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29" name="Google Shape;129;p4"/>
            <p:cNvSpPr/>
            <p:nvPr/>
          </p:nvSpPr>
          <p:spPr>
            <a:xfrm>
              <a:off x="5258345" y="2150044"/>
              <a:ext cx="4777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0" name="Google Shape;130;p4"/>
            <p:cNvSpPr/>
            <p:nvPr/>
          </p:nvSpPr>
          <p:spPr>
            <a:xfrm>
              <a:off x="2391916" y="2195764"/>
              <a:ext cx="477738" cy="51356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1" name="Google Shape;131;p4"/>
            <p:cNvSpPr/>
            <p:nvPr/>
          </p:nvSpPr>
          <p:spPr>
            <a:xfrm>
              <a:off x="5258345" y="1122907"/>
              <a:ext cx="477738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A66B1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2" name="Google Shape;132;p4"/>
            <p:cNvSpPr/>
            <p:nvPr/>
          </p:nvSpPr>
          <p:spPr>
            <a:xfrm>
              <a:off x="2391916" y="1168627"/>
              <a:ext cx="477738" cy="154070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33" name="Google Shape;133;p4"/>
            <p:cNvSpPr/>
            <p:nvPr/>
          </p:nvSpPr>
          <p:spPr>
            <a:xfrm>
              <a:off x="3224" y="2345058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3224" y="2345058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Coordinatore Unico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869654" y="804352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2869654" y="804352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Coordinatori A</a:t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736083" y="804352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5736083" y="804352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Discenti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869654" y="1831489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2869654" y="1831489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Coordinatori B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736083" y="1831489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5736083" y="1831489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Discenti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869654" y="2858626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2869654" y="2858626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Coordinatori X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36083" y="2858626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5736083" y="2858626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Discenti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869654" y="3885764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2869654" y="3885764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Coordinatore N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5736083" y="3885764"/>
              <a:ext cx="2388691" cy="72855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5736083" y="3885764"/>
              <a:ext cx="2388691" cy="72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Discenti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Struttura dei tirocini</a:t>
            </a:r>
            <a:endParaRPr/>
          </a:p>
        </p:txBody>
      </p:sp>
      <p:sp>
        <p:nvSpPr>
          <p:cNvPr id="156" name="Google Shape;156;p5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Corsi di studio dal 3° al 6° anno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Categorie di interesse: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 Corsi di Studio in Italiano (Golgi) e Inglese (Harvey)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 Tirocini curricolari (COR-MED Centro d’Orientamento di Medicina e Chirurgia)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Per ogni categoria, un corso Istruzioni e comunicazioni oltre ai vari provider di tirocini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7" name="Google Shape;157;p5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288" y="3784283"/>
            <a:ext cx="3913632" cy="176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GB" sz="3800"/>
              <a:t>Tracciamento attività: elementi di interesse</a:t>
            </a:r>
            <a:endParaRPr/>
          </a:p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Tracciamento attività sui vari fornitori di piattaforme, comprendenti casi clinici, sessioni, playlist e quiz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Oltre a moduli e liberatorie, sono state inserite le attività </a:t>
            </a:r>
            <a:r>
              <a:rPr b="1" lang="en-GB" sz="2200"/>
              <a:t>database </a:t>
            </a:r>
            <a:r>
              <a:rPr lang="en-GB" sz="2200"/>
              <a:t>dove inserire gli attestati e i corsi conseguiti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Campi della attività database: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Nome dell’attività (corso o video)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Data di conseguimento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File di attestato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Dichiarazione di veridicità (da accettare per proseguire)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Tracciamento attività: come tracciare</a:t>
            </a:r>
            <a:endParaRPr/>
          </a:p>
        </p:txBody>
      </p:sp>
      <p:sp>
        <p:nvSpPr>
          <p:cNvPr id="171" name="Google Shape;171;p7"/>
          <p:cNvSpPr txBox="1"/>
          <p:nvPr>
            <p:ph idx="1" type="body"/>
          </p:nvPr>
        </p:nvSpPr>
        <p:spPr>
          <a:xfrm>
            <a:off x="818388" y="1791974"/>
            <a:ext cx="480669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Report attività dei corsi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5855208" y="1791974"/>
            <a:ext cx="480669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Esportazione Database</a:t>
            </a:r>
            <a:endParaRPr/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111" y="2405310"/>
            <a:ext cx="3283281" cy="311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405310"/>
            <a:ext cx="3096768" cy="3331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1722882" y="5970080"/>
            <a:ext cx="80345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 ESPORTAZIONE IMMAGINI/FILE DA DATABASE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1586753" y="5970080"/>
            <a:ext cx="7960659" cy="461665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Esportazione: cosa ottenere</a:t>
            </a:r>
            <a:endParaRPr/>
          </a:p>
        </p:txBody>
      </p:sp>
      <p:sp>
        <p:nvSpPr>
          <p:cNvPr id="183" name="Google Shape;183;p8"/>
          <p:cNvSpPr txBox="1"/>
          <p:nvPr>
            <p:ph idx="1" type="body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Archivi (zip), divisi per categoria quindi corsi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4" name="Google Shape;184;p8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963" y="2755340"/>
            <a:ext cx="9435073" cy="179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838200" y="4688541"/>
            <a:ext cx="10080812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 in tutti i corsi della categoria ed estrazione secondo il nome scelto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{lastname}{sep}{idnumber}{sep}{dataid}{sep} {files.id}{sep}{data_content}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Estrazione da database</a:t>
            </a:r>
            <a:endParaRPr/>
          </a:p>
        </p:txBody>
      </p:sp>
      <p:sp>
        <p:nvSpPr>
          <p:cNvPr id="192" name="Google Shape;192;p9"/>
          <p:cNvSpPr txBox="1"/>
          <p:nvPr>
            <p:ph idx="1" type="body"/>
          </p:nvPr>
        </p:nvSpPr>
        <p:spPr>
          <a:xfrm>
            <a:off x="859536" y="200427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E’ stato necessario creare una tabella ordinabile dove recuperare l’id dei database</a:t>
            </a:r>
            <a:endParaRPr/>
          </a:p>
        </p:txBody>
      </p:sp>
      <p:sp>
        <p:nvSpPr>
          <p:cNvPr id="193" name="Google Shape;193;p9"/>
          <p:cNvSpPr txBox="1"/>
          <p:nvPr>
            <p:ph idx="2" type="body"/>
          </p:nvPr>
        </p:nvSpPr>
        <p:spPr>
          <a:xfrm>
            <a:off x="0" y="6607810"/>
            <a:ext cx="3733800" cy="26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GB"/>
              <a:t>Servizio IDCD - Università di Pavia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</a:pPr>
            <a:r>
              <a:t/>
            </a:r>
            <a:endParaRPr/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536" y="2568715"/>
            <a:ext cx="10494264" cy="391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2021-11-22T08:36:58Z</dcterms:created>
  <dc:creator>Andrea Basto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C12AD7A6-93BF-4926-852E-CFA906D4A180</vt:lpwstr>
  </property>
  <property fmtid="{D5CDD505-2E9C-101B-9397-08002B2CF9AE}" pid="3" name="ArticulatePath">
    <vt:lpwstr>Comunicazione-IDCD-Tirocini</vt:lpwstr>
  </property>
</Properties>
</file>