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307" r:id="rId10"/>
    <p:sldId id="458" r:id="rId11"/>
    <p:sldId id="479" r:id="rId12"/>
    <p:sldId id="33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0" y="5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29BF9-D66B-4002-811B-E22344376BB3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0DCAB-64F2-4FBF-BABA-3EA3492957E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89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CC71A-54D3-4783-9F38-85C3EB540E5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04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90478"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CC71A-54D3-4783-9F38-85C3EB540E5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09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CC71A-54D3-4783-9F38-85C3EB540E5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39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0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CC71A-54D3-4783-9F38-85C3EB540E5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3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697" indent="-185697" defTabSz="99038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CC71A-54D3-4783-9F38-85C3EB540E5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31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4" indent="-171434" defTabSz="914310">
              <a:buFontTx/>
              <a:buChar char="-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CC71A-54D3-4783-9F38-85C3EB540E5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24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4" indent="-171434" defTabSz="914310">
              <a:buFontTx/>
              <a:buChar char="-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CC71A-54D3-4783-9F38-85C3EB540E5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29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4" indent="-171434" defTabSz="914310">
              <a:buFontTx/>
              <a:buChar char="-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CC71A-54D3-4783-9F38-85C3EB540E5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31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CC71A-54D3-4783-9F38-85C3EB540E5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08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FED4-471D-4B9E-9B38-F29AE9CBCAF3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615E-46AB-441C-BA30-0B9BC67784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6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FED4-471D-4B9E-9B38-F29AE9CBCAF3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615E-46AB-441C-BA30-0B9BC67784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57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FED4-471D-4B9E-9B38-F29AE9CBCAF3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615E-46AB-441C-BA30-0B9BC67784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0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FED4-471D-4B9E-9B38-F29AE9CBCAF3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615E-46AB-441C-BA30-0B9BC67784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6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FED4-471D-4B9E-9B38-F29AE9CBCAF3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615E-46AB-441C-BA30-0B9BC67784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0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FED4-471D-4B9E-9B38-F29AE9CBCAF3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615E-46AB-441C-BA30-0B9BC67784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3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FED4-471D-4B9E-9B38-F29AE9CBCAF3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615E-46AB-441C-BA30-0B9BC67784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8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FED4-471D-4B9E-9B38-F29AE9CBCAF3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615E-46AB-441C-BA30-0B9BC67784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7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FED4-471D-4B9E-9B38-F29AE9CBCAF3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615E-46AB-441C-BA30-0B9BC67784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5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FED4-471D-4B9E-9B38-F29AE9CBCAF3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615E-46AB-441C-BA30-0B9BC67784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9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FED4-471D-4B9E-9B38-F29AE9CBCAF3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1615E-46AB-441C-BA30-0B9BC67784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0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4FED4-471D-4B9E-9B38-F29AE9CBCAF3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1615E-46AB-441C-BA30-0B9BC67784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1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tiff"/><Relationship Id="rId18" Type="http://schemas.openxmlformats.org/officeDocument/2006/relationships/image" Target="../media/image55.tiff"/><Relationship Id="rId26" Type="http://schemas.openxmlformats.org/officeDocument/2006/relationships/image" Target="../media/image63.tiff"/><Relationship Id="rId39" Type="http://schemas.openxmlformats.org/officeDocument/2006/relationships/image" Target="../media/image5.png"/><Relationship Id="rId21" Type="http://schemas.openxmlformats.org/officeDocument/2006/relationships/image" Target="../media/image58.tiff"/><Relationship Id="rId34" Type="http://schemas.openxmlformats.org/officeDocument/2006/relationships/image" Target="../media/image69.jpeg"/><Relationship Id="rId42" Type="http://schemas.openxmlformats.org/officeDocument/2006/relationships/image" Target="../media/image76.jpeg"/><Relationship Id="rId47" Type="http://schemas.openxmlformats.org/officeDocument/2006/relationships/image" Target="../media/image81.jpeg"/><Relationship Id="rId50" Type="http://schemas.openxmlformats.org/officeDocument/2006/relationships/image" Target="../media/image84.png"/><Relationship Id="rId7" Type="http://schemas.openxmlformats.org/officeDocument/2006/relationships/image" Target="../media/image48.tif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2.tiff"/><Relationship Id="rId29" Type="http://schemas.openxmlformats.org/officeDocument/2006/relationships/image" Target="../media/image66.tiff"/><Relationship Id="rId11" Type="http://schemas.openxmlformats.org/officeDocument/2006/relationships/image" Target="../media/image51.jpeg"/><Relationship Id="rId24" Type="http://schemas.openxmlformats.org/officeDocument/2006/relationships/image" Target="../media/image61.tiff"/><Relationship Id="rId32" Type="http://schemas.openxmlformats.org/officeDocument/2006/relationships/image" Target="../media/image68.png"/><Relationship Id="rId37" Type="http://schemas.openxmlformats.org/officeDocument/2006/relationships/image" Target="../media/image72.jpeg"/><Relationship Id="rId40" Type="http://schemas.openxmlformats.org/officeDocument/2006/relationships/image" Target="../media/image74.png"/><Relationship Id="rId45" Type="http://schemas.openxmlformats.org/officeDocument/2006/relationships/image" Target="../media/image79.png"/><Relationship Id="rId5" Type="http://schemas.openxmlformats.org/officeDocument/2006/relationships/image" Target="../media/image47.jpeg"/><Relationship Id="rId15" Type="http://schemas.openxmlformats.org/officeDocument/2006/relationships/image" Target="../media/image30.tiff"/><Relationship Id="rId23" Type="http://schemas.openxmlformats.org/officeDocument/2006/relationships/image" Target="../media/image60.tiff"/><Relationship Id="rId28" Type="http://schemas.openxmlformats.org/officeDocument/2006/relationships/image" Target="../media/image65.tiff"/><Relationship Id="rId36" Type="http://schemas.openxmlformats.org/officeDocument/2006/relationships/image" Target="../media/image71.png"/><Relationship Id="rId49" Type="http://schemas.openxmlformats.org/officeDocument/2006/relationships/image" Target="../media/image83.png"/><Relationship Id="rId10" Type="http://schemas.openxmlformats.org/officeDocument/2006/relationships/image" Target="../media/image50.jpeg"/><Relationship Id="rId19" Type="http://schemas.openxmlformats.org/officeDocument/2006/relationships/image" Target="../media/image56.tiff"/><Relationship Id="rId31" Type="http://schemas.openxmlformats.org/officeDocument/2006/relationships/image" Target="../media/image67.png"/><Relationship Id="rId44" Type="http://schemas.openxmlformats.org/officeDocument/2006/relationships/image" Target="../media/image78.jpeg"/><Relationship Id="rId4" Type="http://schemas.openxmlformats.org/officeDocument/2006/relationships/image" Target="../media/image46.jpeg"/><Relationship Id="rId9" Type="http://schemas.openxmlformats.org/officeDocument/2006/relationships/image" Target="../media/image35.tiff"/><Relationship Id="rId14" Type="http://schemas.openxmlformats.org/officeDocument/2006/relationships/image" Target="../media/image34.tiff"/><Relationship Id="rId22" Type="http://schemas.openxmlformats.org/officeDocument/2006/relationships/image" Target="../media/image59.jpeg"/><Relationship Id="rId27" Type="http://schemas.openxmlformats.org/officeDocument/2006/relationships/image" Target="../media/image64.tiff"/><Relationship Id="rId30" Type="http://schemas.openxmlformats.org/officeDocument/2006/relationships/image" Target="../media/image33.png"/><Relationship Id="rId35" Type="http://schemas.openxmlformats.org/officeDocument/2006/relationships/image" Target="../media/image70.png"/><Relationship Id="rId43" Type="http://schemas.openxmlformats.org/officeDocument/2006/relationships/image" Target="../media/image77.png"/><Relationship Id="rId48" Type="http://schemas.openxmlformats.org/officeDocument/2006/relationships/image" Target="../media/image82.png"/><Relationship Id="rId8" Type="http://schemas.openxmlformats.org/officeDocument/2006/relationships/image" Target="../media/image49.tiff"/><Relationship Id="rId51" Type="http://schemas.openxmlformats.org/officeDocument/2006/relationships/image" Target="../media/image85.png"/><Relationship Id="rId3" Type="http://schemas.openxmlformats.org/officeDocument/2006/relationships/image" Target="../media/image45.jpeg"/><Relationship Id="rId12" Type="http://schemas.openxmlformats.org/officeDocument/2006/relationships/image" Target="../media/image52.tiff"/><Relationship Id="rId17" Type="http://schemas.openxmlformats.org/officeDocument/2006/relationships/image" Target="../media/image54.tiff"/><Relationship Id="rId25" Type="http://schemas.openxmlformats.org/officeDocument/2006/relationships/image" Target="../media/image62.tiff"/><Relationship Id="rId33" Type="http://schemas.openxmlformats.org/officeDocument/2006/relationships/image" Target="../media/image31.jpeg"/><Relationship Id="rId38" Type="http://schemas.openxmlformats.org/officeDocument/2006/relationships/image" Target="../media/image73.png"/><Relationship Id="rId46" Type="http://schemas.openxmlformats.org/officeDocument/2006/relationships/image" Target="../media/image80.png"/><Relationship Id="rId20" Type="http://schemas.openxmlformats.org/officeDocument/2006/relationships/image" Target="../media/image57.tiff"/><Relationship Id="rId41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7.png"/><Relationship Id="rId7" Type="http://schemas.openxmlformats.org/officeDocument/2006/relationships/hyperlink" Target="https://www.youtube.com/user/Smowltech" TargetMode="External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11" Type="http://schemas.openxmlformats.org/officeDocument/2006/relationships/image" Target="../media/image91.png"/><Relationship Id="rId5" Type="http://schemas.openxmlformats.org/officeDocument/2006/relationships/hyperlink" Target="https://twitter.com/Smowltech" TargetMode="External"/><Relationship Id="rId10" Type="http://schemas.openxmlformats.org/officeDocument/2006/relationships/image" Target="../media/image90.png"/><Relationship Id="rId4" Type="http://schemas.microsoft.com/office/2007/relationships/hdphoto" Target="../media/hdphoto4.wdp"/><Relationship Id="rId9" Type="http://schemas.openxmlformats.org/officeDocument/2006/relationships/hyperlink" Target="https://www.linkedin.com/company/smow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tiff"/><Relationship Id="rId18" Type="http://schemas.openxmlformats.org/officeDocument/2006/relationships/image" Target="../media/image37.png"/><Relationship Id="rId3" Type="http://schemas.openxmlformats.org/officeDocument/2006/relationships/image" Target="../media/image23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5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5.tiff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tiff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tiff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5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endParaRPr lang="en-US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981395"/>
          </a:xfrm>
          <a:prstGeom prst="rect">
            <a:avLst/>
          </a:prstGeom>
          <a:gradFill>
            <a:gsLst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pic>
        <p:nvPicPr>
          <p:cNvPr id="2053" name="Picture 2" descr="C:\DATUAK\Smiley Owl\Imagen\Imagenes&amp;Logos\SMOWLBlanc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0339" y="1220755"/>
            <a:ext cx="671406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4 CuadroTexto"/>
          <p:cNvSpPr txBox="1"/>
          <p:nvPr/>
        </p:nvSpPr>
        <p:spPr>
          <a:xfrm>
            <a:off x="563248" y="6166465"/>
            <a:ext cx="1109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33" dirty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THIS DOCUMENT CONTAINS CONFIDENTIAL INFORMATION.</a:t>
            </a:r>
          </a:p>
          <a:p>
            <a:pPr algn="ctr">
              <a:defRPr/>
            </a:pPr>
            <a:r>
              <a:rPr lang="en-US" sz="933" dirty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ANY ACCESS, COPY, UNAUTHORIZED REPRODUCTION OR DISTRIBUTION IS PROHIBITED</a:t>
            </a:r>
            <a:r>
              <a:rPr lang="en-US" sz="1067" dirty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.</a:t>
            </a:r>
            <a:endParaRPr lang="es-ES" sz="1067" dirty="0">
              <a:solidFill>
                <a:schemeClr val="bg1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17643C1-B3EB-0F4A-A35C-DC3FCEFBCE7C}"/>
              </a:ext>
            </a:extLst>
          </p:cNvPr>
          <p:cNvSpPr txBox="1">
            <a:spLocks/>
          </p:cNvSpPr>
          <p:nvPr/>
        </p:nvSpPr>
        <p:spPr bwMode="auto">
          <a:xfrm>
            <a:off x="3507053" y="2932957"/>
            <a:ext cx="5469268" cy="65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067" dirty="0">
                <a:solidFill>
                  <a:schemeClr val="bg1"/>
                </a:solidFill>
                <a:latin typeface="Gotham Book" panose="02000604040000020004" pitchFamily="50" charset="0"/>
              </a:rPr>
              <a:t>Building trust in eLearning</a:t>
            </a:r>
            <a:endParaRPr lang="en-US" sz="3067" dirty="0">
              <a:solidFill>
                <a:schemeClr val="bg1"/>
              </a:solidFill>
              <a:latin typeface="Gotham Thin" pitchFamily="50" charset="0"/>
            </a:endParaRPr>
          </a:p>
        </p:txBody>
      </p:sp>
      <p:pic>
        <p:nvPicPr>
          <p:cNvPr id="19" name="12 Imagen">
            <a:extLst>
              <a:ext uri="{FF2B5EF4-FFF2-40B4-BE49-F238E27FC236}">
                <a16:creationId xmlns:a16="http://schemas.microsoft.com/office/drawing/2014/main" id="{CBB10BAF-1E37-1648-B9C2-74245A1863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182" y="5988677"/>
            <a:ext cx="986121" cy="656772"/>
          </a:xfrm>
          <a:prstGeom prst="rect">
            <a:avLst/>
          </a:prstGeom>
        </p:spPr>
      </p:pic>
      <p:sp>
        <p:nvSpPr>
          <p:cNvPr id="20" name="TextBox 4">
            <a:extLst>
              <a:ext uri="{FF2B5EF4-FFF2-40B4-BE49-F238E27FC236}">
                <a16:creationId xmlns:a16="http://schemas.microsoft.com/office/drawing/2014/main" id="{4604069B-F0EF-054F-B709-B5E48DE9C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719" y="6034009"/>
            <a:ext cx="17743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400" dirty="0">
                <a:solidFill>
                  <a:schemeClr val="bg1"/>
                </a:solidFill>
                <a:latin typeface="Gotham Book" pitchFamily="50" charset="0"/>
              </a:rPr>
              <a:t>Funded by the </a:t>
            </a:r>
          </a:p>
          <a:p>
            <a:r>
              <a:rPr lang="en-US" altLang="en-US" sz="1400" dirty="0">
                <a:solidFill>
                  <a:schemeClr val="bg1"/>
                </a:solidFill>
                <a:latin typeface="Gotham Book" pitchFamily="50" charset="0"/>
              </a:rPr>
              <a:t>European Union</a:t>
            </a:r>
          </a:p>
        </p:txBody>
      </p:sp>
      <p:cxnSp>
        <p:nvCxnSpPr>
          <p:cNvPr id="21" name="Straight Connector 6">
            <a:extLst>
              <a:ext uri="{FF2B5EF4-FFF2-40B4-BE49-F238E27FC236}">
                <a16:creationId xmlns:a16="http://schemas.microsoft.com/office/drawing/2014/main" id="{3233FB19-35F9-5F4A-83FA-C317524E9A51}"/>
              </a:ext>
            </a:extLst>
          </p:cNvPr>
          <p:cNvCxnSpPr/>
          <p:nvPr/>
        </p:nvCxnSpPr>
        <p:spPr>
          <a:xfrm>
            <a:off x="1487488" y="5877363"/>
            <a:ext cx="0" cy="81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id="{F06655C2-586A-0D4E-B58F-58C71945D27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6377" y="5846271"/>
            <a:ext cx="617179" cy="825629"/>
          </a:xfrm>
          <a:prstGeom prst="rect">
            <a:avLst/>
          </a:prstGeom>
        </p:spPr>
      </p:pic>
      <p:sp>
        <p:nvSpPr>
          <p:cNvPr id="23" name="TextBox 4">
            <a:extLst>
              <a:ext uri="{FF2B5EF4-FFF2-40B4-BE49-F238E27FC236}">
                <a16:creationId xmlns:a16="http://schemas.microsoft.com/office/drawing/2014/main" id="{C33F9EC5-C3E4-3E40-BD01-90DD50897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0698" y="6038885"/>
            <a:ext cx="17743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400" dirty="0">
                <a:solidFill>
                  <a:schemeClr val="bg1"/>
                </a:solidFill>
                <a:latin typeface="Gotham Book" pitchFamily="50" charset="0"/>
              </a:rPr>
              <a:t>GDPR Compliant</a:t>
            </a:r>
          </a:p>
        </p:txBody>
      </p:sp>
      <p:cxnSp>
        <p:nvCxnSpPr>
          <p:cNvPr id="24" name="Straight Connector 6">
            <a:extLst>
              <a:ext uri="{FF2B5EF4-FFF2-40B4-BE49-F238E27FC236}">
                <a16:creationId xmlns:a16="http://schemas.microsoft.com/office/drawing/2014/main" id="{95304B49-AD81-B544-9D83-6AEE00639F00}"/>
              </a:ext>
            </a:extLst>
          </p:cNvPr>
          <p:cNvCxnSpPr/>
          <p:nvPr/>
        </p:nvCxnSpPr>
        <p:spPr>
          <a:xfrm>
            <a:off x="10163467" y="5882240"/>
            <a:ext cx="0" cy="81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ipse 24">
            <a:extLst>
              <a:ext uri="{FF2B5EF4-FFF2-40B4-BE49-F238E27FC236}">
                <a16:creationId xmlns:a16="http://schemas.microsoft.com/office/drawing/2014/main" id="{7A56D772-7D9D-7A4F-BD97-91F64F70AE1C}"/>
              </a:ext>
            </a:extLst>
          </p:cNvPr>
          <p:cNvSpPr/>
          <p:nvPr/>
        </p:nvSpPr>
        <p:spPr>
          <a:xfrm>
            <a:off x="5249222" y="3937374"/>
            <a:ext cx="1693557" cy="17575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pic>
        <p:nvPicPr>
          <p:cNvPr id="26" name="Imagen 2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AC86480-A47D-6343-9B30-8DC24820B2D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259" y="4226717"/>
            <a:ext cx="1097928" cy="107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346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G:\Unidades de equipo\Marketing\1 Material\Imagenes\Logos empresas\Clientes\Nueva carpeta\EANDJ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9881" y="3057266"/>
            <a:ext cx="1144447" cy="60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798123" y="58660"/>
            <a:ext cx="3960705" cy="107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GB" sz="4267" dirty="0">
                <a:solidFill>
                  <a:srgbClr val="00B0F0"/>
                </a:solidFill>
                <a:latin typeface="smowl Bold" pitchFamily="50" charset="0"/>
              </a:rPr>
              <a:t>+ Clients</a:t>
            </a: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084" y="3078044"/>
            <a:ext cx="894242" cy="596161"/>
          </a:xfrm>
          <a:prstGeom prst="rect">
            <a:avLst/>
          </a:prstGeom>
        </p:spPr>
      </p:pic>
      <p:pic>
        <p:nvPicPr>
          <p:cNvPr id="47" name="25 Imagen">
            <a:extLst>
              <a:ext uri="{FF2B5EF4-FFF2-40B4-BE49-F238E27FC236}">
                <a16:creationId xmlns:a16="http://schemas.microsoft.com/office/drawing/2014/main" id="{678882B8-217E-2B40-B5A9-E2A8393BAA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4923" y="2240764"/>
            <a:ext cx="1331786" cy="559461"/>
          </a:xfrm>
          <a:prstGeom prst="rect">
            <a:avLst/>
          </a:prstGeom>
        </p:spPr>
      </p:pic>
      <p:pic>
        <p:nvPicPr>
          <p:cNvPr id="48" name="26 Imagen">
            <a:extLst>
              <a:ext uri="{FF2B5EF4-FFF2-40B4-BE49-F238E27FC236}">
                <a16:creationId xmlns:a16="http://schemas.microsoft.com/office/drawing/2014/main" id="{60651518-F50C-3445-A4AE-2C214FCE9E3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7863" y="2195385"/>
            <a:ext cx="1016305" cy="659828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613FC80B-2846-F540-A413-B85182E4BF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6422" y="3191981"/>
            <a:ext cx="1791581" cy="752972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107C7B04-C282-084B-9E73-682F464AAC3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07" y="2162016"/>
            <a:ext cx="1194017" cy="47158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F7A2050-9E71-B146-85F0-196D54BDC2C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7957" y="2219017"/>
            <a:ext cx="891831" cy="617498"/>
          </a:xfrm>
          <a:prstGeom prst="rect">
            <a:avLst/>
          </a:prstGeom>
        </p:spPr>
      </p:pic>
      <p:pic>
        <p:nvPicPr>
          <p:cNvPr id="58" name="9 Imagen">
            <a:extLst>
              <a:ext uri="{FF2B5EF4-FFF2-40B4-BE49-F238E27FC236}">
                <a16:creationId xmlns:a16="http://schemas.microsoft.com/office/drawing/2014/main" id="{E3459C2F-AC19-0443-8F43-DA57FB37F9E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61" y="3018351"/>
            <a:ext cx="1331786" cy="887857"/>
          </a:xfrm>
          <a:prstGeom prst="rect">
            <a:avLst/>
          </a:prstGeom>
        </p:spPr>
      </p:pic>
      <p:pic>
        <p:nvPicPr>
          <p:cNvPr id="59" name="11 Imagen">
            <a:extLst>
              <a:ext uri="{FF2B5EF4-FFF2-40B4-BE49-F238E27FC236}">
                <a16:creationId xmlns:a16="http://schemas.microsoft.com/office/drawing/2014/main" id="{744739BC-0EBA-8742-8E0C-7286B561FC4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0608" y="3071287"/>
            <a:ext cx="1331786" cy="380707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68D9DB68-0191-C245-B55C-BBFDD040C96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727" y="3152061"/>
            <a:ext cx="1334839" cy="48054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6466ECE-A3A4-5845-8BB4-2D82CF80C22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2106" y="3152253"/>
            <a:ext cx="1233142" cy="29514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CA5BB69-0E93-EC49-8B07-EACE1465FEA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84" y="2177149"/>
            <a:ext cx="1237474" cy="6470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5F9E3BE-BAEE-844E-A81D-B63D3674158B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392" y="2179626"/>
            <a:ext cx="1250547" cy="4689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D221916-76CC-AA41-A24F-3230D2DBE20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303" y="1105184"/>
            <a:ext cx="1262307" cy="761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0A503B9-F44F-B04B-ACF0-DC9697FDDC0A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4806" y="1216870"/>
            <a:ext cx="1149224" cy="55946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2ED4C96E-ACCF-5042-8CDF-21287AA3C1B5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5444" y="3907289"/>
            <a:ext cx="1347661" cy="356208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4617B37E-5542-514D-8796-0AFD1969C247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7651" y="3739031"/>
            <a:ext cx="1165991" cy="591334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4BFA2ED0-BC73-7F4C-9ADC-E73F1D87C55B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6599" y="3908018"/>
            <a:ext cx="1100917" cy="478249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A4937FAD-9E5A-CC40-8A06-F801991CF1AF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2447" y="3947407"/>
            <a:ext cx="1475401" cy="399120"/>
          </a:xfrm>
          <a:prstGeom prst="rect">
            <a:avLst/>
          </a:prstGeom>
        </p:spPr>
      </p:pic>
      <p:pic>
        <p:nvPicPr>
          <p:cNvPr id="73" name="14 Imagen">
            <a:extLst>
              <a:ext uri="{FF2B5EF4-FFF2-40B4-BE49-F238E27FC236}">
                <a16:creationId xmlns:a16="http://schemas.microsoft.com/office/drawing/2014/main" id="{62711E7B-3164-AE4E-94F2-3FA2FAB5D225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4155" y="3901629"/>
            <a:ext cx="1198779" cy="411721"/>
          </a:xfrm>
          <a:prstGeom prst="rect">
            <a:avLst/>
          </a:prstGeom>
        </p:spPr>
      </p:pic>
      <p:pic>
        <p:nvPicPr>
          <p:cNvPr id="74" name="Imagen 73">
            <a:extLst>
              <a:ext uri="{FF2B5EF4-FFF2-40B4-BE49-F238E27FC236}">
                <a16:creationId xmlns:a16="http://schemas.microsoft.com/office/drawing/2014/main" id="{272D42B5-8722-CF48-A925-BB730C465773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210" y="4606468"/>
            <a:ext cx="797070" cy="723925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B29EA936-B1D6-034D-959D-9D9BE60899E4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579" y="4649650"/>
            <a:ext cx="1527496" cy="669924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id="{51632DCF-1A25-3345-BB43-9D15DF79E286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203" y="4724688"/>
            <a:ext cx="1253697" cy="608489"/>
          </a:xfrm>
          <a:prstGeom prst="rect">
            <a:avLst/>
          </a:prstGeom>
        </p:spPr>
      </p:pic>
      <p:pic>
        <p:nvPicPr>
          <p:cNvPr id="77" name="Imagen 76">
            <a:extLst>
              <a:ext uri="{FF2B5EF4-FFF2-40B4-BE49-F238E27FC236}">
                <a16:creationId xmlns:a16="http://schemas.microsoft.com/office/drawing/2014/main" id="{0235A4FB-44EB-F149-AECA-726130DE2EC3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383" y="4744990"/>
            <a:ext cx="1895739" cy="588187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31D77339-F098-1A49-B3F0-CFF5EB58E060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125" y="4754378"/>
            <a:ext cx="1353529" cy="537900"/>
          </a:xfrm>
          <a:prstGeom prst="rect">
            <a:avLst/>
          </a:prstGeom>
        </p:spPr>
      </p:pic>
      <p:pic>
        <p:nvPicPr>
          <p:cNvPr id="82" name="Imagen 81">
            <a:extLst>
              <a:ext uri="{FF2B5EF4-FFF2-40B4-BE49-F238E27FC236}">
                <a16:creationId xmlns:a16="http://schemas.microsoft.com/office/drawing/2014/main" id="{EFDF967C-8A4E-B34F-83B2-563A292C3DB7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361" y="5933920"/>
            <a:ext cx="1478824" cy="503896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C9667908-C4CB-594A-8945-DE0DFF926200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0115" y="5919227"/>
            <a:ext cx="1588987" cy="358026"/>
          </a:xfrm>
          <a:prstGeom prst="rect">
            <a:avLst/>
          </a:prstGeom>
        </p:spPr>
      </p:pic>
      <p:pic>
        <p:nvPicPr>
          <p:cNvPr id="4098" name="Picture 2" descr="logo-viu-Universidad-Internacional-de-Valencia-(sobre-fondo-blanco ...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123" y="1271493"/>
            <a:ext cx="1258367" cy="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niversidad de Burgos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878" y="1195181"/>
            <a:ext cx="1221090" cy="59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a UEMC, con los socios del VRAC – VRAC Quesos Entrepinares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8725" y="1271493"/>
            <a:ext cx="1081257" cy="62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La UOC estrena una imagen corporativa digital, dinámica, flexible ..."/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3700" y="1254780"/>
            <a:ext cx="1216254" cy="44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a UNAD continúa obteniendo logros en el 2013 - Noticias UNAD"/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690" y="5811745"/>
            <a:ext cx="755773" cy="60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ámara de Comercio de Santiago | América Retail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546" y="3842959"/>
            <a:ext cx="1343584" cy="58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Archivo:Logo-uao.png - Wikipedia, la enciclopedia libre"/>
          <p:cNvPicPr>
            <a:picLocks noChangeAspect="1" noChangeArrowheads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1087" y="5794215"/>
            <a:ext cx="578048" cy="57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Universidad Militar Nueva Granada - Pregrado: Carreras, Posgrados ..."/>
          <p:cNvPicPr>
            <a:picLocks noChangeAspect="1" noChangeArrowheads="1"/>
          </p:cNvPicPr>
          <p:nvPr/>
        </p:nvPicPr>
        <p:blipFill rotWithShape="1"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1365" y="5816365"/>
            <a:ext cx="1264628" cy="64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Universidad de La Sabana - Peewah"/>
          <p:cNvPicPr>
            <a:picLocks noChangeAspect="1" noChangeArrowheads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0682" y="5907476"/>
            <a:ext cx="534488" cy="50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">
            <a:extLst>
              <a:ext uri="{FF2B5EF4-FFF2-40B4-BE49-F238E27FC236}">
                <a16:creationId xmlns:a16="http://schemas.microsoft.com/office/drawing/2014/main" id="{01B479D9-6113-494F-89D0-D658B3FA921E}"/>
              </a:ext>
            </a:extLst>
          </p:cNvPr>
          <p:cNvSpPr/>
          <p:nvPr/>
        </p:nvSpPr>
        <p:spPr>
          <a:xfrm>
            <a:off x="1" y="-108277"/>
            <a:ext cx="518721" cy="6966277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pic>
        <p:nvPicPr>
          <p:cNvPr id="42" name="Picture 2" descr="C:\DATUAK\Smiley Owl\Imagen\Imagenes&amp;Logos\Buho.png">
            <a:extLst>
              <a:ext uri="{FF2B5EF4-FFF2-40B4-BE49-F238E27FC236}">
                <a16:creationId xmlns:a16="http://schemas.microsoft.com/office/drawing/2014/main" id="{D5C82E18-EF33-3946-9E3A-BF40BAFE5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49301" y="6249496"/>
            <a:ext cx="391583" cy="38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Universidad Católica de Salta, carreras presenciales y a distancia UCASAL.">
            <a:extLst>
              <a:ext uri="{FF2B5EF4-FFF2-40B4-BE49-F238E27FC236}">
                <a16:creationId xmlns:a16="http://schemas.microsoft.com/office/drawing/2014/main" id="{FE1F25BE-F15A-4F8B-9AE0-6FAA93210A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1" t="13384" r="17493" b="14192"/>
          <a:stretch/>
        </p:blipFill>
        <p:spPr bwMode="auto">
          <a:xfrm>
            <a:off x="9141186" y="1306909"/>
            <a:ext cx="1353942" cy="4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icio - Universidad Nacional del Chaco Austral">
            <a:extLst>
              <a:ext uri="{FF2B5EF4-FFF2-40B4-BE49-F238E27FC236}">
                <a16:creationId xmlns:a16="http://schemas.microsoft.com/office/drawing/2014/main" id="{C1BC90F6-1CB5-4164-8D9A-D56AE0475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990" y="2374874"/>
            <a:ext cx="1016305" cy="41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conocimiento Internacional - IPMA Guatemala - APMgt">
            <a:extLst>
              <a:ext uri="{FF2B5EF4-FFF2-40B4-BE49-F238E27FC236}">
                <a16:creationId xmlns:a16="http://schemas.microsoft.com/office/drawing/2014/main" id="{8D7D3C5F-E80A-46FB-8C3C-48679F66B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885" y="3068112"/>
            <a:ext cx="754030" cy="59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ímbolos - Fundación Universitaria Sanitas - Unisanitas">
            <a:extLst>
              <a:ext uri="{FF2B5EF4-FFF2-40B4-BE49-F238E27FC236}">
                <a16:creationId xmlns:a16="http://schemas.microsoft.com/office/drawing/2014/main" id="{B15AD873-5FE0-40AE-ABA6-BFAB55959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739" y="3213046"/>
            <a:ext cx="1774170" cy="33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Universidad ICESI - Red de Universidades emprendedoras">
            <a:extLst>
              <a:ext uri="{FF2B5EF4-FFF2-40B4-BE49-F238E27FC236}">
                <a16:creationId xmlns:a16="http://schemas.microsoft.com/office/drawing/2014/main" id="{C203CE9C-9949-486C-BB11-E64350C30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98" y="4865951"/>
            <a:ext cx="1247900" cy="39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Universidad Tecnológica del Perú">
            <a:extLst>
              <a:ext uri="{FF2B5EF4-FFF2-40B4-BE49-F238E27FC236}">
                <a16:creationId xmlns:a16="http://schemas.microsoft.com/office/drawing/2014/main" id="{C6DA770D-FD92-4079-9614-6AE8BF3E8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002" y="5693123"/>
            <a:ext cx="1481138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La UNAD continúa obteniendo logros en el 2013 - Noticias UNAD">
            <a:extLst>
              <a:ext uri="{FF2B5EF4-FFF2-40B4-BE49-F238E27FC236}">
                <a16:creationId xmlns:a16="http://schemas.microsoft.com/office/drawing/2014/main" id="{6EB0EA2B-3E6D-463F-9CAF-F6D3CFD7C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535" y="5812876"/>
            <a:ext cx="755773" cy="60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6" descr="Universidad de La Sabana - Peewah">
            <a:extLst>
              <a:ext uri="{FF2B5EF4-FFF2-40B4-BE49-F238E27FC236}">
                <a16:creationId xmlns:a16="http://schemas.microsoft.com/office/drawing/2014/main" id="{33DC6FA2-D38A-4B2F-8FF3-FC91FF8B7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4527" y="5908607"/>
            <a:ext cx="534488" cy="50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Logo-universidad-deusto | Berriztu">
            <a:extLst>
              <a:ext uri="{FF2B5EF4-FFF2-40B4-BE49-F238E27FC236}">
                <a16:creationId xmlns:a16="http://schemas.microsoft.com/office/drawing/2014/main" id="{57DD0337-E6E1-432C-9581-2A17A2258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661" y="2275979"/>
            <a:ext cx="1159572" cy="57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entros Acreditados (EFP)">
            <a:extLst>
              <a:ext uri="{FF2B5EF4-FFF2-40B4-BE49-F238E27FC236}">
                <a16:creationId xmlns:a16="http://schemas.microsoft.com/office/drawing/2014/main" id="{5E530551-EE82-4EE1-82EE-654B265B9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7" b="28864"/>
          <a:stretch/>
        </p:blipFill>
        <p:spPr bwMode="auto">
          <a:xfrm>
            <a:off x="10763835" y="1352096"/>
            <a:ext cx="1081257" cy="31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Adventia, European College of Aeronautics. #1 Escuela de Pilotos de Europa">
            <a:extLst>
              <a:ext uri="{FF2B5EF4-FFF2-40B4-BE49-F238E27FC236}">
                <a16:creationId xmlns:a16="http://schemas.microsoft.com/office/drawing/2014/main" id="{E7DBC8D1-5566-40AC-A599-90AD032D0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303" y="3833429"/>
            <a:ext cx="654436" cy="59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PA and Junior Accountant Vacancies">
            <a:extLst>
              <a:ext uri="{FF2B5EF4-FFF2-40B4-BE49-F238E27FC236}">
                <a16:creationId xmlns:a16="http://schemas.microsoft.com/office/drawing/2014/main" id="{9864B159-FBB0-4378-BEB5-B3F8C9B79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212" y="4768026"/>
            <a:ext cx="1497589" cy="62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Supplier Locator | WiredGov">
            <a:extLst>
              <a:ext uri="{FF2B5EF4-FFF2-40B4-BE49-F238E27FC236}">
                <a16:creationId xmlns:a16="http://schemas.microsoft.com/office/drawing/2014/main" id="{32EA7F3A-C720-4391-9A6F-FA3BDC6AF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681" y="3864608"/>
            <a:ext cx="1143120" cy="52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Universidad Nacional de Ingeniería (Perú) - Wikipedia, la enciclopedia libre">
            <a:extLst>
              <a:ext uri="{FF2B5EF4-FFF2-40B4-BE49-F238E27FC236}">
                <a16:creationId xmlns:a16="http://schemas.microsoft.com/office/drawing/2014/main" id="{4848BF43-1338-4E9C-B7C1-7FB18D5E7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579" y="5715256"/>
            <a:ext cx="531509" cy="66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53833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ATUAK\Smiley Owl\Imagen\Imagenes&amp;Logos\Buh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49301" y="6249496"/>
            <a:ext cx="391583" cy="38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236994"/>
            <a:ext cx="10972800" cy="107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GB" sz="5200" dirty="0">
                <a:solidFill>
                  <a:srgbClr val="00B0F0"/>
                </a:solidFill>
                <a:latin typeface="smowl Bold" pitchFamily="50" charset="0"/>
              </a:rPr>
              <a:t>Education</a:t>
            </a:r>
            <a:endParaRPr lang="en-GB" sz="5200" dirty="0">
              <a:solidFill>
                <a:srgbClr val="00B0F0"/>
              </a:solidFill>
              <a:latin typeface="Gotham Book" pitchFamily="50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GB" sz="3600" dirty="0">
                <a:solidFill>
                  <a:srgbClr val="00B0F0"/>
                </a:solidFill>
                <a:latin typeface="Gotham Book" pitchFamily="50" charset="0"/>
              </a:rPr>
              <a:t>Success story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7445013-67FA-5B44-AD6D-8BACC0F8752D}"/>
              </a:ext>
            </a:extLst>
          </p:cNvPr>
          <p:cNvSpPr/>
          <p:nvPr/>
        </p:nvSpPr>
        <p:spPr>
          <a:xfrm>
            <a:off x="965336" y="3946127"/>
            <a:ext cx="4813316" cy="2317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2286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latin typeface="Gotham Book"/>
              </a:rPr>
              <a:t>34 </a:t>
            </a:r>
            <a:r>
              <a:rPr lang="en-US" sz="2400" i="1" dirty="0" err="1">
                <a:latin typeface="Gotham Book"/>
              </a:rPr>
              <a:t>Corsi</a:t>
            </a:r>
            <a:r>
              <a:rPr lang="en-US" sz="2400" i="1" dirty="0">
                <a:latin typeface="Gotham Book"/>
              </a:rPr>
              <a:t> di </a:t>
            </a:r>
            <a:r>
              <a:rPr lang="en-US" sz="2400" i="1" dirty="0" err="1">
                <a:latin typeface="Gotham Book"/>
              </a:rPr>
              <a:t>Laurea</a:t>
            </a:r>
            <a:r>
              <a:rPr lang="en-US" sz="2400" i="1" dirty="0">
                <a:latin typeface="Gotham Book"/>
              </a:rPr>
              <a:t> per un </a:t>
            </a:r>
            <a:r>
              <a:rPr lang="en-US" sz="2400" i="1" dirty="0" err="1">
                <a:latin typeface="Gotham Book"/>
              </a:rPr>
              <a:t>totale</a:t>
            </a:r>
            <a:r>
              <a:rPr lang="en-US" sz="2400" i="1" dirty="0">
                <a:latin typeface="Gotham Book"/>
              </a:rPr>
              <a:t> di </a:t>
            </a:r>
            <a:r>
              <a:rPr lang="en-US" sz="2400" i="1" dirty="0" err="1">
                <a:latin typeface="Gotham Book"/>
              </a:rPr>
              <a:t>oltre</a:t>
            </a:r>
            <a:r>
              <a:rPr lang="en-US" sz="2400" i="1" dirty="0">
                <a:latin typeface="Gotham Book"/>
              </a:rPr>
              <a:t> 1.000 </a:t>
            </a:r>
            <a:r>
              <a:rPr lang="en-US" sz="2400" i="1" dirty="0" err="1">
                <a:latin typeface="Gotham Book"/>
              </a:rPr>
              <a:t>insegnamenti</a:t>
            </a:r>
            <a:endParaRPr lang="en-US" sz="2400" i="1" dirty="0">
              <a:latin typeface="Gotham Book"/>
            </a:endParaRPr>
          </a:p>
          <a:p>
            <a:pPr marL="171450" indent="-2286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latin typeface="Gotham Book"/>
              </a:rPr>
              <a:t>4 </a:t>
            </a:r>
            <a:r>
              <a:rPr lang="en-US" sz="2400" i="1" dirty="0" err="1">
                <a:latin typeface="Gotham Book"/>
              </a:rPr>
              <a:t>Scuole</a:t>
            </a:r>
            <a:r>
              <a:rPr lang="en-US" sz="2400" i="1" dirty="0">
                <a:latin typeface="Gotham Book"/>
              </a:rPr>
              <a:t> di </a:t>
            </a:r>
            <a:r>
              <a:rPr lang="en-US" sz="2400" i="1" dirty="0" err="1">
                <a:latin typeface="Gotham Book"/>
              </a:rPr>
              <a:t>Dottorato</a:t>
            </a:r>
            <a:endParaRPr lang="en-US" sz="2400" i="1" dirty="0">
              <a:latin typeface="Gotham Book"/>
            </a:endParaRPr>
          </a:p>
          <a:p>
            <a:pPr marL="171450" indent="-2286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latin typeface="Gotham Book"/>
              </a:rPr>
              <a:t>14.000 </a:t>
            </a:r>
            <a:r>
              <a:rPr lang="en-US" sz="2400" i="1" dirty="0" err="1">
                <a:latin typeface="Gotham Book"/>
              </a:rPr>
              <a:t>Studenti</a:t>
            </a:r>
            <a:endParaRPr lang="en-US" sz="2400" i="1" dirty="0">
              <a:latin typeface="Gotham Book"/>
            </a:endParaRPr>
          </a:p>
          <a:p>
            <a:pPr marL="171450" indent="-2286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latin typeface="Gotham Book"/>
              </a:rPr>
              <a:t>CISDEL – Centro </a:t>
            </a:r>
            <a:r>
              <a:rPr lang="en-US" sz="2400" i="1" dirty="0" err="1">
                <a:latin typeface="Gotham Book"/>
              </a:rPr>
              <a:t>Integrato</a:t>
            </a:r>
            <a:r>
              <a:rPr lang="en-US" sz="2400" i="1" dirty="0">
                <a:latin typeface="Gotham Book"/>
              </a:rPr>
              <a:t> </a:t>
            </a:r>
            <a:r>
              <a:rPr lang="en-US" sz="2400" i="1" dirty="0" err="1">
                <a:latin typeface="Gotham Book"/>
              </a:rPr>
              <a:t>Servizi</a:t>
            </a:r>
            <a:r>
              <a:rPr lang="en-US" sz="2400" i="1" dirty="0">
                <a:latin typeface="Gotham Book"/>
              </a:rPr>
              <a:t> </a:t>
            </a:r>
            <a:r>
              <a:rPr lang="en-US" sz="2400" i="1" dirty="0" err="1">
                <a:latin typeface="Gotham Book"/>
              </a:rPr>
              <a:t>Didattici</a:t>
            </a:r>
            <a:r>
              <a:rPr lang="en-US" sz="2400" i="1" dirty="0">
                <a:latin typeface="Gotham Book"/>
              </a:rPr>
              <a:t> ed e-Learning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0032437" y="4579295"/>
            <a:ext cx="137922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BA7D1D8C-6968-3340-9559-C704AE4C849A}"/>
              </a:ext>
            </a:extLst>
          </p:cNvPr>
          <p:cNvSpPr/>
          <p:nvPr/>
        </p:nvSpPr>
        <p:spPr>
          <a:xfrm>
            <a:off x="1" y="-108277"/>
            <a:ext cx="518721" cy="6966277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pic>
        <p:nvPicPr>
          <p:cNvPr id="3074" name="Picture 2" descr="UniUrb Università degli studi di Urbino Carlo Bo - UnidTest">
            <a:extLst>
              <a:ext uri="{FF2B5EF4-FFF2-40B4-BE49-F238E27FC236}">
                <a16:creationId xmlns:a16="http://schemas.microsoft.com/office/drawing/2014/main" id="{7BE2C185-F8BE-43E6-8446-63B8FA3D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9" y="1488713"/>
            <a:ext cx="4813316" cy="228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321ABF9F-F2EB-4BF6-8115-440D97DD9B6A}"/>
              </a:ext>
            </a:extLst>
          </p:cNvPr>
          <p:cNvSpPr/>
          <p:nvPr/>
        </p:nvSpPr>
        <p:spPr>
          <a:xfrm>
            <a:off x="6307319" y="500062"/>
            <a:ext cx="4813315" cy="5857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2400" b="1" i="1" dirty="0" err="1">
                <a:latin typeface="Gotham Book"/>
              </a:rPr>
              <a:t>Smowl</a:t>
            </a:r>
            <a:r>
              <a:rPr lang="en-US" sz="2400" b="1" i="1" dirty="0">
                <a:latin typeface="Gotham Book"/>
              </a:rPr>
              <a:t> come </a:t>
            </a:r>
            <a:r>
              <a:rPr lang="en-US" sz="2400" b="1" i="1" dirty="0" err="1">
                <a:latin typeface="Gotham Book"/>
              </a:rPr>
              <a:t>soluzione</a:t>
            </a:r>
            <a:r>
              <a:rPr lang="en-US" sz="2400" b="1" i="1" dirty="0">
                <a:latin typeface="Gotham Book"/>
              </a:rPr>
              <a:t> </a:t>
            </a:r>
            <a:r>
              <a:rPr lang="en-US" sz="2400" b="1" i="1" dirty="0" err="1">
                <a:latin typeface="Gotham Book"/>
              </a:rPr>
              <a:t>integrata</a:t>
            </a:r>
            <a:r>
              <a:rPr lang="en-US" sz="2400" i="1" dirty="0">
                <a:latin typeface="Gotham Book"/>
              </a:rPr>
              <a:t>.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endParaRPr lang="en-US" sz="2400" i="1" dirty="0">
              <a:latin typeface="Gotham Book"/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latin typeface="Gotham Book"/>
              </a:rPr>
              <a:t>Moodle per la </a:t>
            </a:r>
            <a:r>
              <a:rPr lang="en-US" sz="2400" i="1" dirty="0" err="1">
                <a:latin typeface="Gotham Book"/>
              </a:rPr>
              <a:t>somministrazione</a:t>
            </a:r>
            <a:r>
              <a:rPr lang="en-US" sz="2400" i="1" dirty="0">
                <a:latin typeface="Gotham Book"/>
              </a:rPr>
              <a:t> </a:t>
            </a:r>
            <a:r>
              <a:rPr lang="en-US" sz="2400" i="1" dirty="0" err="1">
                <a:latin typeface="Gotham Book"/>
              </a:rPr>
              <a:t>degli</a:t>
            </a:r>
            <a:r>
              <a:rPr lang="en-US" sz="2400" i="1" dirty="0">
                <a:latin typeface="Gotham Book"/>
              </a:rPr>
              <a:t> </a:t>
            </a:r>
            <a:r>
              <a:rPr lang="en-US" sz="2400" i="1" dirty="0" err="1">
                <a:latin typeface="Gotham Book"/>
              </a:rPr>
              <a:t>esami</a:t>
            </a:r>
            <a:endParaRPr lang="en-US" sz="2400" i="1" dirty="0">
              <a:latin typeface="Gotham Book"/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</a:pPr>
            <a:endParaRPr lang="en-US" sz="2400" i="1" dirty="0">
              <a:latin typeface="Gotham Book"/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2400" i="1" dirty="0" err="1">
                <a:latin typeface="Gotham Book"/>
              </a:rPr>
              <a:t>Utilizzo</a:t>
            </a:r>
            <a:r>
              <a:rPr lang="en-US" sz="2400" i="1" dirty="0">
                <a:latin typeface="Gotham Book"/>
              </a:rPr>
              <a:t> </a:t>
            </a:r>
            <a:r>
              <a:rPr lang="en-US" sz="2400" i="1" dirty="0" err="1">
                <a:latin typeface="Gotham Book"/>
              </a:rPr>
              <a:t>complementare</a:t>
            </a:r>
            <a:r>
              <a:rPr lang="en-US" sz="2400" i="1" dirty="0">
                <a:latin typeface="Gotham Book"/>
              </a:rPr>
              <a:t> di </a:t>
            </a:r>
            <a:r>
              <a:rPr lang="en-US" sz="2400" i="1" dirty="0" err="1">
                <a:latin typeface="Gotham Book"/>
              </a:rPr>
              <a:t>Smowl</a:t>
            </a:r>
            <a:r>
              <a:rPr lang="en-US" sz="2400" i="1" dirty="0">
                <a:latin typeface="Gotham Book"/>
              </a:rPr>
              <a:t> per </a:t>
            </a:r>
            <a:r>
              <a:rPr lang="en-US" sz="2400" i="1" dirty="0" err="1">
                <a:latin typeface="Gotham Book"/>
              </a:rPr>
              <a:t>l’e</a:t>
            </a:r>
            <a:r>
              <a:rPr lang="en-US" sz="2400" i="1">
                <a:latin typeface="Gotham Book"/>
              </a:rPr>
              <a:t>-Proctoring </a:t>
            </a:r>
            <a:r>
              <a:rPr lang="en-US" sz="2400" i="1" dirty="0">
                <a:latin typeface="Gotham Book"/>
              </a:rPr>
              <a:t>e Google Meet per la </a:t>
            </a:r>
            <a:r>
              <a:rPr lang="en-US" sz="2400" i="1" dirty="0" err="1">
                <a:latin typeface="Gotham Book"/>
              </a:rPr>
              <a:t>videosorveglianza</a:t>
            </a:r>
            <a:r>
              <a:rPr lang="en-US" sz="2400" i="1" dirty="0">
                <a:latin typeface="Gotham Book"/>
              </a:rPr>
              <a:t> </a:t>
            </a:r>
            <a:r>
              <a:rPr lang="en-US" sz="2400" i="1" dirty="0" err="1">
                <a:latin typeface="Gotham Book"/>
              </a:rPr>
              <a:t>aggiuntiva</a:t>
            </a:r>
            <a:endParaRPr lang="en-US" sz="2400" i="1" dirty="0">
              <a:latin typeface="Gotham Book"/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</a:pPr>
            <a:endParaRPr lang="en-US" sz="2400" i="1" dirty="0">
              <a:latin typeface="Gotham Book"/>
            </a:endParaRP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latin typeface="Gotham Book"/>
              </a:rPr>
              <a:t>100+ </a:t>
            </a:r>
            <a:r>
              <a:rPr lang="en-US" sz="2400" i="1" dirty="0" err="1">
                <a:latin typeface="Gotham Book"/>
              </a:rPr>
              <a:t>corsi</a:t>
            </a:r>
            <a:r>
              <a:rPr lang="en-US" sz="2400" i="1" dirty="0">
                <a:latin typeface="Gotham Book"/>
              </a:rPr>
              <a:t> </a:t>
            </a:r>
            <a:r>
              <a:rPr lang="en-US" sz="2400" i="1" dirty="0" err="1">
                <a:latin typeface="Gotham Book"/>
              </a:rPr>
              <a:t>hanno</a:t>
            </a:r>
            <a:r>
              <a:rPr lang="en-US" sz="2400" i="1" dirty="0">
                <a:latin typeface="Gotham Book"/>
              </a:rPr>
              <a:t> </a:t>
            </a:r>
            <a:r>
              <a:rPr lang="en-US" sz="2400" i="1" dirty="0" err="1">
                <a:latin typeface="Gotham Book"/>
              </a:rPr>
              <a:t>somministrato</a:t>
            </a:r>
            <a:r>
              <a:rPr lang="en-US" sz="2400" i="1" dirty="0">
                <a:latin typeface="Gotham Book"/>
              </a:rPr>
              <a:t> </a:t>
            </a:r>
            <a:r>
              <a:rPr lang="en-US" sz="2400" i="1" dirty="0" err="1">
                <a:latin typeface="Gotham Book"/>
              </a:rPr>
              <a:t>gli</a:t>
            </a:r>
            <a:r>
              <a:rPr lang="en-US" sz="2400" i="1" dirty="0">
                <a:latin typeface="Gotham Book"/>
              </a:rPr>
              <a:t> </a:t>
            </a:r>
            <a:r>
              <a:rPr lang="en-US" sz="2400" i="1" dirty="0" err="1">
                <a:latin typeface="Gotham Book"/>
              </a:rPr>
              <a:t>esami</a:t>
            </a:r>
            <a:r>
              <a:rPr lang="en-US" sz="2400" i="1" dirty="0">
                <a:latin typeface="Gotham Book"/>
              </a:rPr>
              <a:t> </a:t>
            </a:r>
            <a:r>
              <a:rPr lang="en-US" sz="2400" i="1" dirty="0" err="1">
                <a:latin typeface="Gotham Book"/>
              </a:rPr>
              <a:t>scritti</a:t>
            </a:r>
            <a:r>
              <a:rPr lang="en-US" sz="2400" i="1" dirty="0">
                <a:latin typeface="Gotham Book"/>
              </a:rPr>
              <a:t> </a:t>
            </a:r>
            <a:r>
              <a:rPr lang="en-US" sz="2400" i="1" dirty="0" err="1">
                <a:latin typeface="Gotham Book"/>
              </a:rPr>
              <a:t>mediante</a:t>
            </a:r>
            <a:r>
              <a:rPr lang="en-US" sz="2400" i="1" dirty="0">
                <a:latin typeface="Gotham Book"/>
              </a:rPr>
              <a:t> </a:t>
            </a:r>
            <a:r>
              <a:rPr lang="en-US" sz="2400" i="1" dirty="0" err="1">
                <a:latin typeface="Gotham Book"/>
              </a:rPr>
              <a:t>Smowl</a:t>
            </a:r>
            <a:r>
              <a:rPr lang="en-US" sz="2400" i="1" dirty="0">
                <a:latin typeface="Gotham Book"/>
              </a:rPr>
              <a:t> con </a:t>
            </a:r>
            <a:r>
              <a:rPr lang="en-US" sz="2400" i="1" dirty="0" err="1">
                <a:latin typeface="Gotham Book"/>
              </a:rPr>
              <a:t>oltre</a:t>
            </a:r>
            <a:r>
              <a:rPr lang="en-US" sz="2400" i="1" dirty="0">
                <a:latin typeface="Gotham Book"/>
              </a:rPr>
              <a:t> 4.000 </a:t>
            </a:r>
            <a:r>
              <a:rPr lang="en-US" sz="2400" i="1" dirty="0" err="1">
                <a:latin typeface="Gotham Book"/>
              </a:rPr>
              <a:t>studenti</a:t>
            </a:r>
            <a:r>
              <a:rPr lang="en-US" sz="2400" i="1" dirty="0">
                <a:latin typeface="Gotham Book"/>
              </a:rPr>
              <a:t> </a:t>
            </a:r>
            <a:r>
              <a:rPr lang="en-US" sz="2400" i="1" dirty="0" err="1">
                <a:latin typeface="Gotham Book"/>
              </a:rPr>
              <a:t>coivolti</a:t>
            </a:r>
            <a:endParaRPr lang="en-US" sz="2400" i="1" dirty="0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11934969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293" y="-411427"/>
            <a:ext cx="12206293" cy="589782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-14293" y="-411427"/>
            <a:ext cx="12206293" cy="7269427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2" name="1 CuadroTexto"/>
          <p:cNvSpPr txBox="1"/>
          <p:nvPr/>
        </p:nvSpPr>
        <p:spPr>
          <a:xfrm>
            <a:off x="95334" y="1892829"/>
            <a:ext cx="120013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200" spc="-400" dirty="0">
                <a:solidFill>
                  <a:schemeClr val="bg1"/>
                </a:solidFill>
                <a:latin typeface="Gotham Bold" pitchFamily="50" charset="0"/>
              </a:rPr>
              <a:t>Is it really you?</a:t>
            </a:r>
          </a:p>
        </p:txBody>
      </p:sp>
      <p:sp>
        <p:nvSpPr>
          <p:cNvPr id="9" name="Rectangle 3"/>
          <p:cNvSpPr/>
          <p:nvPr/>
        </p:nvSpPr>
        <p:spPr>
          <a:xfrm rot="10800000">
            <a:off x="-14294" y="-157205"/>
            <a:ext cx="12350987" cy="7015205"/>
          </a:xfrm>
          <a:prstGeom prst="rect">
            <a:avLst/>
          </a:prstGeom>
          <a:gradFill>
            <a:gsLst>
              <a:gs pos="100000">
                <a:srgbClr val="0090D8">
                  <a:alpha val="0"/>
                </a:srgbClr>
              </a:gs>
              <a:gs pos="30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pic>
        <p:nvPicPr>
          <p:cNvPr id="8" name="Imagen 7">
            <a:hlinkClick r:id="rId5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8329" y="5583158"/>
            <a:ext cx="412732" cy="412732"/>
          </a:xfrm>
          <a:prstGeom prst="rect">
            <a:avLst/>
          </a:prstGeom>
          <a:effectLst/>
        </p:spPr>
      </p:pic>
      <p:pic>
        <p:nvPicPr>
          <p:cNvPr id="10" name="Imagen 9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043" y="5583158"/>
            <a:ext cx="412732" cy="412732"/>
          </a:xfrm>
          <a:prstGeom prst="rect">
            <a:avLst/>
          </a:prstGeom>
          <a:effectLst/>
        </p:spPr>
      </p:pic>
      <p:pic>
        <p:nvPicPr>
          <p:cNvPr id="11" name="Imagen 10">
            <a:hlinkClick r:id="rId9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186" y="5583158"/>
            <a:ext cx="412732" cy="412732"/>
          </a:xfrm>
          <a:prstGeom prst="rect">
            <a:avLst/>
          </a:prstGeom>
          <a:effectLst/>
        </p:spPr>
      </p:pic>
      <p:sp>
        <p:nvSpPr>
          <p:cNvPr id="17" name="15 CuadroTexto">
            <a:extLst>
              <a:ext uri="{FF2B5EF4-FFF2-40B4-BE49-F238E27FC236}">
                <a16:creationId xmlns:a16="http://schemas.microsoft.com/office/drawing/2014/main" id="{B0DCAB23-9542-084A-BBC9-3AFB564CA2A4}"/>
              </a:ext>
            </a:extLst>
          </p:cNvPr>
          <p:cNvSpPr txBox="1"/>
          <p:nvPr/>
        </p:nvSpPr>
        <p:spPr>
          <a:xfrm>
            <a:off x="2063552" y="6200920"/>
            <a:ext cx="9027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n-US" sz="1200" dirty="0" err="1">
                <a:solidFill>
                  <a:schemeClr val="bg1"/>
                </a:solidFill>
                <a:latin typeface="Gotham Book" pitchFamily="50" charset="0"/>
              </a:rPr>
              <a:t>This</a:t>
            </a:r>
            <a:r>
              <a:rPr lang="es-ES" altLang="en-US" sz="1200" dirty="0">
                <a:solidFill>
                  <a:schemeClr val="bg1"/>
                </a:solidFill>
                <a:latin typeface="Gotham Book" pitchFamily="50" charset="0"/>
              </a:rPr>
              <a:t> </a:t>
            </a:r>
            <a:r>
              <a:rPr lang="es-ES" altLang="en-US" sz="1200" dirty="0" err="1">
                <a:solidFill>
                  <a:schemeClr val="bg1"/>
                </a:solidFill>
                <a:latin typeface="Gotham Book" pitchFamily="50" charset="0"/>
              </a:rPr>
              <a:t>project</a:t>
            </a:r>
            <a:r>
              <a:rPr lang="es-ES" altLang="en-US" sz="1200" dirty="0">
                <a:solidFill>
                  <a:schemeClr val="bg1"/>
                </a:solidFill>
                <a:latin typeface="Gotham Book" pitchFamily="50" charset="0"/>
              </a:rPr>
              <a:t> has </a:t>
            </a:r>
            <a:r>
              <a:rPr lang="es-ES" altLang="en-US" sz="1200" dirty="0" err="1">
                <a:solidFill>
                  <a:schemeClr val="bg1"/>
                </a:solidFill>
                <a:latin typeface="Gotham Book" pitchFamily="50" charset="0"/>
              </a:rPr>
              <a:t>received</a:t>
            </a:r>
            <a:r>
              <a:rPr lang="es-ES" altLang="en-US" sz="1200" dirty="0">
                <a:solidFill>
                  <a:schemeClr val="bg1"/>
                </a:solidFill>
                <a:latin typeface="Gotham Book" pitchFamily="50" charset="0"/>
              </a:rPr>
              <a:t> </a:t>
            </a:r>
            <a:r>
              <a:rPr lang="es-ES" altLang="en-US" sz="1200" dirty="0" err="1">
                <a:solidFill>
                  <a:schemeClr val="bg1"/>
                </a:solidFill>
                <a:latin typeface="Gotham Book" pitchFamily="50" charset="0"/>
              </a:rPr>
              <a:t>funds</a:t>
            </a:r>
            <a:r>
              <a:rPr lang="es-ES" altLang="en-US" sz="1200" dirty="0">
                <a:solidFill>
                  <a:schemeClr val="bg1"/>
                </a:solidFill>
                <a:latin typeface="Gotham Book" pitchFamily="50" charset="0"/>
              </a:rPr>
              <a:t> </a:t>
            </a:r>
            <a:r>
              <a:rPr lang="es-ES" altLang="en-US" sz="1200" dirty="0" err="1">
                <a:solidFill>
                  <a:schemeClr val="bg1"/>
                </a:solidFill>
                <a:latin typeface="Gotham Book" pitchFamily="50" charset="0"/>
              </a:rPr>
              <a:t>from</a:t>
            </a:r>
            <a:r>
              <a:rPr lang="es-ES" altLang="en-US" sz="1200" dirty="0">
                <a:solidFill>
                  <a:schemeClr val="bg1"/>
                </a:solidFill>
                <a:latin typeface="Gotham Book" pitchFamily="50" charset="0"/>
              </a:rPr>
              <a:t> </a:t>
            </a:r>
            <a:r>
              <a:rPr lang="es-ES" altLang="en-US" sz="1200" dirty="0" err="1">
                <a:solidFill>
                  <a:schemeClr val="bg1"/>
                </a:solidFill>
                <a:latin typeface="Gotham Book" pitchFamily="50" charset="0"/>
              </a:rPr>
              <a:t>the</a:t>
            </a:r>
            <a:r>
              <a:rPr lang="es-ES" altLang="en-US" sz="1200" dirty="0">
                <a:solidFill>
                  <a:schemeClr val="bg1"/>
                </a:solidFill>
                <a:latin typeface="Gotham Book" pitchFamily="50" charset="0"/>
              </a:rPr>
              <a:t> </a:t>
            </a:r>
            <a:r>
              <a:rPr lang="es-ES" altLang="en-US" sz="1200" dirty="0" err="1">
                <a:solidFill>
                  <a:schemeClr val="bg1"/>
                </a:solidFill>
                <a:latin typeface="Gotham Book" pitchFamily="50" charset="0"/>
              </a:rPr>
              <a:t>European</a:t>
            </a:r>
            <a:r>
              <a:rPr lang="es-ES" altLang="en-US" sz="1200" dirty="0">
                <a:solidFill>
                  <a:schemeClr val="bg1"/>
                </a:solidFill>
                <a:latin typeface="Gotham Book" pitchFamily="50" charset="0"/>
              </a:rPr>
              <a:t> </a:t>
            </a:r>
            <a:r>
              <a:rPr lang="es-ES" altLang="en-US" sz="1200" dirty="0" err="1">
                <a:solidFill>
                  <a:schemeClr val="bg1"/>
                </a:solidFill>
                <a:latin typeface="Gotham Book" pitchFamily="50" charset="0"/>
              </a:rPr>
              <a:t>Commission's</a:t>
            </a:r>
            <a:r>
              <a:rPr lang="es-ES" altLang="en-US" sz="1200" dirty="0">
                <a:solidFill>
                  <a:schemeClr val="bg1"/>
                </a:solidFill>
                <a:latin typeface="Gotham Book" pitchFamily="50" charset="0"/>
              </a:rPr>
              <a:t> </a:t>
            </a:r>
            <a:r>
              <a:rPr lang="es-ES" altLang="en-US" sz="1200" dirty="0" err="1">
                <a:solidFill>
                  <a:schemeClr val="bg1"/>
                </a:solidFill>
                <a:latin typeface="Gotham Book" pitchFamily="50" charset="0"/>
              </a:rPr>
              <a:t>Horizon</a:t>
            </a:r>
            <a:r>
              <a:rPr lang="es-ES" altLang="en-US" sz="1200" dirty="0">
                <a:solidFill>
                  <a:schemeClr val="bg1"/>
                </a:solidFill>
                <a:latin typeface="Gotham Book" pitchFamily="50" charset="0"/>
              </a:rPr>
              <a:t> 2020 </a:t>
            </a:r>
            <a:r>
              <a:rPr lang="es-ES" altLang="en-US" sz="1200" dirty="0" err="1">
                <a:solidFill>
                  <a:schemeClr val="bg1"/>
                </a:solidFill>
                <a:latin typeface="Gotham Book" pitchFamily="50" charset="0"/>
              </a:rPr>
              <a:t>research</a:t>
            </a:r>
            <a:r>
              <a:rPr lang="es-ES" altLang="en-US" sz="1200" dirty="0">
                <a:solidFill>
                  <a:schemeClr val="bg1"/>
                </a:solidFill>
                <a:latin typeface="Gotham Book" pitchFamily="50" charset="0"/>
              </a:rPr>
              <a:t> and </a:t>
            </a:r>
            <a:r>
              <a:rPr lang="es-ES" altLang="en-US" sz="1200" dirty="0" err="1">
                <a:solidFill>
                  <a:schemeClr val="bg1"/>
                </a:solidFill>
                <a:latin typeface="Gotham Book" pitchFamily="50" charset="0"/>
              </a:rPr>
              <a:t>innovation</a:t>
            </a:r>
            <a:r>
              <a:rPr lang="es-ES" altLang="en-US" sz="1200" dirty="0">
                <a:solidFill>
                  <a:schemeClr val="bg1"/>
                </a:solidFill>
                <a:latin typeface="Gotham Book" pitchFamily="50" charset="0"/>
              </a:rPr>
              <a:t> </a:t>
            </a:r>
            <a:r>
              <a:rPr lang="es-ES" altLang="en-US" sz="1200" dirty="0" err="1">
                <a:solidFill>
                  <a:schemeClr val="bg1"/>
                </a:solidFill>
                <a:latin typeface="Gotham Book" pitchFamily="50" charset="0"/>
              </a:rPr>
              <a:t>program</a:t>
            </a:r>
            <a:r>
              <a:rPr lang="es-ES" altLang="en-US" sz="1200" dirty="0">
                <a:solidFill>
                  <a:schemeClr val="bg1"/>
                </a:solidFill>
                <a:latin typeface="Gotham Book" pitchFamily="50" charset="0"/>
              </a:rPr>
              <a:t> </a:t>
            </a:r>
            <a:r>
              <a:rPr lang="es-ES" altLang="en-US" sz="1200" dirty="0" err="1">
                <a:solidFill>
                  <a:schemeClr val="bg1"/>
                </a:solidFill>
                <a:latin typeface="Gotham Book" pitchFamily="50" charset="0"/>
              </a:rPr>
              <a:t>under</a:t>
            </a:r>
            <a:r>
              <a:rPr lang="es-ES" altLang="en-US" sz="1200" dirty="0">
                <a:solidFill>
                  <a:schemeClr val="bg1"/>
                </a:solidFill>
                <a:latin typeface="Gotham Book" pitchFamily="50" charset="0"/>
              </a:rPr>
              <a:t> </a:t>
            </a:r>
            <a:r>
              <a:rPr lang="es-ES" altLang="en-US" sz="1200" dirty="0" err="1">
                <a:solidFill>
                  <a:schemeClr val="bg1"/>
                </a:solidFill>
                <a:latin typeface="Gotham Book" pitchFamily="50" charset="0"/>
              </a:rPr>
              <a:t>contract</a:t>
            </a:r>
            <a:r>
              <a:rPr lang="es-ES" altLang="en-US" sz="1200" dirty="0">
                <a:solidFill>
                  <a:schemeClr val="bg1"/>
                </a:solidFill>
                <a:latin typeface="Gotham Book" pitchFamily="50" charset="0"/>
              </a:rPr>
              <a:t> No. 811319.</a:t>
            </a:r>
            <a:endParaRPr lang="es-ES" sz="1200" dirty="0">
              <a:solidFill>
                <a:schemeClr val="bg1"/>
              </a:solidFill>
            </a:endParaRPr>
          </a:p>
        </p:txBody>
      </p:sp>
      <p:pic>
        <p:nvPicPr>
          <p:cNvPr id="18" name="25 Imagen">
            <a:extLst>
              <a:ext uri="{FF2B5EF4-FFF2-40B4-BE49-F238E27FC236}">
                <a16:creationId xmlns:a16="http://schemas.microsoft.com/office/drawing/2014/main" id="{21D90A70-31D3-FF48-B571-87DBFA70B35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487" y="6271371"/>
            <a:ext cx="524239" cy="349152"/>
          </a:xfrm>
          <a:prstGeom prst="rect">
            <a:avLst/>
          </a:prstGeom>
        </p:spPr>
      </p:pic>
      <p:sp>
        <p:nvSpPr>
          <p:cNvPr id="19" name="21 Rectángulo">
            <a:extLst>
              <a:ext uri="{FF2B5EF4-FFF2-40B4-BE49-F238E27FC236}">
                <a16:creationId xmlns:a16="http://schemas.microsoft.com/office/drawing/2014/main" id="{F69C318F-8D3A-0845-B28B-0152A035C3CC}"/>
              </a:ext>
            </a:extLst>
          </p:cNvPr>
          <p:cNvSpPr/>
          <p:nvPr/>
        </p:nvSpPr>
        <p:spPr>
          <a:xfrm>
            <a:off x="1295466" y="6186505"/>
            <a:ext cx="9795879" cy="506856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101" y="4604347"/>
            <a:ext cx="2732900" cy="71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8031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393378"/>
            <a:ext cx="10972800" cy="107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GB" sz="4267" dirty="0">
                <a:solidFill>
                  <a:srgbClr val="00B0F0"/>
                </a:solidFill>
                <a:latin typeface="smowl Bold" pitchFamily="50" charset="0"/>
              </a:rPr>
              <a:t>Agenda</a:t>
            </a:r>
            <a:endParaRPr lang="en-GB" sz="4267" dirty="0">
              <a:solidFill>
                <a:srgbClr val="00B0F0"/>
              </a:solidFill>
              <a:latin typeface="Gotham Bold" pitchFamily="50" charset="0"/>
            </a:endParaRPr>
          </a:p>
        </p:txBody>
      </p:sp>
      <p:pic>
        <p:nvPicPr>
          <p:cNvPr id="6" name="Picture 2" descr="C:\DATUAK\Smiley Owl\Imagen\Imagenes&amp;Logos\Buh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1992" y="2240707"/>
            <a:ext cx="391583" cy="38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ATUAK\Smiley Owl\Imagen\Imagenes&amp;Logos\Buh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1990" y="3256312"/>
            <a:ext cx="391583" cy="38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2523574" y="2100490"/>
            <a:ext cx="7534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Gotham Light" pitchFamily="50" charset="0"/>
              </a:rPr>
              <a:t>La sfida: l’Integrità Accademica</a:t>
            </a:r>
          </a:p>
          <a:p>
            <a:endParaRPr lang="es-ES" sz="3200" dirty="0">
              <a:latin typeface="Gotham Light" pitchFamily="50" charset="0"/>
            </a:endParaRPr>
          </a:p>
          <a:p>
            <a:r>
              <a:rPr lang="es-ES" sz="3200" dirty="0" err="1">
                <a:latin typeface="Gotham Light" pitchFamily="50" charset="0"/>
              </a:rPr>
              <a:t>eProctoring</a:t>
            </a:r>
            <a:endParaRPr lang="es-ES" sz="3200" dirty="0">
              <a:latin typeface="Gotham Light" pitchFamily="50" charset="0"/>
            </a:endParaRPr>
          </a:p>
          <a:p>
            <a:endParaRPr lang="es-ES" sz="3200" dirty="0">
              <a:latin typeface="Gotham Light" pitchFamily="50" charset="0"/>
            </a:endParaRPr>
          </a:p>
          <a:p>
            <a:r>
              <a:rPr lang="es-ES" sz="3200" dirty="0">
                <a:latin typeface="Gotham Light" pitchFamily="50" charset="0"/>
              </a:rPr>
              <a:t>La soluzione: SMOWL</a:t>
            </a:r>
          </a:p>
          <a:p>
            <a:endParaRPr lang="es-ES" sz="3200" dirty="0">
              <a:latin typeface="Gotham Light" pitchFamily="50" charset="0"/>
            </a:endParaRPr>
          </a:p>
        </p:txBody>
      </p:sp>
      <p:sp>
        <p:nvSpPr>
          <p:cNvPr id="10" name="Rectangle 3"/>
          <p:cNvSpPr/>
          <p:nvPr/>
        </p:nvSpPr>
        <p:spPr>
          <a:xfrm rot="16200000">
            <a:off x="2101563" y="-894243"/>
            <a:ext cx="60856" cy="4728752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pic>
        <p:nvPicPr>
          <p:cNvPr id="11" name="Picture 2" descr="C:\DATUAK\Smiley Owl\Imagen\Imagenes&amp;Logos\Buh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1990" y="4160095"/>
            <a:ext cx="391583" cy="38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7414E7A7-11B1-FC41-B672-4E17361A0161}"/>
              </a:ext>
            </a:extLst>
          </p:cNvPr>
          <p:cNvSpPr txBox="1">
            <a:spLocks/>
          </p:cNvSpPr>
          <p:nvPr/>
        </p:nvSpPr>
        <p:spPr>
          <a:xfrm>
            <a:off x="871599" y="3213467"/>
            <a:ext cx="5986401" cy="201622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otham Book" panose="02000604040000020004" pitchFamily="50" charset="0"/>
              </a:rPr>
              <a:t>Ha </a:t>
            </a:r>
            <a:r>
              <a:rPr lang="en-US" sz="2400" b="1" dirty="0" err="1">
                <a:latin typeface="Gotham Book" panose="02000604040000020004" pitchFamily="50" charset="0"/>
              </a:rPr>
              <a:t>bruscamente</a:t>
            </a:r>
            <a:r>
              <a:rPr lang="en-US" sz="2400" b="1" dirty="0">
                <a:latin typeface="Gotham Book" panose="02000604040000020004" pitchFamily="50" charset="0"/>
              </a:rPr>
              <a:t> </a:t>
            </a:r>
            <a:r>
              <a:rPr lang="en-US" sz="2400" b="1" dirty="0" err="1">
                <a:latin typeface="Gotham Book" panose="02000604040000020004" pitchFamily="50" charset="0"/>
              </a:rPr>
              <a:t>accelerato</a:t>
            </a:r>
            <a:r>
              <a:rPr lang="en-US" sz="2400" b="1" dirty="0">
                <a:latin typeface="Gotham Book" panose="02000604040000020004" pitchFamily="50" charset="0"/>
              </a:rPr>
              <a:t> la </a:t>
            </a:r>
            <a:r>
              <a:rPr lang="en-US" sz="2400" b="1" dirty="0" err="1">
                <a:latin typeface="Gotham Book" panose="02000604040000020004" pitchFamily="50" charset="0"/>
              </a:rPr>
              <a:t>transizione</a:t>
            </a:r>
            <a:r>
              <a:rPr lang="en-US" sz="2400" b="1" dirty="0">
                <a:latin typeface="Gotham Book" panose="02000604040000020004" pitchFamily="50" charset="0"/>
              </a:rPr>
              <a:t> verso il remote teaching and learning,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otham Book" panose="02000604040000020004" pitchFamily="50" charset="0"/>
              </a:rPr>
              <a:t>E con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otham Book" panose="02000604040000020004" pitchFamily="50" charset="0"/>
              </a:rPr>
              <a:t>questi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otham Book" panose="02000604040000020004" pitchFamily="50" charset="0"/>
              </a:rPr>
              <a:t> la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otham Book" panose="02000604040000020004" pitchFamily="50" charset="0"/>
              </a:rPr>
              <a:t>necessità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otham Book" panose="02000604040000020004" pitchFamily="50" charset="0"/>
              </a:rPr>
              <a:t> di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otham Book" panose="02000604040000020004" pitchFamily="50" charset="0"/>
              </a:rPr>
              <a:t>garantire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otham Book" panose="02000604040000020004" pitchFamily="50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otham Book" panose="02000604040000020004" pitchFamily="50" charset="0"/>
              </a:rPr>
              <a:t>sia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otham Book" panose="02000604040000020004" pitchFamily="50" charset="0"/>
              </a:rPr>
              <a:t> le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otham Book" panose="02000604040000020004" pitchFamily="50" charset="0"/>
              </a:rPr>
              <a:t>valutazioni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otham Book" panose="02000604040000020004" pitchFamily="50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otham Book" panose="02000604040000020004" pitchFamily="50" charset="0"/>
              </a:rPr>
              <a:t>che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otham Book" panose="02000604040000020004" pitchFamily="50" charset="0"/>
              </a:rPr>
              <a:t> la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otham Book" panose="02000604040000020004" pitchFamily="50" charset="0"/>
              </a:rPr>
              <a:t>sorveglianza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otham Book" panose="02000604040000020004" pitchFamily="50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otham Book" panose="02000604040000020004" pitchFamily="50" charset="0"/>
              </a:rPr>
              <a:t>agli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otham Book" panose="02000604040000020004" pitchFamily="50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otham Book" panose="02000604040000020004" pitchFamily="50" charset="0"/>
              </a:rPr>
              <a:t>esami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otham Book" panose="02000604040000020004" pitchFamily="50" charset="0"/>
              </a:rPr>
              <a:t> al fine di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otham Book" panose="02000604040000020004" pitchFamily="50" charset="0"/>
              </a:rPr>
              <a:t>mantenere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otham Book" panose="02000604040000020004" pitchFamily="50" charset="0"/>
              </a:rPr>
              <a:t> una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otham Book" panose="02000604040000020004" pitchFamily="50" charset="0"/>
              </a:rPr>
              <a:t>continuità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otham Book" panose="02000604040000020004" pitchFamily="50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otham Book" panose="02000604040000020004" pitchFamily="50" charset="0"/>
              </a:rPr>
              <a:t>educativa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otham Book" panose="02000604040000020004" pitchFamily="50" charset="0"/>
              </a:rPr>
              <a:t>.</a:t>
            </a:r>
            <a:endParaRPr lang="es-ES" sz="1800" b="1" dirty="0"/>
          </a:p>
        </p:txBody>
      </p:sp>
      <p:pic>
        <p:nvPicPr>
          <p:cNvPr id="8" name="Picture 2" descr="C:\DATUAK\Smiley Owl\Imagen\Imagenes&amp;Logos\Buh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1427" y="6366606"/>
            <a:ext cx="391583" cy="38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871599" y="2183928"/>
            <a:ext cx="40092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5400" dirty="0">
                <a:solidFill>
                  <a:srgbClr val="00B0F0"/>
                </a:solidFill>
                <a:latin typeface="smowl Bold" pitchFamily="50" charset="0"/>
              </a:rPr>
              <a:t>Il COVID-19</a:t>
            </a:r>
            <a:endParaRPr lang="en-GB" sz="5400" dirty="0">
              <a:solidFill>
                <a:srgbClr val="00B0F0"/>
              </a:solidFill>
              <a:latin typeface="Gotham Bold" pitchFamily="50" charset="0"/>
            </a:endParaRPr>
          </a:p>
        </p:txBody>
      </p:sp>
      <p:sp>
        <p:nvSpPr>
          <p:cNvPr id="11" name="Rectangle 3"/>
          <p:cNvSpPr/>
          <p:nvPr/>
        </p:nvSpPr>
        <p:spPr>
          <a:xfrm>
            <a:off x="1" y="-108277"/>
            <a:ext cx="518721" cy="6966277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757155" y="609142"/>
            <a:ext cx="8112525" cy="83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GB" sz="3200" b="1" dirty="0">
                <a:solidFill>
                  <a:srgbClr val="00B0F0"/>
                </a:solidFill>
                <a:latin typeface="smowl Bold" pitchFamily="50" charset="0"/>
              </a:rPr>
              <a:t>La </a:t>
            </a:r>
            <a:r>
              <a:rPr lang="en-GB" sz="3200" b="1" dirty="0" err="1">
                <a:solidFill>
                  <a:srgbClr val="00B0F0"/>
                </a:solidFill>
                <a:latin typeface="smowl Bold" pitchFamily="50" charset="0"/>
              </a:rPr>
              <a:t>sfida</a:t>
            </a:r>
            <a:r>
              <a:rPr lang="en-GB" sz="3200" b="1" dirty="0">
                <a:solidFill>
                  <a:srgbClr val="00B0F0"/>
                </a:solidFill>
                <a:latin typeface="smowl Bold" pitchFamily="50" charset="0"/>
              </a:rPr>
              <a:t> </a:t>
            </a:r>
            <a:r>
              <a:rPr lang="en-GB" sz="3200" b="1" dirty="0" err="1">
                <a:solidFill>
                  <a:srgbClr val="00B0F0"/>
                </a:solidFill>
                <a:latin typeface="smowl Bold" pitchFamily="50" charset="0"/>
              </a:rPr>
              <a:t>dell’Online</a:t>
            </a:r>
            <a:r>
              <a:rPr lang="en-GB" sz="3200" b="1" dirty="0">
                <a:solidFill>
                  <a:srgbClr val="00B0F0"/>
                </a:solidFill>
                <a:latin typeface="smowl Bold" pitchFamily="50" charset="0"/>
              </a:rPr>
              <a:t> Learning: </a:t>
            </a:r>
            <a:r>
              <a:rPr lang="en-GB" sz="3600" dirty="0" err="1">
                <a:solidFill>
                  <a:srgbClr val="00B0F0"/>
                </a:solidFill>
                <a:latin typeface="smowl Bold" pitchFamily="50" charset="0"/>
              </a:rPr>
              <a:t>l’Integrità</a:t>
            </a:r>
            <a:r>
              <a:rPr lang="en-GB" sz="3600" dirty="0">
                <a:solidFill>
                  <a:srgbClr val="00B0F0"/>
                </a:solidFill>
                <a:latin typeface="smowl Bold" pitchFamily="50" charset="0"/>
              </a:rPr>
              <a:t> </a:t>
            </a:r>
            <a:r>
              <a:rPr lang="en-GB" sz="3600" dirty="0" err="1">
                <a:solidFill>
                  <a:srgbClr val="00B0F0"/>
                </a:solidFill>
                <a:latin typeface="smowl Bold" pitchFamily="50" charset="0"/>
              </a:rPr>
              <a:t>Accademica</a:t>
            </a:r>
            <a:endParaRPr lang="en-GB" sz="8800" dirty="0">
              <a:solidFill>
                <a:srgbClr val="00B0F0"/>
              </a:solidFill>
              <a:latin typeface="Gotham Bold" pitchFamily="50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2E6EF43-F656-E741-AFF9-F41D8204B941}"/>
              </a:ext>
            </a:extLst>
          </p:cNvPr>
          <p:cNvSpPr/>
          <p:nvPr/>
        </p:nvSpPr>
        <p:spPr>
          <a:xfrm>
            <a:off x="871599" y="5107886"/>
            <a:ext cx="4405814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1100" b="0" dirty="0">
                <a:effectLst/>
              </a:rPr>
            </a:br>
            <a:r>
              <a:rPr lang="en-US" sz="1200" dirty="0"/>
              <a:t>Susan </a:t>
            </a:r>
            <a:r>
              <a:rPr lang="en-US" sz="1200" dirty="0" err="1"/>
              <a:t>Grajek</a:t>
            </a:r>
            <a:r>
              <a:rPr lang="en-US" sz="1200" dirty="0"/>
              <a:t>, EDUCAUSE COVID-19 </a:t>
            </a:r>
            <a:r>
              <a:rPr lang="en-US" sz="1200" dirty="0" err="1"/>
              <a:t>QuickPoll</a:t>
            </a:r>
            <a:r>
              <a:rPr lang="en-US" sz="1200" dirty="0"/>
              <a:t> Results: Grading and Proctoring, 10 April, 2020</a:t>
            </a:r>
            <a:endParaRPr lang="en-US" sz="1100" b="0" dirty="0">
              <a:effectLst/>
            </a:endParaRPr>
          </a:p>
          <a:p>
            <a:br>
              <a:rPr lang="en-US" sz="1100" dirty="0"/>
            </a:br>
            <a:endParaRPr lang="en-US" sz="1100" dirty="0">
              <a:solidFill>
                <a:schemeClr val="bg1">
                  <a:lumMod val="50000"/>
                </a:schemeClr>
              </a:solidFill>
              <a:latin typeface="Gotham Book" pitchFamily="50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334136" y="4612280"/>
            <a:ext cx="43357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34343"/>
                </a:solidFill>
                <a:latin typeface="Gotham Light" pitchFamily="50" charset="0"/>
              </a:rPr>
              <a:t>Secondo </a:t>
            </a:r>
            <a:r>
              <a:rPr lang="en-US" dirty="0" err="1">
                <a:solidFill>
                  <a:srgbClr val="434343"/>
                </a:solidFill>
                <a:latin typeface="Gotham Light" pitchFamily="50" charset="0"/>
              </a:rPr>
              <a:t>i</a:t>
            </a:r>
            <a:r>
              <a:rPr lang="en-US" dirty="0">
                <a:solidFill>
                  <a:srgbClr val="434343"/>
                </a:solidFill>
                <a:latin typeface="Gotham Light" pitchFamily="50" charset="0"/>
              </a:rPr>
              <a:t> </a:t>
            </a:r>
            <a:r>
              <a:rPr lang="en-US" dirty="0" err="1">
                <a:solidFill>
                  <a:srgbClr val="434343"/>
                </a:solidFill>
                <a:latin typeface="Gotham Light" pitchFamily="50" charset="0"/>
              </a:rPr>
              <a:t>dati</a:t>
            </a:r>
            <a:r>
              <a:rPr lang="en-US" dirty="0">
                <a:solidFill>
                  <a:srgbClr val="434343"/>
                </a:solidFill>
                <a:latin typeface="Gotham Light" pitchFamily="50" charset="0"/>
              </a:rPr>
              <a:t> </a:t>
            </a:r>
            <a:r>
              <a:rPr lang="en-US" b="1" dirty="0">
                <a:solidFill>
                  <a:srgbClr val="434343"/>
                </a:solidFill>
                <a:latin typeface="Gotham Light" pitchFamily="50" charset="0"/>
              </a:rPr>
              <a:t>UNESCO</a:t>
            </a:r>
            <a:r>
              <a:rPr lang="en-US" dirty="0">
                <a:solidFill>
                  <a:srgbClr val="434343"/>
                </a:solidFill>
                <a:latin typeface="Gotham Light" pitchFamily="50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Gotham Light" pitchFamily="50" charset="0"/>
              </a:rPr>
              <a:t>più</a:t>
            </a:r>
            <a:r>
              <a:rPr lang="en-US" b="1" dirty="0">
                <a:solidFill>
                  <a:srgbClr val="0070C0"/>
                </a:solidFill>
                <a:latin typeface="Gotham Light" pitchFamily="50" charset="0"/>
              </a:rPr>
              <a:t> del 90% </a:t>
            </a:r>
            <a:r>
              <a:rPr lang="en-US" b="1" dirty="0" err="1">
                <a:solidFill>
                  <a:srgbClr val="0070C0"/>
                </a:solidFill>
                <a:latin typeface="Gotham Light" pitchFamily="50" charset="0"/>
              </a:rPr>
              <a:t>degli</a:t>
            </a:r>
            <a:r>
              <a:rPr lang="en-US" b="1" dirty="0">
                <a:solidFill>
                  <a:srgbClr val="0070C0"/>
                </a:solidFill>
                <a:latin typeface="Gotham Light" pitchFamily="50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Gotham Light" pitchFamily="50" charset="0"/>
              </a:rPr>
              <a:t>studenti</a:t>
            </a:r>
            <a:r>
              <a:rPr lang="en-US" b="1" dirty="0">
                <a:solidFill>
                  <a:srgbClr val="0070C0"/>
                </a:solidFill>
                <a:latin typeface="Gotham Light" pitchFamily="50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Gotham Light" pitchFamily="50" charset="0"/>
              </a:rPr>
              <a:t>sono</a:t>
            </a:r>
            <a:r>
              <a:rPr lang="en-US" b="1" dirty="0">
                <a:solidFill>
                  <a:srgbClr val="0070C0"/>
                </a:solidFill>
                <a:latin typeface="Gotham Light" pitchFamily="50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Gotham Light" pitchFamily="50" charset="0"/>
              </a:rPr>
              <a:t>stati</a:t>
            </a:r>
            <a:r>
              <a:rPr lang="en-US" b="1" dirty="0">
                <a:solidFill>
                  <a:srgbClr val="0070C0"/>
                </a:solidFill>
                <a:latin typeface="Gotham Light" pitchFamily="50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Gotham Light" pitchFamily="50" charset="0"/>
              </a:rPr>
              <a:t>coinvolti</a:t>
            </a:r>
            <a:r>
              <a:rPr lang="en-US" b="1" dirty="0">
                <a:solidFill>
                  <a:srgbClr val="0070C0"/>
                </a:solidFill>
                <a:latin typeface="Gotham Light" pitchFamily="50" charset="0"/>
              </a:rPr>
              <a:t> </a:t>
            </a:r>
            <a:r>
              <a:rPr lang="en-US" dirty="0" err="1">
                <a:latin typeface="Gotham Light" pitchFamily="50" charset="0"/>
              </a:rPr>
              <a:t>dalle</a:t>
            </a:r>
            <a:r>
              <a:rPr lang="en-US" dirty="0">
                <a:latin typeface="Gotham Light" pitchFamily="50" charset="0"/>
              </a:rPr>
              <a:t> </a:t>
            </a:r>
            <a:r>
              <a:rPr lang="en-US" dirty="0" err="1">
                <a:latin typeface="Gotham Light" pitchFamily="50" charset="0"/>
              </a:rPr>
              <a:t>chiusure</a:t>
            </a:r>
            <a:r>
              <a:rPr lang="en-US" dirty="0">
                <a:latin typeface="Gotham Light" pitchFamily="50" charset="0"/>
              </a:rPr>
              <a:t>.</a:t>
            </a:r>
            <a:endParaRPr lang="en-US" b="0" dirty="0">
              <a:effectLst/>
              <a:latin typeface="Gotham Light" pitchFamily="50" charset="0"/>
            </a:endParaRP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1026" name="Picture 2" descr="https://lh3.googleusercontent.com/JvPx_zrkpPufp5CnygugOoeY2lV3xUfhNnpV8AETtNO9Tp1bJP2W4piKyDl8MV01j5ot6iu_v4JricN5HRWM9STKjwGy_GQRwCsVCLxyS0hnGNTI0RMvEyLqrhM2D90gdzNm8pguTj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26425"/>
            <a:ext cx="4726175" cy="2561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19604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2" descr="C:\DATUAK\Smiley Owl\Imagen\Imagenes&amp;Logos\Buh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7201" y="6216000"/>
            <a:ext cx="391583" cy="38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60CD0ED-FE0A-EA4E-802B-47F502055E4E}"/>
              </a:ext>
            </a:extLst>
          </p:cNvPr>
          <p:cNvSpPr txBox="1"/>
          <p:nvPr/>
        </p:nvSpPr>
        <p:spPr>
          <a:xfrm>
            <a:off x="709613" y="1831581"/>
            <a:ext cx="51511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latin typeface="Gotham Light" pitchFamily="50" charset="0"/>
              </a:rPr>
              <a:t>“Softwares e strumenti che riproducono il monitoraggio umano mentre gli utenti stanno svolgendo attività on-line”.</a:t>
            </a:r>
          </a:p>
          <a:p>
            <a:pPr algn="r"/>
            <a:endParaRPr lang="es-ES" sz="2000" b="1" dirty="0">
              <a:latin typeface="Gotham Light" pitchFamily="50" charset="0"/>
            </a:endParaRPr>
          </a:p>
          <a:p>
            <a:pPr algn="r"/>
            <a:r>
              <a:rPr lang="en-US" dirty="0">
                <a:latin typeface="Gotham Light" pitchFamily="50" charset="0"/>
              </a:rPr>
              <a:t>Il Proctoring </a:t>
            </a:r>
            <a:r>
              <a:rPr lang="en-US" dirty="0" err="1">
                <a:latin typeface="Gotham Light" pitchFamily="50" charset="0"/>
              </a:rPr>
              <a:t>consente</a:t>
            </a:r>
            <a:r>
              <a:rPr lang="en-US" dirty="0">
                <a:latin typeface="Gotham Light" pitchFamily="50" charset="0"/>
              </a:rPr>
              <a:t> </a:t>
            </a:r>
            <a:r>
              <a:rPr lang="en-US" dirty="0" err="1">
                <a:latin typeface="Gotham Light" pitchFamily="50" charset="0"/>
              </a:rPr>
              <a:t>agli</a:t>
            </a:r>
            <a:r>
              <a:rPr lang="en-US" dirty="0">
                <a:latin typeface="Gotham Light" pitchFamily="50" charset="0"/>
              </a:rPr>
              <a:t> </a:t>
            </a:r>
            <a:r>
              <a:rPr lang="en-US" dirty="0" err="1">
                <a:latin typeface="Gotham Light" pitchFamily="50" charset="0"/>
              </a:rPr>
              <a:t>utenti</a:t>
            </a:r>
            <a:r>
              <a:rPr lang="en-US" dirty="0">
                <a:latin typeface="Gotham Light" pitchFamily="50" charset="0"/>
              </a:rPr>
              <a:t> di </a:t>
            </a:r>
            <a:r>
              <a:rPr lang="en-US" dirty="0" err="1">
                <a:latin typeface="Gotham Light" pitchFamily="50" charset="0"/>
              </a:rPr>
              <a:t>sostenere</a:t>
            </a:r>
            <a:r>
              <a:rPr lang="en-US" dirty="0">
                <a:latin typeface="Gotham Light" pitchFamily="50" charset="0"/>
              </a:rPr>
              <a:t> </a:t>
            </a:r>
            <a:r>
              <a:rPr lang="en-US" dirty="0" err="1">
                <a:latin typeface="Gotham Light" pitchFamily="50" charset="0"/>
              </a:rPr>
              <a:t>esami</a:t>
            </a:r>
            <a:r>
              <a:rPr lang="en-US" dirty="0">
                <a:latin typeface="Gotham Light" pitchFamily="50" charset="0"/>
              </a:rPr>
              <a:t> on-line da </a:t>
            </a:r>
            <a:r>
              <a:rPr lang="en-US" dirty="0" err="1">
                <a:latin typeface="Gotham Light" pitchFamily="50" charset="0"/>
              </a:rPr>
              <a:t>remoto</a:t>
            </a:r>
            <a:r>
              <a:rPr lang="en-US" dirty="0">
                <a:latin typeface="Gotham Light" pitchFamily="50" charset="0"/>
              </a:rPr>
              <a:t>, </a:t>
            </a:r>
            <a:r>
              <a:rPr lang="it-IT" dirty="0">
                <a:latin typeface="Gotham Light" pitchFamily="50" charset="0"/>
              </a:rPr>
              <a:t>mantenendo l’Integrità Accademica</a:t>
            </a:r>
            <a:r>
              <a:rPr lang="es-ES" dirty="0">
                <a:latin typeface="Gotham Light" pitchFamily="50" charset="0"/>
              </a:rPr>
              <a:t>. </a:t>
            </a:r>
          </a:p>
          <a:p>
            <a:pPr algn="r"/>
            <a:endParaRPr lang="es-ES" dirty="0">
              <a:latin typeface="Gotham Light" pitchFamily="50" charset="0"/>
            </a:endParaRPr>
          </a:p>
          <a:p>
            <a:pPr algn="r"/>
            <a:r>
              <a:rPr lang="en-US" dirty="0">
                <a:latin typeface="Gotham Light" pitchFamily="50" charset="0"/>
              </a:rPr>
              <a:t> </a:t>
            </a:r>
            <a:r>
              <a:rPr lang="en-US" dirty="0" err="1">
                <a:latin typeface="Gotham Light" pitchFamily="50" charset="0"/>
              </a:rPr>
              <a:t>Negli</a:t>
            </a:r>
            <a:r>
              <a:rPr lang="en-US" dirty="0">
                <a:latin typeface="Gotham Light" pitchFamily="50" charset="0"/>
              </a:rPr>
              <a:t> </a:t>
            </a:r>
            <a:r>
              <a:rPr lang="en-US" dirty="0" err="1">
                <a:latin typeface="Gotham Light" pitchFamily="50" charset="0"/>
              </a:rPr>
              <a:t>esami</a:t>
            </a:r>
            <a:r>
              <a:rPr lang="en-US" dirty="0">
                <a:latin typeface="Gotham Light" pitchFamily="50" charset="0"/>
              </a:rPr>
              <a:t> on-line senza proctoring, </a:t>
            </a:r>
            <a:r>
              <a:rPr lang="en-US" dirty="0" err="1">
                <a:latin typeface="Gotham Light" pitchFamily="50" charset="0"/>
              </a:rPr>
              <a:t>sono</a:t>
            </a:r>
            <a:r>
              <a:rPr lang="en-US" dirty="0">
                <a:latin typeface="Gotham Light" pitchFamily="50" charset="0"/>
              </a:rPr>
              <a:t> </a:t>
            </a:r>
            <a:r>
              <a:rPr lang="en-US" dirty="0" err="1">
                <a:latin typeface="Gotham Light" pitchFamily="50" charset="0"/>
              </a:rPr>
              <a:t>spesso</a:t>
            </a:r>
            <a:r>
              <a:rPr lang="en-US" dirty="0">
                <a:latin typeface="Gotham Light" pitchFamily="50" charset="0"/>
              </a:rPr>
              <a:t> </a:t>
            </a:r>
            <a:r>
              <a:rPr lang="en-US" dirty="0" err="1">
                <a:latin typeface="Gotham Light" pitchFamily="50" charset="0"/>
              </a:rPr>
              <a:t>riportati</a:t>
            </a:r>
            <a:r>
              <a:rPr lang="en-US" dirty="0">
                <a:latin typeface="Gotham Light" pitchFamily="50" charset="0"/>
              </a:rPr>
              <a:t> </a:t>
            </a:r>
            <a:r>
              <a:rPr lang="en-US" dirty="0" err="1">
                <a:latin typeface="Gotham Light" pitchFamily="50" charset="0"/>
              </a:rPr>
              <a:t>casi</a:t>
            </a:r>
            <a:r>
              <a:rPr lang="en-US" dirty="0">
                <a:latin typeface="Gotham Light" pitchFamily="50" charset="0"/>
              </a:rPr>
              <a:t> di </a:t>
            </a:r>
            <a:r>
              <a:rPr lang="en-US" dirty="0" err="1">
                <a:latin typeface="Gotham Light" pitchFamily="50" charset="0"/>
              </a:rPr>
              <a:t>impersonificazione</a:t>
            </a:r>
            <a:r>
              <a:rPr lang="en-US" dirty="0">
                <a:latin typeface="Gotham Light" pitchFamily="50" charset="0"/>
              </a:rPr>
              <a:t> e </a:t>
            </a:r>
            <a:r>
              <a:rPr lang="en-US" dirty="0" err="1">
                <a:latin typeface="Gotham Light" pitchFamily="50" charset="0"/>
              </a:rPr>
              <a:t>copiature</a:t>
            </a:r>
            <a:r>
              <a:rPr lang="en-US" dirty="0">
                <a:latin typeface="Gotham Light" pitchFamily="50" charset="0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8DE1C7-0291-8A43-8DE4-A5DFCD922100}"/>
              </a:ext>
            </a:extLst>
          </p:cNvPr>
          <p:cNvSpPr txBox="1">
            <a:spLocks/>
          </p:cNvSpPr>
          <p:nvPr/>
        </p:nvSpPr>
        <p:spPr bwMode="auto">
          <a:xfrm>
            <a:off x="374401" y="224693"/>
            <a:ext cx="10972800" cy="107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GB" sz="4000" dirty="0">
                <a:solidFill>
                  <a:srgbClr val="00B0F0"/>
                </a:solidFill>
                <a:latin typeface="smowl Bold" pitchFamily="50" charset="0"/>
              </a:rPr>
              <a:t>e-Proctoring: </a:t>
            </a:r>
            <a:r>
              <a:rPr lang="en-GB" sz="4000" dirty="0" err="1">
                <a:solidFill>
                  <a:srgbClr val="00B0F0"/>
                </a:solidFill>
                <a:latin typeface="smowl Bold" pitchFamily="50" charset="0"/>
              </a:rPr>
              <a:t>significato</a:t>
            </a:r>
            <a:endParaRPr lang="en-GB" sz="3200" dirty="0">
              <a:solidFill>
                <a:srgbClr val="00B0F0"/>
              </a:solidFill>
              <a:latin typeface="Gotham Book" pitchFamily="50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en-GB" sz="2800" dirty="0">
              <a:solidFill>
                <a:srgbClr val="00B0F0"/>
              </a:solidFill>
              <a:latin typeface="Gotham Book" pitchFamily="50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032" y="1430246"/>
            <a:ext cx="5807968" cy="4401351"/>
          </a:xfrm>
          <a:prstGeom prst="rect">
            <a:avLst/>
          </a:prstGeom>
        </p:spPr>
      </p:pic>
      <p:sp>
        <p:nvSpPr>
          <p:cNvPr id="8" name="Rectangle 3"/>
          <p:cNvSpPr/>
          <p:nvPr/>
        </p:nvSpPr>
        <p:spPr>
          <a:xfrm flipH="1">
            <a:off x="171417" y="0"/>
            <a:ext cx="182881" cy="4725223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645479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7414E7A7-11B1-FC41-B672-4E17361A0161}"/>
              </a:ext>
            </a:extLst>
          </p:cNvPr>
          <p:cNvSpPr txBox="1">
            <a:spLocks/>
          </p:cNvSpPr>
          <p:nvPr/>
        </p:nvSpPr>
        <p:spPr>
          <a:xfrm>
            <a:off x="1211308" y="3213467"/>
            <a:ext cx="4794201" cy="239675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67" b="1" dirty="0">
                <a:latin typeface="Gotham Book" panose="02000604040000020004" pitchFamily="50" charset="0"/>
              </a:rPr>
              <a:t>Dei docenti ritengono che gli studenti sono maggiormente portati a copiare negli esami on-line rispetto ai test in presenza. </a:t>
            </a:r>
          </a:p>
          <a:p>
            <a:pPr marL="0" indent="0">
              <a:buNone/>
            </a:pPr>
            <a:endParaRPr lang="es-ES" sz="1600" b="1" dirty="0">
              <a:latin typeface="Gotham Book" panose="02000604040000020004" pitchFamily="50" charset="0"/>
            </a:endParaRPr>
          </a:p>
          <a:p>
            <a:pPr marL="0" indent="0">
              <a:buNone/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Gotham Book" panose="02000604040000020004" pitchFamily="50" charset="0"/>
              </a:rPr>
              <a:t>In riferimento ad un sondaggio su 789 docenti che sono stati obbligati a migrare in modalità on-line a causa del COVID-19.</a:t>
            </a:r>
          </a:p>
          <a:p>
            <a:pPr marL="0" indent="0">
              <a:buNone/>
            </a:pPr>
            <a:br>
              <a:rPr lang="es-ES" sz="1600" dirty="0">
                <a:solidFill>
                  <a:schemeClr val="bg1">
                    <a:lumMod val="75000"/>
                  </a:schemeClr>
                </a:solidFill>
                <a:latin typeface="Gotham Book" panose="02000604040000020004" pitchFamily="50" charset="0"/>
              </a:rPr>
            </a:b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Gotham Book" panose="02000604040000020004" pitchFamily="50" charset="0"/>
              </a:rPr>
              <a:t>http://read.uberflip.com/i/1272071-academic-integrity-in-the-age-of-online-learning/1?</a:t>
            </a:r>
            <a:endParaRPr lang="es-ES" sz="1467" b="1" dirty="0"/>
          </a:p>
        </p:txBody>
      </p:sp>
      <p:pic>
        <p:nvPicPr>
          <p:cNvPr id="8" name="Picture 2" descr="C:\DATUAK\Smiley Owl\Imagen\Imagenes&amp;Logos\Buh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1427" y="6366606"/>
            <a:ext cx="391583" cy="38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211308" y="1485258"/>
            <a:ext cx="3717992" cy="173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666" dirty="0">
                <a:solidFill>
                  <a:srgbClr val="00B0F0"/>
                </a:solidFill>
                <a:latin typeface="smowl Bold" pitchFamily="50" charset="0"/>
              </a:rPr>
              <a:t>93%</a:t>
            </a:r>
            <a:endParaRPr lang="en-GB" sz="10666" dirty="0">
              <a:solidFill>
                <a:srgbClr val="00B0F0"/>
              </a:solidFill>
              <a:latin typeface="Gotham Bold" pitchFamily="50" charset="0"/>
            </a:endParaRPr>
          </a:p>
        </p:txBody>
      </p:sp>
      <p:sp>
        <p:nvSpPr>
          <p:cNvPr id="11" name="Rectangle 3"/>
          <p:cNvSpPr/>
          <p:nvPr/>
        </p:nvSpPr>
        <p:spPr>
          <a:xfrm>
            <a:off x="1" y="-108277"/>
            <a:ext cx="518721" cy="6966277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580390" y="340677"/>
            <a:ext cx="6849109" cy="74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GB" sz="4800" dirty="0">
                <a:solidFill>
                  <a:srgbClr val="00B0F0"/>
                </a:solidFill>
                <a:latin typeface="smowl Bold" pitchFamily="50" charset="0"/>
              </a:rPr>
              <a:t>Cosa </a:t>
            </a:r>
            <a:r>
              <a:rPr lang="en-GB" sz="4800" dirty="0" err="1">
                <a:solidFill>
                  <a:srgbClr val="00B0F0"/>
                </a:solidFill>
                <a:latin typeface="smowl Bold" pitchFamily="50" charset="0"/>
              </a:rPr>
              <a:t>dicono</a:t>
            </a:r>
            <a:r>
              <a:rPr lang="en-GB" sz="4800" dirty="0">
                <a:solidFill>
                  <a:srgbClr val="00B0F0"/>
                </a:solidFill>
                <a:latin typeface="smowl Bold" pitchFamily="50" charset="0"/>
              </a:rPr>
              <a:t> </a:t>
            </a:r>
            <a:r>
              <a:rPr lang="en-GB" sz="4800" dirty="0" err="1">
                <a:solidFill>
                  <a:srgbClr val="00B0F0"/>
                </a:solidFill>
                <a:latin typeface="smowl Bold" pitchFamily="50" charset="0"/>
              </a:rPr>
              <a:t>i</a:t>
            </a:r>
            <a:r>
              <a:rPr lang="en-GB" sz="4800" dirty="0">
                <a:solidFill>
                  <a:srgbClr val="00B0F0"/>
                </a:solidFill>
                <a:latin typeface="smowl Bold" pitchFamily="50" charset="0"/>
              </a:rPr>
              <a:t> </a:t>
            </a:r>
            <a:r>
              <a:rPr lang="en-GB" sz="4800" dirty="0" err="1">
                <a:solidFill>
                  <a:srgbClr val="00B0F0"/>
                </a:solidFill>
                <a:latin typeface="smowl Bold" pitchFamily="50" charset="0"/>
              </a:rPr>
              <a:t>docenti</a:t>
            </a:r>
            <a:r>
              <a:rPr lang="en-GB" sz="4800" dirty="0">
                <a:solidFill>
                  <a:srgbClr val="00B0F0"/>
                </a:solidFill>
                <a:latin typeface="smowl Bold" pitchFamily="50" charset="0"/>
              </a:rPr>
              <a:t>…</a:t>
            </a:r>
            <a:endParaRPr lang="en-GB" sz="11733" dirty="0">
              <a:solidFill>
                <a:srgbClr val="00B0F0"/>
              </a:solidFill>
              <a:latin typeface="Gotham Bold" pitchFamily="50" charset="0"/>
            </a:endParaRPr>
          </a:p>
        </p:txBody>
      </p:sp>
      <p:sp>
        <p:nvSpPr>
          <p:cNvPr id="14" name="2 Marcador de contenido">
            <a:extLst>
              <a:ext uri="{FF2B5EF4-FFF2-40B4-BE49-F238E27FC236}">
                <a16:creationId xmlns:a16="http://schemas.microsoft.com/office/drawing/2014/main" id="{950507B5-DDED-F14B-8765-DB3CDEC8CC27}"/>
              </a:ext>
            </a:extLst>
          </p:cNvPr>
          <p:cNvSpPr txBox="1">
            <a:spLocks/>
          </p:cNvSpPr>
          <p:nvPr/>
        </p:nvSpPr>
        <p:spPr>
          <a:xfrm>
            <a:off x="7133612" y="1485258"/>
            <a:ext cx="4607267" cy="3744433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dashDot"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133" b="1" dirty="0">
                <a:solidFill>
                  <a:srgbClr val="00B0F0"/>
                </a:solidFill>
                <a:latin typeface="Gotham Book" panose="02000604040000020004" pitchFamily="50" charset="0"/>
              </a:rPr>
              <a:t>Come garantire l’Integrità Accademica nella Didattica on-line?</a:t>
            </a:r>
          </a:p>
          <a:p>
            <a:pPr marL="0" indent="0" algn="ctr">
              <a:buNone/>
            </a:pPr>
            <a:endParaRPr lang="es-ES" sz="2133" b="1" dirty="0">
              <a:solidFill>
                <a:srgbClr val="00B0F0"/>
              </a:solidFill>
              <a:latin typeface="Gotham Book" panose="02000604040000020004" pitchFamily="50" charset="0"/>
            </a:endParaRPr>
          </a:p>
          <a:p>
            <a:pPr marL="0" indent="0" algn="ctr">
              <a:buNone/>
            </a:pPr>
            <a:r>
              <a:rPr lang="es-ES" sz="2133" b="1" dirty="0">
                <a:solidFill>
                  <a:srgbClr val="00B0F0"/>
                </a:solidFill>
                <a:latin typeface="Gotham Book" panose="02000604040000020004" pitchFamily="50" charset="0"/>
              </a:rPr>
              <a:t>Come prevenire la copiatura durante le attività on-line?</a:t>
            </a:r>
          </a:p>
          <a:p>
            <a:pPr marL="0" indent="0" algn="ctr">
              <a:buNone/>
            </a:pPr>
            <a:endParaRPr lang="es-ES" sz="2133" b="1" dirty="0">
              <a:solidFill>
                <a:srgbClr val="00B0F0"/>
              </a:solidFill>
              <a:latin typeface="Gotham Book" panose="02000604040000020004" pitchFamily="50" charset="0"/>
            </a:endParaRPr>
          </a:p>
          <a:p>
            <a:pPr marL="0" indent="0" algn="ctr">
              <a:buNone/>
            </a:pPr>
            <a:r>
              <a:rPr lang="es-ES" sz="2133" b="1" dirty="0">
                <a:solidFill>
                  <a:srgbClr val="00B0F0"/>
                </a:solidFill>
                <a:latin typeface="Gotham Book" panose="02000604040000020004" pitchFamily="50" charset="0"/>
              </a:rPr>
              <a:t>Come garantire che gli studenti abbiano raggiunto le conoscenze richieste?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2E6EF43-F656-E741-AFF9-F41D8204B941}"/>
              </a:ext>
            </a:extLst>
          </p:cNvPr>
          <p:cNvSpPr/>
          <p:nvPr/>
        </p:nvSpPr>
        <p:spPr>
          <a:xfrm>
            <a:off x="1103446" y="6146067"/>
            <a:ext cx="9587989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algn="just">
              <a:buClr>
                <a:srgbClr val="00B0F0"/>
              </a:buClr>
              <a:buFont typeface="Wingdings" pitchFamily="2" charset="2"/>
              <a:buChar char="Ø"/>
            </a:pPr>
            <a:r>
              <a:rPr lang="en-US" sz="1467" dirty="0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The Ministries of Education are developing new legal frameworks, where they request identity verification and monitoring in online learning to avoid fraud.</a:t>
            </a:r>
          </a:p>
        </p:txBody>
      </p:sp>
    </p:spTree>
    <p:extLst>
      <p:ext uri="{BB962C8B-B14F-4D97-AF65-F5344CB8AC3E}">
        <p14:creationId xmlns:p14="http://schemas.microsoft.com/office/powerpoint/2010/main" val="2793807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endParaRPr lang="en-US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981395"/>
          </a:xfrm>
          <a:prstGeom prst="rect">
            <a:avLst/>
          </a:prstGeom>
          <a:gradFill>
            <a:gsLst>
              <a:gs pos="100000">
                <a:srgbClr val="0070C0"/>
              </a:gs>
              <a:gs pos="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680337" y="3054884"/>
            <a:ext cx="6849109" cy="74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4800" dirty="0" err="1">
                <a:solidFill>
                  <a:schemeClr val="bg1"/>
                </a:solidFill>
                <a:latin typeface="smowl Bold" pitchFamily="50" charset="0"/>
              </a:rPr>
              <a:t>Questo</a:t>
            </a:r>
            <a:r>
              <a:rPr lang="en-GB" sz="4800" dirty="0">
                <a:solidFill>
                  <a:schemeClr val="bg1"/>
                </a:solidFill>
                <a:latin typeface="smowl Bold" pitchFamily="50" charset="0"/>
              </a:rPr>
              <a:t> è il </a:t>
            </a:r>
            <a:r>
              <a:rPr lang="en-GB" sz="4800" dirty="0" err="1">
                <a:solidFill>
                  <a:schemeClr val="bg1"/>
                </a:solidFill>
                <a:latin typeface="smowl Bold" pitchFamily="50" charset="0"/>
              </a:rPr>
              <a:t>motivo</a:t>
            </a:r>
            <a:r>
              <a:rPr lang="en-GB" sz="4800" dirty="0">
                <a:solidFill>
                  <a:schemeClr val="bg1"/>
                </a:solidFill>
                <a:latin typeface="smowl Bold" pitchFamily="50" charset="0"/>
              </a:rPr>
              <a:t> per cui </a:t>
            </a:r>
            <a:r>
              <a:rPr lang="en-GB" sz="4800" dirty="0" err="1">
                <a:solidFill>
                  <a:schemeClr val="bg1"/>
                </a:solidFill>
                <a:latin typeface="smowl Bold" pitchFamily="50" charset="0"/>
              </a:rPr>
              <a:t>abbiamo</a:t>
            </a:r>
            <a:r>
              <a:rPr lang="en-GB" sz="4800" dirty="0">
                <a:solidFill>
                  <a:schemeClr val="bg1"/>
                </a:solidFill>
                <a:latin typeface="smowl Bold" pitchFamily="50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smowl Bold" pitchFamily="50" charset="0"/>
              </a:rPr>
              <a:t>sviluppato</a:t>
            </a:r>
            <a:r>
              <a:rPr lang="en-GB" sz="4800" dirty="0">
                <a:solidFill>
                  <a:schemeClr val="bg1"/>
                </a:solidFill>
                <a:latin typeface="smowl Bold" pitchFamily="50" charset="0"/>
              </a:rPr>
              <a:t> una </a:t>
            </a:r>
            <a:r>
              <a:rPr lang="en-GB" sz="4800" dirty="0" err="1">
                <a:solidFill>
                  <a:schemeClr val="bg1"/>
                </a:solidFill>
                <a:latin typeface="smowl Bold" pitchFamily="50" charset="0"/>
              </a:rPr>
              <a:t>nuova</a:t>
            </a:r>
            <a:r>
              <a:rPr lang="en-GB" sz="4800" dirty="0">
                <a:solidFill>
                  <a:schemeClr val="bg1"/>
                </a:solidFill>
                <a:latin typeface="smowl Bold" pitchFamily="50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smowl Bold" pitchFamily="50" charset="0"/>
              </a:rPr>
              <a:t>soluzione</a:t>
            </a:r>
            <a:r>
              <a:rPr lang="en-GB" sz="4800" dirty="0">
                <a:solidFill>
                  <a:schemeClr val="bg1"/>
                </a:solidFill>
                <a:latin typeface="smowl Bold" pitchFamily="50" charset="0"/>
              </a:rPr>
              <a:t>, </a:t>
            </a:r>
            <a:r>
              <a:rPr lang="en-GB" sz="4800" dirty="0" err="1">
                <a:solidFill>
                  <a:schemeClr val="bg1"/>
                </a:solidFill>
                <a:latin typeface="smowl Bold" pitchFamily="50" charset="0"/>
              </a:rPr>
              <a:t>fondata</a:t>
            </a:r>
            <a:r>
              <a:rPr lang="en-GB" sz="4800" dirty="0">
                <a:solidFill>
                  <a:schemeClr val="bg1"/>
                </a:solidFill>
                <a:latin typeface="smowl Bold" pitchFamily="50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smowl Bold" pitchFamily="50" charset="0"/>
              </a:rPr>
              <a:t>sulle</a:t>
            </a:r>
            <a:r>
              <a:rPr lang="en-GB" sz="4800" dirty="0">
                <a:solidFill>
                  <a:schemeClr val="bg1"/>
                </a:solidFill>
                <a:latin typeface="smowl Bold" pitchFamily="50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smowl Bold" pitchFamily="50" charset="0"/>
              </a:rPr>
              <a:t>richieste</a:t>
            </a:r>
            <a:r>
              <a:rPr lang="en-GB" sz="4800" dirty="0">
                <a:solidFill>
                  <a:schemeClr val="bg1"/>
                </a:solidFill>
                <a:latin typeface="smowl Bold" pitchFamily="50" charset="0"/>
              </a:rPr>
              <a:t> di </a:t>
            </a:r>
            <a:r>
              <a:rPr lang="en-GB" sz="4800" dirty="0" err="1">
                <a:solidFill>
                  <a:schemeClr val="bg1"/>
                </a:solidFill>
                <a:latin typeface="smowl Bold" pitchFamily="50" charset="0"/>
              </a:rPr>
              <a:t>Istituzioni</a:t>
            </a:r>
            <a:r>
              <a:rPr lang="en-GB" sz="4800" dirty="0">
                <a:solidFill>
                  <a:schemeClr val="bg1"/>
                </a:solidFill>
                <a:latin typeface="smowl Bold" pitchFamily="50" charset="0"/>
              </a:rPr>
              <a:t>, </a:t>
            </a:r>
            <a:r>
              <a:rPr lang="en-GB" sz="4800" dirty="0" err="1">
                <a:solidFill>
                  <a:schemeClr val="bg1"/>
                </a:solidFill>
                <a:latin typeface="smowl Bold" pitchFamily="50" charset="0"/>
              </a:rPr>
              <a:t>docenti</a:t>
            </a:r>
            <a:r>
              <a:rPr lang="en-GB" sz="4800" dirty="0">
                <a:solidFill>
                  <a:schemeClr val="bg1"/>
                </a:solidFill>
                <a:latin typeface="smowl Bold" pitchFamily="50" charset="0"/>
              </a:rPr>
              <a:t> e </a:t>
            </a:r>
            <a:r>
              <a:rPr lang="en-GB" sz="4800" dirty="0" err="1">
                <a:solidFill>
                  <a:schemeClr val="bg1"/>
                </a:solidFill>
                <a:latin typeface="smowl Bold" pitchFamily="50" charset="0"/>
              </a:rPr>
              <a:t>studenti</a:t>
            </a:r>
            <a:r>
              <a:rPr lang="en-GB" sz="4800" dirty="0">
                <a:solidFill>
                  <a:schemeClr val="bg1"/>
                </a:solidFill>
                <a:latin typeface="smowl Bold" pitchFamily="50" charset="0"/>
              </a:rPr>
              <a:t>.</a:t>
            </a:r>
            <a:endParaRPr lang="en-GB" sz="11733" dirty="0">
              <a:solidFill>
                <a:schemeClr val="bg1"/>
              </a:solidFill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9335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2" descr="C:\DATUAK\Smiley Owl\Imagen\Imagenes&amp;Logos\Buh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7202" y="6216000"/>
            <a:ext cx="391583" cy="38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609600" y="236995"/>
            <a:ext cx="10972800" cy="107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GB" sz="5733" b="1" dirty="0">
                <a:solidFill>
                  <a:srgbClr val="00B0F0"/>
                </a:solidFill>
                <a:latin typeface="smowl Bold" pitchFamily="50" charset="0"/>
              </a:rPr>
              <a:t>SMOWL</a:t>
            </a:r>
            <a:r>
              <a:rPr lang="en-GB" sz="5733" b="1" dirty="0">
                <a:solidFill>
                  <a:srgbClr val="00B0F0"/>
                </a:solidFill>
                <a:latin typeface="Gotham Book" pitchFamily="50" charset="0"/>
              </a:rPr>
              <a:t> </a:t>
            </a:r>
            <a:r>
              <a:rPr lang="en-GB" sz="5733" dirty="0" err="1">
                <a:solidFill>
                  <a:srgbClr val="00B0F0"/>
                </a:solidFill>
                <a:latin typeface="Gotham Book" pitchFamily="50" charset="0"/>
              </a:rPr>
              <a:t>eProctoring</a:t>
            </a:r>
            <a:endParaRPr lang="en-GB" sz="5733" dirty="0">
              <a:solidFill>
                <a:srgbClr val="00B0F0"/>
              </a:solidFill>
              <a:latin typeface="Gotham Book" pitchFamily="50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GB" altLang="en-US" sz="3600" dirty="0">
                <a:solidFill>
                  <a:srgbClr val="00B0F0"/>
                </a:solidFill>
                <a:latin typeface="Gotham Book" pitchFamily="50" charset="0"/>
              </a:rPr>
              <a:t>Building trust in eLearning</a:t>
            </a:r>
            <a:endParaRPr lang="en-GB" sz="3600" dirty="0">
              <a:solidFill>
                <a:srgbClr val="00B0F0"/>
              </a:solidFill>
              <a:latin typeface="Gotham Book" pitchFamily="50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2E94978A-9D4A-AB4A-BB91-01AED1A86316}"/>
              </a:ext>
            </a:extLst>
          </p:cNvPr>
          <p:cNvGrpSpPr/>
          <p:nvPr/>
        </p:nvGrpSpPr>
        <p:grpSpPr>
          <a:xfrm>
            <a:off x="453219" y="4207902"/>
            <a:ext cx="6220884" cy="2304255"/>
            <a:chOff x="4478337" y="3428321"/>
            <a:chExt cx="4665663" cy="1728191"/>
          </a:xfrm>
        </p:grpSpPr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2120076E-ADAA-914E-951B-F276E8641051}"/>
                </a:ext>
              </a:extLst>
            </p:cNvPr>
            <p:cNvPicPr/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78337" y="3428321"/>
              <a:ext cx="4665663" cy="17281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Imagen 50">
              <a:extLst>
                <a:ext uri="{FF2B5EF4-FFF2-40B4-BE49-F238E27FC236}">
                  <a16:creationId xmlns:a16="http://schemas.microsoft.com/office/drawing/2014/main" id="{E67BC339-DAEA-9D44-9411-A0C34CDE7D01}"/>
                </a:ext>
              </a:extLst>
            </p:cNvPr>
            <p:cNvPicPr/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873477" y="3428321"/>
              <a:ext cx="1235027" cy="17281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" name="CuadroTexto 51">
            <a:extLst>
              <a:ext uri="{FF2B5EF4-FFF2-40B4-BE49-F238E27FC236}">
                <a16:creationId xmlns:a16="http://schemas.microsoft.com/office/drawing/2014/main" id="{444E5B5A-E6CF-1E47-B376-C6DF19007D57}"/>
              </a:ext>
            </a:extLst>
          </p:cNvPr>
          <p:cNvSpPr txBox="1"/>
          <p:nvPr/>
        </p:nvSpPr>
        <p:spPr>
          <a:xfrm>
            <a:off x="-1824203" y="2608271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Monitoring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058D9FA-C390-EF45-AE61-7CB38B7DDC3D}"/>
              </a:ext>
            </a:extLst>
          </p:cNvPr>
          <p:cNvSpPr/>
          <p:nvPr/>
        </p:nvSpPr>
        <p:spPr>
          <a:xfrm>
            <a:off x="1489147" y="1391282"/>
            <a:ext cx="9545400" cy="3122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smowl Bold" pitchFamily="50" charset="0"/>
              </a:rPr>
              <a:t>ENROLLMENT PROCESS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6342FB77-DDB7-6E49-B7B6-90991A94B268}"/>
              </a:ext>
            </a:extLst>
          </p:cNvPr>
          <p:cNvSpPr/>
          <p:nvPr/>
        </p:nvSpPr>
        <p:spPr>
          <a:xfrm>
            <a:off x="578905" y="3895653"/>
            <a:ext cx="6047871" cy="3122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smowl Bold" pitchFamily="50" charset="0"/>
              </a:rPr>
              <a:t>CONTINOUS PASSIVE MONITORIZATION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9E2AA81B-0D32-274A-B569-6D383E78FB9A}"/>
              </a:ext>
            </a:extLst>
          </p:cNvPr>
          <p:cNvSpPr/>
          <p:nvPr/>
        </p:nvSpPr>
        <p:spPr>
          <a:xfrm>
            <a:off x="7189758" y="3883530"/>
            <a:ext cx="4011199" cy="3122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smowl Bold" pitchFamily="50" charset="0"/>
              </a:rPr>
              <a:t>ACTIVITY REPORT</a:t>
            </a:r>
          </a:p>
        </p:txBody>
      </p:sp>
      <p:pic>
        <p:nvPicPr>
          <p:cNvPr id="30" name="Imagen 29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C4BD4216-CBC9-6442-94F5-715B8E71E63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758" y="4231792"/>
            <a:ext cx="4011199" cy="2557581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A0D3A4FA-86BA-6549-93AC-CD45B29AF44A}"/>
              </a:ext>
            </a:extLst>
          </p:cNvPr>
          <p:cNvGrpSpPr/>
          <p:nvPr/>
        </p:nvGrpSpPr>
        <p:grpSpPr>
          <a:xfrm>
            <a:off x="12593252" y="3514011"/>
            <a:ext cx="4319125" cy="3605823"/>
            <a:chOff x="9444939" y="2635507"/>
            <a:chExt cx="3239344" cy="2704367"/>
          </a:xfrm>
        </p:grpSpPr>
        <p:pic>
          <p:nvPicPr>
            <p:cNvPr id="7" name="Imagen 6" descr="Imagen que contiene captura de pantalla&#10;&#10;Descripción generada automáticamente">
              <a:extLst>
                <a:ext uri="{FF2B5EF4-FFF2-40B4-BE49-F238E27FC236}">
                  <a16:creationId xmlns:a16="http://schemas.microsoft.com/office/drawing/2014/main" id="{BB02BC9C-3003-FE4A-A2F0-3136A98A4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44939" y="2635507"/>
              <a:ext cx="3239344" cy="2026493"/>
            </a:xfrm>
            <a:prstGeom prst="rect">
              <a:avLst/>
            </a:prstGeom>
          </p:spPr>
        </p:pic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54694424-702B-DE4A-9082-D3D947829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40551" y="4009564"/>
              <a:ext cx="3143731" cy="1330310"/>
            </a:xfrm>
            <a:prstGeom prst="rect">
              <a:avLst/>
            </a:prstGeom>
          </p:spPr>
        </p:pic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EEF081D4-9DFB-124D-AC7A-DE96C5D235B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1243" y="6117300"/>
            <a:ext cx="3319280" cy="702299"/>
          </a:xfrm>
          <a:prstGeom prst="rect">
            <a:avLst/>
          </a:prstGeom>
        </p:spPr>
      </p:pic>
      <p:pic>
        <p:nvPicPr>
          <p:cNvPr id="20" name="Imagen 19"/>
          <p:cNvPicPr/>
          <p:nvPr/>
        </p:nvPicPr>
        <p:blipFill rotWithShape="1">
          <a:blip r:embed="rId10"/>
          <a:srcRect l="15346" r="3868" b="8216"/>
          <a:stretch/>
        </p:blipFill>
        <p:spPr bwMode="auto">
          <a:xfrm>
            <a:off x="1825681" y="1701827"/>
            <a:ext cx="3842497" cy="20554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magen 21"/>
          <p:cNvPicPr/>
          <p:nvPr/>
        </p:nvPicPr>
        <p:blipFill rotWithShape="1">
          <a:blip r:embed="rId11"/>
          <a:srcRect l="46327" t="16222" r="2064" b="16557"/>
          <a:stretch/>
        </p:blipFill>
        <p:spPr bwMode="auto">
          <a:xfrm>
            <a:off x="6004708" y="1722971"/>
            <a:ext cx="4670651" cy="20967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675007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2" descr="C:\DATUAK\Smiley Owl\Imagen\Imagenes&amp;Logos\Buh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7201" y="6216000"/>
            <a:ext cx="391583" cy="38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131589" y="2730589"/>
            <a:ext cx="1843817" cy="345980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4" name="Rectángulo 33"/>
          <p:cNvSpPr/>
          <p:nvPr/>
        </p:nvSpPr>
        <p:spPr>
          <a:xfrm>
            <a:off x="3137761" y="2736202"/>
            <a:ext cx="1843817" cy="345980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5" name="Rectángulo 34"/>
          <p:cNvSpPr/>
          <p:nvPr/>
        </p:nvSpPr>
        <p:spPr>
          <a:xfrm>
            <a:off x="1007784" y="2732082"/>
            <a:ext cx="1983369" cy="348391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6" name="Rectángulo 35"/>
          <p:cNvSpPr/>
          <p:nvPr/>
        </p:nvSpPr>
        <p:spPr>
          <a:xfrm>
            <a:off x="7147528" y="2732082"/>
            <a:ext cx="1843817" cy="345980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7" name="Rectángulo 36"/>
          <p:cNvSpPr/>
          <p:nvPr/>
        </p:nvSpPr>
        <p:spPr>
          <a:xfrm>
            <a:off x="5157794" y="2735824"/>
            <a:ext cx="1843817" cy="345980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8" name="Rectángulo 47"/>
          <p:cNvSpPr/>
          <p:nvPr/>
        </p:nvSpPr>
        <p:spPr>
          <a:xfrm>
            <a:off x="9143987" y="5612406"/>
            <a:ext cx="1831419" cy="4429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9" name="Rectángulo 48"/>
          <p:cNvSpPr/>
          <p:nvPr/>
        </p:nvSpPr>
        <p:spPr>
          <a:xfrm>
            <a:off x="3124466" y="5612407"/>
            <a:ext cx="1858837" cy="4429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0" name="Rectángulo 49"/>
          <p:cNvSpPr/>
          <p:nvPr/>
        </p:nvSpPr>
        <p:spPr>
          <a:xfrm>
            <a:off x="1011331" y="5626484"/>
            <a:ext cx="1983369" cy="4209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1" name="Rectángulo 50"/>
          <p:cNvSpPr/>
          <p:nvPr/>
        </p:nvSpPr>
        <p:spPr>
          <a:xfrm>
            <a:off x="7125664" y="5626000"/>
            <a:ext cx="1860009" cy="4429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2" name="Rectángulo 51"/>
          <p:cNvSpPr/>
          <p:nvPr/>
        </p:nvSpPr>
        <p:spPr>
          <a:xfrm>
            <a:off x="5164218" y="5600435"/>
            <a:ext cx="1862413" cy="4429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147" y="892721"/>
            <a:ext cx="656067" cy="656067"/>
          </a:xfrm>
          <a:prstGeom prst="rect">
            <a:avLst/>
          </a:prstGeom>
        </p:spPr>
      </p:pic>
      <p:sp>
        <p:nvSpPr>
          <p:cNvPr id="55" name="26 CuadroTexto"/>
          <p:cNvSpPr txBox="1"/>
          <p:nvPr/>
        </p:nvSpPr>
        <p:spPr>
          <a:xfrm>
            <a:off x="9191337" y="3007743"/>
            <a:ext cx="1761497" cy="1898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67" b="1" dirty="0">
                <a:solidFill>
                  <a:srgbClr val="00B0F0"/>
                </a:solidFill>
                <a:latin typeface="Gotham Book" pitchFamily="50" charset="0"/>
              </a:rPr>
              <a:t>Risultati affidabili</a:t>
            </a:r>
            <a:endParaRPr lang="en-GB" sz="1467" b="1" dirty="0">
              <a:solidFill>
                <a:srgbClr val="00B0F0"/>
              </a:solidFill>
              <a:latin typeface="Gotham Book" pitchFamily="50" charset="0"/>
            </a:endParaRPr>
          </a:p>
          <a:p>
            <a:pPr algn="ctr"/>
            <a:endParaRPr lang="en-US" sz="1467" dirty="0">
              <a:solidFill>
                <a:schemeClr val="bg1">
                  <a:lumMod val="50000"/>
                </a:schemeClr>
              </a:solidFill>
              <a:latin typeface="Gotham Book" pitchFamily="50" charset="0"/>
            </a:endParaRPr>
          </a:p>
          <a:p>
            <a:pPr algn="ctr"/>
            <a:br>
              <a:rPr lang="en-US" sz="1467" dirty="0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</a:br>
            <a:r>
              <a:rPr lang="en-US" sz="1467" dirty="0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I </a:t>
            </a:r>
            <a:r>
              <a:rPr lang="en-US" sz="1467" dirty="0" err="1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risultati</a:t>
            </a:r>
            <a:r>
              <a:rPr lang="en-US" sz="1467" dirty="0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 </a:t>
            </a:r>
            <a:r>
              <a:rPr lang="en-US" sz="1467" dirty="0" err="1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sono</a:t>
            </a:r>
            <a:r>
              <a:rPr lang="en-US" sz="1467" dirty="0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 </a:t>
            </a:r>
            <a:r>
              <a:rPr lang="en-US" sz="1467" dirty="0" err="1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validati</a:t>
            </a:r>
            <a:r>
              <a:rPr lang="en-US" sz="1467" dirty="0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 da un </a:t>
            </a:r>
            <a:r>
              <a:rPr lang="en-US" sz="1467" dirty="0" err="1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motore</a:t>
            </a:r>
            <a:r>
              <a:rPr lang="en-US" sz="1467" dirty="0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 di AI e, se </a:t>
            </a:r>
            <a:r>
              <a:rPr lang="en-US" sz="1467" dirty="0" err="1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necessario</a:t>
            </a:r>
            <a:r>
              <a:rPr lang="en-US" sz="1467" dirty="0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, da un </a:t>
            </a:r>
            <a:r>
              <a:rPr lang="en-US" sz="1467" dirty="0" err="1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supporto</a:t>
            </a:r>
            <a:r>
              <a:rPr lang="en-US" sz="1467" dirty="0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 </a:t>
            </a:r>
            <a:r>
              <a:rPr lang="en-US" sz="1467" dirty="0" err="1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umano</a:t>
            </a:r>
            <a:r>
              <a:rPr lang="en-US" sz="1467" dirty="0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.</a:t>
            </a:r>
            <a:endParaRPr lang="es-ES" sz="1467" dirty="0">
              <a:solidFill>
                <a:schemeClr val="bg1">
                  <a:lumMod val="50000"/>
                </a:schemeClr>
              </a:solidFill>
              <a:latin typeface="Gotham Book" pitchFamily="50" charset="0"/>
            </a:endParaRPr>
          </a:p>
        </p:txBody>
      </p:sp>
      <p:sp>
        <p:nvSpPr>
          <p:cNvPr id="56" name="26 CuadroTexto"/>
          <p:cNvSpPr txBox="1"/>
          <p:nvPr/>
        </p:nvSpPr>
        <p:spPr>
          <a:xfrm>
            <a:off x="8880150" y="5661598"/>
            <a:ext cx="2317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>
                <a:solidFill>
                  <a:schemeClr val="bg1"/>
                </a:solidFill>
                <a:latin typeface="smowl Bold" pitchFamily="50" charset="0"/>
              </a:rPr>
              <a:t>Convalida</a:t>
            </a:r>
            <a:r>
              <a:rPr lang="en-GB" sz="1600" dirty="0">
                <a:solidFill>
                  <a:schemeClr val="bg1"/>
                </a:solidFill>
                <a:latin typeface="smowl Bold" pitchFamily="50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smowl Bold" pitchFamily="50" charset="0"/>
              </a:rPr>
              <a:t>incrociata</a:t>
            </a:r>
            <a:endParaRPr lang="en-GB" sz="1600" dirty="0">
              <a:solidFill>
                <a:schemeClr val="bg1"/>
              </a:solidFill>
              <a:latin typeface="smowl Bold" pitchFamily="50" charset="0"/>
            </a:endParaRPr>
          </a:p>
        </p:txBody>
      </p:sp>
      <p:sp>
        <p:nvSpPr>
          <p:cNvPr id="61" name="26 CuadroTexto"/>
          <p:cNvSpPr txBox="1"/>
          <p:nvPr/>
        </p:nvSpPr>
        <p:spPr>
          <a:xfrm>
            <a:off x="5188441" y="3012310"/>
            <a:ext cx="1774468" cy="1713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67" b="1" dirty="0">
                <a:solidFill>
                  <a:srgbClr val="00B0F0"/>
                </a:solidFill>
                <a:latin typeface="Gotham Book" pitchFamily="50" charset="0"/>
              </a:rPr>
              <a:t>User friendly</a:t>
            </a:r>
          </a:p>
          <a:p>
            <a:pPr algn="ctr"/>
            <a:endParaRPr lang="en-GB" sz="1600" b="1" dirty="0">
              <a:solidFill>
                <a:srgbClr val="00B0F0"/>
              </a:solidFill>
              <a:latin typeface="Gotham Book" pitchFamily="50" charset="0"/>
            </a:endParaRPr>
          </a:p>
          <a:p>
            <a:pPr algn="ctr"/>
            <a:endParaRPr lang="en-GB" sz="1600" b="1" dirty="0">
              <a:solidFill>
                <a:srgbClr val="00B0F0"/>
              </a:solidFill>
              <a:latin typeface="Gotham Book" pitchFamily="50" charset="0"/>
            </a:endParaRPr>
          </a:p>
          <a:p>
            <a:pPr algn="ctr"/>
            <a:r>
              <a:rPr lang="es-ES" sz="1467" dirty="0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Facile da configurare per le Istituzioni, facile da utilizzare per gli studenti.</a:t>
            </a:r>
            <a:endParaRPr lang="es-ES" sz="1333" dirty="0">
              <a:solidFill>
                <a:schemeClr val="bg1">
                  <a:lumMod val="50000"/>
                </a:schemeClr>
              </a:solidFill>
              <a:latin typeface="Gotham Book" pitchFamily="50" charset="0"/>
            </a:endParaRPr>
          </a:p>
        </p:txBody>
      </p:sp>
      <p:sp>
        <p:nvSpPr>
          <p:cNvPr id="64" name="26 CuadroTexto"/>
          <p:cNvSpPr txBox="1"/>
          <p:nvPr/>
        </p:nvSpPr>
        <p:spPr>
          <a:xfrm>
            <a:off x="7275377" y="3007743"/>
            <a:ext cx="1560579" cy="191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67" b="1" dirty="0">
                <a:solidFill>
                  <a:srgbClr val="00B0F0"/>
                </a:solidFill>
                <a:latin typeface="Gotham Book" pitchFamily="50" charset="0"/>
              </a:rPr>
              <a:t>Sempre disponibile</a:t>
            </a:r>
          </a:p>
          <a:p>
            <a:pPr algn="ctr"/>
            <a:endParaRPr lang="en-US" sz="1600" dirty="0">
              <a:solidFill>
                <a:schemeClr val="bg1">
                  <a:lumMod val="50000"/>
                </a:schemeClr>
              </a:solidFill>
              <a:latin typeface="Gotham Book" pitchFamily="50" charset="0"/>
            </a:endParaRPr>
          </a:p>
          <a:p>
            <a:pPr algn="ctr"/>
            <a:r>
              <a:rPr lang="en-US" sz="1467" dirty="0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Il </a:t>
            </a:r>
            <a:r>
              <a:rPr lang="en-US" sz="1467" dirty="0" err="1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servizio</a:t>
            </a:r>
            <a:r>
              <a:rPr lang="en-US" sz="1467" dirty="0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 è </a:t>
            </a:r>
            <a:r>
              <a:rPr lang="en-US" sz="1467" dirty="0" err="1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disponibile</a:t>
            </a:r>
            <a:r>
              <a:rPr lang="en-US" sz="1467" dirty="0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 24/7.</a:t>
            </a:r>
          </a:p>
          <a:p>
            <a:pPr algn="ctr"/>
            <a:r>
              <a:rPr lang="en-US" sz="1467" dirty="0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Non serve </a:t>
            </a:r>
            <a:r>
              <a:rPr lang="en-US" sz="1467" dirty="0" err="1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programmare</a:t>
            </a:r>
            <a:r>
              <a:rPr lang="en-US" sz="1467" dirty="0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 </a:t>
            </a:r>
            <a:r>
              <a:rPr lang="en-US" sz="1467" dirty="0" err="1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nulla</a:t>
            </a:r>
            <a:r>
              <a:rPr lang="en-US" sz="1467" dirty="0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.</a:t>
            </a:r>
            <a:endParaRPr lang="en-GB" sz="1467" dirty="0">
              <a:solidFill>
                <a:schemeClr val="bg1">
                  <a:lumMod val="50000"/>
                </a:schemeClr>
              </a:solidFill>
              <a:latin typeface="Gotham Book" pitchFamily="50" charset="0"/>
            </a:endParaRPr>
          </a:p>
        </p:txBody>
      </p:sp>
      <p:sp>
        <p:nvSpPr>
          <p:cNvPr id="44" name="26 CuadroTexto"/>
          <p:cNvSpPr txBox="1"/>
          <p:nvPr/>
        </p:nvSpPr>
        <p:spPr>
          <a:xfrm>
            <a:off x="952502" y="2975514"/>
            <a:ext cx="2091108" cy="2308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B0F0"/>
                </a:solidFill>
                <a:latin typeface="Gotham Book" pitchFamily="50" charset="0"/>
              </a:rPr>
              <a:t>GDPR </a:t>
            </a:r>
            <a:r>
              <a:rPr lang="es-ES" sz="1600" b="1" dirty="0" err="1">
                <a:solidFill>
                  <a:srgbClr val="00B0F0"/>
                </a:solidFill>
                <a:latin typeface="Gotham Book" pitchFamily="50" charset="0"/>
              </a:rPr>
              <a:t>compliant</a:t>
            </a:r>
            <a:endParaRPr lang="es-ES" sz="1600" b="1" dirty="0">
              <a:solidFill>
                <a:srgbClr val="00B0F0"/>
              </a:solidFill>
              <a:latin typeface="Gotham Book" pitchFamily="50" charset="0"/>
            </a:endParaRPr>
          </a:p>
          <a:p>
            <a:pPr algn="ctr"/>
            <a:endParaRPr lang="en-US" sz="1600" dirty="0">
              <a:solidFill>
                <a:schemeClr val="bg1">
                  <a:lumMod val="50000"/>
                </a:schemeClr>
              </a:solidFill>
              <a:latin typeface="Gotham Book" pitchFamily="50" charset="0"/>
            </a:endParaRPr>
          </a:p>
          <a:p>
            <a:pPr algn="ctr"/>
            <a:r>
              <a:rPr lang="en-US" sz="1467" dirty="0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Non </a:t>
            </a:r>
            <a:r>
              <a:rPr lang="en-US" sz="1467" dirty="0" err="1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sono</a:t>
            </a:r>
            <a:r>
              <a:rPr lang="en-US" sz="1467" dirty="0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 </a:t>
            </a:r>
            <a:r>
              <a:rPr lang="en-US" sz="1467" dirty="0" err="1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richieste</a:t>
            </a:r>
            <a:r>
              <a:rPr lang="en-US" sz="1467" dirty="0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 </a:t>
            </a:r>
            <a:r>
              <a:rPr lang="en-US" sz="1467" dirty="0" err="1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informazioni</a:t>
            </a:r>
            <a:r>
              <a:rPr lang="en-US" sz="1467" dirty="0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 </a:t>
            </a:r>
            <a:r>
              <a:rPr lang="en-US" sz="1467" dirty="0" err="1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personali</a:t>
            </a:r>
            <a:r>
              <a:rPr lang="en-US" sz="1467" dirty="0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 per la </a:t>
            </a:r>
            <a:r>
              <a:rPr lang="en-US" sz="1467" dirty="0" err="1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registrazione</a:t>
            </a:r>
            <a:r>
              <a:rPr lang="en-US" sz="1467" dirty="0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,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(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nome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, email, data di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nascita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ecc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…)</a:t>
            </a:r>
            <a:br>
              <a:rPr lang="en-US" sz="1467" dirty="0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</a:br>
            <a:r>
              <a:rPr lang="en-US" sz="1467" dirty="0" err="1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Tutte</a:t>
            </a:r>
            <a:r>
              <a:rPr lang="en-US" sz="1467" dirty="0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 le </a:t>
            </a:r>
            <a:r>
              <a:rPr lang="en-US" sz="1467" dirty="0" err="1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immagini</a:t>
            </a:r>
            <a:r>
              <a:rPr lang="en-US" sz="1467" dirty="0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 </a:t>
            </a:r>
            <a:r>
              <a:rPr lang="en-US" sz="1467" dirty="0" err="1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sono</a:t>
            </a:r>
            <a:r>
              <a:rPr lang="en-US" sz="1467" dirty="0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 </a:t>
            </a:r>
            <a:r>
              <a:rPr lang="en-US" sz="1467" dirty="0" err="1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collegate</a:t>
            </a:r>
            <a:r>
              <a:rPr lang="en-US" sz="1467" dirty="0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 ad un </a:t>
            </a:r>
            <a:r>
              <a:rPr lang="en-US" sz="1467" dirty="0" err="1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codice</a:t>
            </a:r>
            <a:r>
              <a:rPr lang="en-US" sz="1467" dirty="0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 </a:t>
            </a:r>
            <a:r>
              <a:rPr lang="en-US" sz="1467" dirty="0" err="1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utente</a:t>
            </a:r>
            <a:r>
              <a:rPr lang="en-US" sz="1467" dirty="0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.</a:t>
            </a:r>
            <a:endParaRPr lang="es-ES" sz="1467" dirty="0">
              <a:solidFill>
                <a:schemeClr val="bg1">
                  <a:lumMod val="50000"/>
                </a:schemeClr>
              </a:solidFill>
              <a:latin typeface="Gotham Book" pitchFamily="50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>
            <a:off x="609600" y="192457"/>
            <a:ext cx="10972800" cy="107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GB" sz="4267" dirty="0">
                <a:solidFill>
                  <a:srgbClr val="00B0F0"/>
                </a:solidFill>
                <a:latin typeface="smowl Bold" pitchFamily="50" charset="0"/>
              </a:rPr>
              <a:t>Cosa ci </a:t>
            </a:r>
            <a:r>
              <a:rPr lang="en-GB" sz="4267" dirty="0" err="1">
                <a:solidFill>
                  <a:srgbClr val="00B0F0"/>
                </a:solidFill>
                <a:latin typeface="smowl Bold" pitchFamily="50" charset="0"/>
              </a:rPr>
              <a:t>rende</a:t>
            </a:r>
            <a:r>
              <a:rPr lang="en-GB" sz="4267" dirty="0">
                <a:solidFill>
                  <a:srgbClr val="00B0F0"/>
                </a:solidFill>
                <a:latin typeface="smowl Bold" pitchFamily="50" charset="0"/>
              </a:rPr>
              <a:t> </a:t>
            </a:r>
            <a:r>
              <a:rPr lang="en-GB" sz="4267" dirty="0" err="1">
                <a:solidFill>
                  <a:srgbClr val="00B0F0"/>
                </a:solidFill>
                <a:latin typeface="smowl Bold" pitchFamily="50" charset="0"/>
              </a:rPr>
              <a:t>differenti</a:t>
            </a:r>
            <a:r>
              <a:rPr lang="en-GB" sz="4267" dirty="0">
                <a:solidFill>
                  <a:srgbClr val="00B0F0"/>
                </a:solidFill>
                <a:latin typeface="smowl Bold" pitchFamily="50" charset="0"/>
              </a:rPr>
              <a:t>?</a:t>
            </a:r>
            <a:endParaRPr lang="en-GB" sz="4267" dirty="0">
              <a:solidFill>
                <a:srgbClr val="00B0F0"/>
              </a:solidFill>
              <a:latin typeface="Gotham Bold" pitchFamily="50" charset="0"/>
            </a:endParaRPr>
          </a:p>
        </p:txBody>
      </p:sp>
      <p:sp>
        <p:nvSpPr>
          <p:cNvPr id="62" name="26 CuadroTexto"/>
          <p:cNvSpPr txBox="1"/>
          <p:nvPr/>
        </p:nvSpPr>
        <p:spPr>
          <a:xfrm>
            <a:off x="5129911" y="5635730"/>
            <a:ext cx="1910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smowl Bold" pitchFamily="50" charset="0"/>
              </a:rPr>
              <a:t>UX</a:t>
            </a:r>
          </a:p>
        </p:txBody>
      </p:sp>
      <p:sp>
        <p:nvSpPr>
          <p:cNvPr id="63" name="26 CuadroTexto"/>
          <p:cNvSpPr txBox="1"/>
          <p:nvPr/>
        </p:nvSpPr>
        <p:spPr>
          <a:xfrm>
            <a:off x="6982732" y="5649191"/>
            <a:ext cx="2317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>
                <a:solidFill>
                  <a:schemeClr val="bg1"/>
                </a:solidFill>
                <a:latin typeface="smowl Bold" pitchFamily="50" charset="0"/>
              </a:rPr>
              <a:t>Flessibilità</a:t>
            </a:r>
            <a:endParaRPr lang="en-GB" sz="1600" dirty="0">
              <a:solidFill>
                <a:schemeClr val="bg1"/>
              </a:solidFill>
              <a:latin typeface="smowl Bold" pitchFamily="50" charset="0"/>
            </a:endParaRPr>
          </a:p>
        </p:txBody>
      </p:sp>
      <p:sp>
        <p:nvSpPr>
          <p:cNvPr id="66" name="26 CuadroTexto"/>
          <p:cNvSpPr txBox="1"/>
          <p:nvPr/>
        </p:nvSpPr>
        <p:spPr>
          <a:xfrm>
            <a:off x="1261310" y="5649191"/>
            <a:ext cx="1647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smowl Bold" pitchFamily="50" charset="0"/>
              </a:rPr>
              <a:t>Privacy</a:t>
            </a:r>
          </a:p>
        </p:txBody>
      </p:sp>
      <p:sp>
        <p:nvSpPr>
          <p:cNvPr id="67" name="26 CuadroTexto"/>
          <p:cNvSpPr txBox="1"/>
          <p:nvPr/>
        </p:nvSpPr>
        <p:spPr>
          <a:xfrm>
            <a:off x="3189527" y="2944639"/>
            <a:ext cx="1710440" cy="2370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67" b="1" dirty="0">
                <a:solidFill>
                  <a:srgbClr val="00B0F0"/>
                </a:solidFill>
                <a:latin typeface="Gotham Book" pitchFamily="50" charset="0"/>
              </a:rPr>
              <a:t>Minimo utilizzo di risorse</a:t>
            </a:r>
          </a:p>
          <a:p>
            <a:pPr algn="ctr"/>
            <a:endParaRPr lang="en-US" sz="1600" dirty="0">
              <a:solidFill>
                <a:schemeClr val="bg1">
                  <a:lumMod val="50000"/>
                </a:schemeClr>
              </a:solidFill>
              <a:latin typeface="Gotham Book" pitchFamily="50" charset="0"/>
            </a:endParaRPr>
          </a:p>
          <a:p>
            <a:pPr algn="ctr"/>
            <a:r>
              <a:rPr lang="es-ES" sz="1467" dirty="0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Catturiamo immagini anzichè video. </a:t>
            </a:r>
            <a:br>
              <a:rPr lang="es-ES" sz="1467" dirty="0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</a:br>
            <a:r>
              <a:rPr lang="es-ES" sz="1467" dirty="0">
                <a:solidFill>
                  <a:schemeClr val="bg1">
                    <a:lumMod val="50000"/>
                  </a:schemeClr>
                </a:solidFill>
                <a:latin typeface="Gotham Book" pitchFamily="50" charset="0"/>
              </a:rPr>
              <a:t>Il sistema funziona anche nelle zone con connessione scadente.</a:t>
            </a:r>
          </a:p>
        </p:txBody>
      </p:sp>
      <p:sp>
        <p:nvSpPr>
          <p:cNvPr id="68" name="26 CuadroTexto"/>
          <p:cNvSpPr txBox="1"/>
          <p:nvPr/>
        </p:nvSpPr>
        <p:spPr>
          <a:xfrm>
            <a:off x="3039424" y="5636746"/>
            <a:ext cx="2028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>
                <a:solidFill>
                  <a:schemeClr val="bg1"/>
                </a:solidFill>
                <a:latin typeface="smowl Bold" pitchFamily="50" charset="0"/>
              </a:rPr>
              <a:t>Efficienza</a:t>
            </a:r>
            <a:endParaRPr lang="en-GB" sz="1600" dirty="0">
              <a:solidFill>
                <a:schemeClr val="bg1"/>
              </a:solidFill>
              <a:latin typeface="smowl Bold" pitchFamily="50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l="5277" t="17701" r="58598" b="5986"/>
          <a:stretch/>
        </p:blipFill>
        <p:spPr>
          <a:xfrm>
            <a:off x="1465265" y="1614490"/>
            <a:ext cx="1069967" cy="9490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/>
          <a:srcRect b="8824"/>
          <a:stretch/>
        </p:blipFill>
        <p:spPr>
          <a:xfrm>
            <a:off x="3453504" y="1542733"/>
            <a:ext cx="1200760" cy="107603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4849" y="1300285"/>
            <a:ext cx="922838" cy="142207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18342" y="1382794"/>
            <a:ext cx="1219327" cy="12574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10"/>
          <a:srcRect l="8817" t="25045" r="7892" b="4876"/>
          <a:stretch/>
        </p:blipFill>
        <p:spPr>
          <a:xfrm>
            <a:off x="7429799" y="1601085"/>
            <a:ext cx="1260899" cy="101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9304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39" y="159096"/>
            <a:ext cx="2738745" cy="1471491"/>
          </a:xfrm>
          <a:prstGeom prst="rect">
            <a:avLst/>
          </a:prstGeom>
        </p:spPr>
      </p:pic>
      <p:pic>
        <p:nvPicPr>
          <p:cNvPr id="11" name="Picture 2" descr="C:\DATUAK\Smiley Owl\Imagen\Imagenes&amp;Logos\Buh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7201" y="6216000"/>
            <a:ext cx="391583" cy="38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10151" y="494142"/>
            <a:ext cx="5005982" cy="107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GB" sz="4933" dirty="0">
                <a:solidFill>
                  <a:srgbClr val="00B0F0"/>
                </a:solidFill>
                <a:latin typeface="smowl Bold" pitchFamily="50" charset="0"/>
              </a:rPr>
              <a:t>Global company</a:t>
            </a:r>
            <a:endParaRPr lang="en-GB" sz="3867" dirty="0">
              <a:solidFill>
                <a:srgbClr val="00B0F0"/>
              </a:solidFill>
              <a:latin typeface="smowl Bold" pitchFamily="50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en-GB" sz="3600" dirty="0">
              <a:solidFill>
                <a:srgbClr val="00B0F0"/>
              </a:solidFill>
              <a:latin typeface="Gotham Book" pitchFamily="50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917C1FC-1A2F-8745-BED8-CBC185C76353}"/>
              </a:ext>
            </a:extLst>
          </p:cNvPr>
          <p:cNvSpPr/>
          <p:nvPr/>
        </p:nvSpPr>
        <p:spPr>
          <a:xfrm>
            <a:off x="239349" y="2283161"/>
            <a:ext cx="2402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B0F0"/>
                </a:solidFill>
                <a:latin typeface="Gotham Book" pitchFamily="50" charset="0"/>
                <a:ea typeface="+mj-ea"/>
                <a:cs typeface="+mj-cs"/>
              </a:rPr>
              <a:t>+15 paesi</a:t>
            </a:r>
            <a:endParaRPr lang="en-GB" sz="2400" b="1" dirty="0"/>
          </a:p>
        </p:txBody>
      </p:sp>
      <p:sp>
        <p:nvSpPr>
          <p:cNvPr id="210" name="Rectángulo 209">
            <a:extLst>
              <a:ext uri="{FF2B5EF4-FFF2-40B4-BE49-F238E27FC236}">
                <a16:creationId xmlns:a16="http://schemas.microsoft.com/office/drawing/2014/main" id="{4EACD51A-37F0-1C42-99A0-E5FB72E7C74C}"/>
              </a:ext>
            </a:extLst>
          </p:cNvPr>
          <p:cNvSpPr/>
          <p:nvPr/>
        </p:nvSpPr>
        <p:spPr>
          <a:xfrm>
            <a:off x="22376" y="3186644"/>
            <a:ext cx="29831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B0F0"/>
                </a:solidFill>
                <a:latin typeface="Gotham Book" pitchFamily="50" charset="0"/>
                <a:ea typeface="+mj-ea"/>
                <a:cs typeface="+mj-cs"/>
              </a:rPr>
              <a:t>+100 </a:t>
            </a:r>
            <a:r>
              <a:rPr lang="es-ES" sz="2400" dirty="0">
                <a:solidFill>
                  <a:srgbClr val="00B0F0"/>
                </a:solidFill>
                <a:latin typeface="Gotham Book" pitchFamily="50" charset="0"/>
                <a:ea typeface="+mj-ea"/>
                <a:cs typeface="+mj-cs"/>
              </a:rPr>
              <a:t>Istituzioni si affidano a Smowltech</a:t>
            </a:r>
          </a:p>
        </p:txBody>
      </p:sp>
      <p:sp>
        <p:nvSpPr>
          <p:cNvPr id="211" name="Rectángulo 210">
            <a:extLst>
              <a:ext uri="{FF2B5EF4-FFF2-40B4-BE49-F238E27FC236}">
                <a16:creationId xmlns:a16="http://schemas.microsoft.com/office/drawing/2014/main" id="{9A923D0B-2A26-7A49-BBDA-BA513D1B6263}"/>
              </a:ext>
            </a:extLst>
          </p:cNvPr>
          <p:cNvSpPr/>
          <p:nvPr/>
        </p:nvSpPr>
        <p:spPr>
          <a:xfrm>
            <a:off x="239349" y="4864501"/>
            <a:ext cx="2396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B0F0"/>
                </a:solidFill>
                <a:latin typeface="Gotham Book" pitchFamily="50" charset="0"/>
                <a:ea typeface="+mj-ea"/>
                <a:cs typeface="+mj-cs"/>
              </a:rPr>
              <a:t>+25M </a:t>
            </a:r>
            <a:r>
              <a:rPr lang="es-ES" sz="2400" dirty="0">
                <a:solidFill>
                  <a:srgbClr val="00B0F0"/>
                </a:solidFill>
                <a:latin typeface="Gotham Book" pitchFamily="50" charset="0"/>
                <a:ea typeface="+mj-ea"/>
                <a:cs typeface="+mj-cs"/>
              </a:rPr>
              <a:t>immagini analizzate</a:t>
            </a:r>
          </a:p>
        </p:txBody>
      </p:sp>
      <p:pic>
        <p:nvPicPr>
          <p:cNvPr id="1030" name="Picture 6" descr="Flag, italy icon - Free download on Iconfinder">
            <a:extLst>
              <a:ext uri="{FF2B5EF4-FFF2-40B4-BE49-F238E27FC236}">
                <a16:creationId xmlns:a16="http://schemas.microsoft.com/office/drawing/2014/main" id="{28E8BF24-CCA7-4AEE-BE5C-2C9D16E2F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551" y="1905185"/>
            <a:ext cx="1001338" cy="100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IVERSITÀ DEGLI STUDI DI URBINO CARLO BO (UNIURB) | Agrifood Marche">
            <a:extLst>
              <a:ext uri="{FF2B5EF4-FFF2-40B4-BE49-F238E27FC236}">
                <a16:creationId xmlns:a16="http://schemas.microsoft.com/office/drawing/2014/main" id="{E97A0C87-536B-4723-8B85-CC07C24F1C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6" t="29826" r="11333" b="28168"/>
          <a:stretch/>
        </p:blipFill>
        <p:spPr bwMode="auto">
          <a:xfrm>
            <a:off x="5216133" y="1920481"/>
            <a:ext cx="1844240" cy="104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igital Education Unimore - Digita Education Unimore">
            <a:extLst>
              <a:ext uri="{FF2B5EF4-FFF2-40B4-BE49-F238E27FC236}">
                <a16:creationId xmlns:a16="http://schemas.microsoft.com/office/drawing/2014/main" id="{0CC9CC91-883B-40B9-B386-E352EB2A7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83"/>
          <a:stretch/>
        </p:blipFill>
        <p:spPr bwMode="auto">
          <a:xfrm>
            <a:off x="7663428" y="1955838"/>
            <a:ext cx="2481765" cy="90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rograma de Acción Familiar - Empresa Familiar 4.0 - CEAPI">
            <a:extLst>
              <a:ext uri="{FF2B5EF4-FFF2-40B4-BE49-F238E27FC236}">
                <a16:creationId xmlns:a16="http://schemas.microsoft.com/office/drawing/2014/main" id="{F3FA111C-C3C1-43AD-934B-DD729687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001" y="3073835"/>
            <a:ext cx="785697" cy="57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Universidad de Burgos">
            <a:extLst>
              <a:ext uri="{FF2B5EF4-FFF2-40B4-BE49-F238E27FC236}">
                <a16:creationId xmlns:a16="http://schemas.microsoft.com/office/drawing/2014/main" id="{42BC3B59-04CE-4A1F-97B7-903D54FE6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562" y="3041686"/>
            <a:ext cx="1240941" cy="6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SPEJURE - Asociación de Peritos Judiciales del Reino de España - Academia">
            <a:extLst>
              <a:ext uri="{FF2B5EF4-FFF2-40B4-BE49-F238E27FC236}">
                <a16:creationId xmlns:a16="http://schemas.microsoft.com/office/drawing/2014/main" id="{0E361C23-4C94-422E-A3FC-0B08A58DF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458" y="3198510"/>
            <a:ext cx="1067764" cy="53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53C6D3BD-2207-44A0-9E70-375F516A4DE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177" y="3223963"/>
            <a:ext cx="1287932" cy="482975"/>
          </a:xfrm>
          <a:prstGeom prst="rect">
            <a:avLst/>
          </a:prstGeom>
        </p:spPr>
      </p:pic>
      <p:pic>
        <p:nvPicPr>
          <p:cNvPr id="80" name="Picture 2" descr="La UOC estrena una imagen corporativa digital, dinámica, flexible ...">
            <a:extLst>
              <a:ext uri="{FF2B5EF4-FFF2-40B4-BE49-F238E27FC236}">
                <a16:creationId xmlns:a16="http://schemas.microsoft.com/office/drawing/2014/main" id="{4267021E-C6E9-48E4-8FAF-F0DF02337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4064" y="3216208"/>
            <a:ext cx="1252614" cy="45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id="{A4A1739E-C340-47EA-B7C9-F442FDFA92C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844" y="3643848"/>
            <a:ext cx="1300044" cy="783751"/>
          </a:xfrm>
          <a:prstGeom prst="rect">
            <a:avLst/>
          </a:prstGeom>
        </p:spPr>
      </p:pic>
      <p:pic>
        <p:nvPicPr>
          <p:cNvPr id="82" name="Picture 2" descr="logo-viu-Universidad-Internacional-de-Valencia-(sobre-fondo-blanco ...">
            <a:extLst>
              <a:ext uri="{FF2B5EF4-FFF2-40B4-BE49-F238E27FC236}">
                <a16:creationId xmlns:a16="http://schemas.microsoft.com/office/drawing/2014/main" id="{D4FE73D0-4F10-4648-B9A9-25201681C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7517" y="3760728"/>
            <a:ext cx="1295986" cy="54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Imagen 82">
            <a:extLst>
              <a:ext uri="{FF2B5EF4-FFF2-40B4-BE49-F238E27FC236}">
                <a16:creationId xmlns:a16="http://schemas.microsoft.com/office/drawing/2014/main" id="{EC227C5B-3205-4BB7-B2C1-E09CE5C4449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2197" y="3774021"/>
            <a:ext cx="1124026" cy="587734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90FFE559-7B67-4D4C-9DFA-3DB48181313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0039" y="3717743"/>
            <a:ext cx="918493" cy="635959"/>
          </a:xfrm>
          <a:prstGeom prst="rect">
            <a:avLst/>
          </a:prstGeom>
        </p:spPr>
      </p:pic>
      <p:pic>
        <p:nvPicPr>
          <p:cNvPr id="85" name="26 Imagen">
            <a:extLst>
              <a:ext uri="{FF2B5EF4-FFF2-40B4-BE49-F238E27FC236}">
                <a16:creationId xmlns:a16="http://schemas.microsoft.com/office/drawing/2014/main" id="{09E00288-FD52-411F-B32B-59E5808DF29D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593" y="3674149"/>
            <a:ext cx="1046687" cy="679553"/>
          </a:xfrm>
          <a:prstGeom prst="rect">
            <a:avLst/>
          </a:prstGeom>
        </p:spPr>
      </p:pic>
      <p:pic>
        <p:nvPicPr>
          <p:cNvPr id="1044" name="Picture 20" descr="Germany flag image - country flags">
            <a:extLst>
              <a:ext uri="{FF2B5EF4-FFF2-40B4-BE49-F238E27FC236}">
                <a16:creationId xmlns:a16="http://schemas.microsoft.com/office/drawing/2014/main" id="{2F05DAF8-9B9B-4B11-8BC6-9F5CCDF24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897" y="5547165"/>
            <a:ext cx="779286" cy="77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in on Gifts for gentleman">
            <a:extLst>
              <a:ext uri="{FF2B5EF4-FFF2-40B4-BE49-F238E27FC236}">
                <a16:creationId xmlns:a16="http://schemas.microsoft.com/office/drawing/2014/main" id="{D6D77221-85B1-4874-84D6-930D2C3A1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44" y="3325867"/>
            <a:ext cx="783751" cy="78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RENAC y IFC se asocian para enverdecer el sector bancario en América Latina  y el Caribe | Business Wire">
            <a:extLst>
              <a:ext uri="{FF2B5EF4-FFF2-40B4-BE49-F238E27FC236}">
                <a16:creationId xmlns:a16="http://schemas.microsoft.com/office/drawing/2014/main" id="{B6165622-C56E-4515-87C1-E96BCDB8B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321" y="5663319"/>
            <a:ext cx="1190887" cy="54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asso Plattner Institute - Wikipedia">
            <a:extLst>
              <a:ext uri="{FF2B5EF4-FFF2-40B4-BE49-F238E27FC236}">
                <a16:creationId xmlns:a16="http://schemas.microsoft.com/office/drawing/2014/main" id="{8E60922A-6F35-492F-8370-5A6F63C1F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04"/>
          <a:stretch/>
        </p:blipFill>
        <p:spPr bwMode="auto">
          <a:xfrm>
            <a:off x="6354003" y="5595593"/>
            <a:ext cx="1412739" cy="68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download france flag svg eps png psd ai vector color - el fonts vectors">
            <a:extLst>
              <a:ext uri="{FF2B5EF4-FFF2-40B4-BE49-F238E27FC236}">
                <a16:creationId xmlns:a16="http://schemas.microsoft.com/office/drawing/2014/main" id="{6F763BF9-5563-4B21-955D-BFF032330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912" y="4507274"/>
            <a:ext cx="779286" cy="77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EDHEC Business School, France | Study.EU">
            <a:extLst>
              <a:ext uri="{FF2B5EF4-FFF2-40B4-BE49-F238E27FC236}">
                <a16:creationId xmlns:a16="http://schemas.microsoft.com/office/drawing/2014/main" id="{0BDA07C5-BF8C-4EF8-9153-70DD1D1DA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336" y="4750635"/>
            <a:ext cx="1715449" cy="38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Opquast | LinkedIn">
            <a:extLst>
              <a:ext uri="{FF2B5EF4-FFF2-40B4-BE49-F238E27FC236}">
                <a16:creationId xmlns:a16="http://schemas.microsoft.com/office/drawing/2014/main" id="{89957F9E-38D0-45EF-B5AC-FE977868C4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7" b="16885"/>
          <a:stretch/>
        </p:blipFill>
        <p:spPr bwMode="auto">
          <a:xfrm>
            <a:off x="6789734" y="4507274"/>
            <a:ext cx="1113625" cy="77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7641CDB4-38AD-410E-B8A5-B23A59AC9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308" y="4673760"/>
            <a:ext cx="1246862" cy="54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3">
            <a:extLst>
              <a:ext uri="{FF2B5EF4-FFF2-40B4-BE49-F238E27FC236}">
                <a16:creationId xmlns:a16="http://schemas.microsoft.com/office/drawing/2014/main" id="{BAD6D82A-1CFA-41C6-B280-E4F4A369A2B7}"/>
              </a:ext>
            </a:extLst>
          </p:cNvPr>
          <p:cNvSpPr/>
          <p:nvPr/>
        </p:nvSpPr>
        <p:spPr>
          <a:xfrm rot="16200000">
            <a:off x="2333948" y="-1135865"/>
            <a:ext cx="60856" cy="4728752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948365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559</Words>
  <Application>Microsoft Office PowerPoint</Application>
  <PresentationFormat>Widescreen</PresentationFormat>
  <Paragraphs>97</Paragraphs>
  <Slides>12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Gotham Bold</vt:lpstr>
      <vt:lpstr>Gotham Book</vt:lpstr>
      <vt:lpstr>Gotham Light</vt:lpstr>
      <vt:lpstr>Gotham Thin</vt:lpstr>
      <vt:lpstr>smowl Bold</vt:lpstr>
      <vt:lpstr>Tw Cen MT</vt:lpstr>
      <vt:lpstr>Wingdings</vt:lpstr>
      <vt:lpstr>Tema de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Pierpaolo Morandini</dc:creator>
  <cp:lastModifiedBy>Pierpaolo Morandini</cp:lastModifiedBy>
  <cp:revision>9</cp:revision>
  <dcterms:created xsi:type="dcterms:W3CDTF">2020-11-23T16:24:56Z</dcterms:created>
  <dcterms:modified xsi:type="dcterms:W3CDTF">2020-11-28T10:23:06Z</dcterms:modified>
</cp:coreProperties>
</file>