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Century Gothic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1" roundtripDataSignature="AMtx7mhh+fGLMoYVMT7/CTstFDSbADsJ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CenturyGothic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italic.fntdata"/><Relationship Id="rId6" Type="http://schemas.openxmlformats.org/officeDocument/2006/relationships/slide" Target="slides/slide2.xml"/><Relationship Id="rId18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34826e0b7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a34826e0b7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a34826e0b7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d521e0b76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ad521e0b76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ad521e0b76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34826e0b7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a34826e0b7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d7ed37386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ad7ed37386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3481cc657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a3481cc657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3481cc657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a3481cc657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d7ed37386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ad7ed37386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gad7ed37386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d521e0b76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ad521e0b76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gad521e0b76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69"/>
          <p:cNvPicPr preferRelativeResize="0"/>
          <p:nvPr/>
        </p:nvPicPr>
        <p:blipFill rotWithShape="1">
          <a:blip r:embed="rId2">
            <a:alphaModFix/>
          </a:blip>
          <a:srcRect b="16992" l="14639" r="10817" t="13596"/>
          <a:stretch/>
        </p:blipFill>
        <p:spPr>
          <a:xfrm>
            <a:off x="10625666" y="50771"/>
            <a:ext cx="1566333" cy="7739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69"/>
          <p:cNvCxnSpPr/>
          <p:nvPr/>
        </p:nvCxnSpPr>
        <p:spPr>
          <a:xfrm rot="10800000">
            <a:off x="0" y="914400"/>
            <a:ext cx="12192000" cy="0"/>
          </a:xfrm>
          <a:prstGeom prst="straightConnector1">
            <a:avLst/>
          </a:prstGeom>
          <a:noFill/>
          <a:ln cap="flat" cmpd="sng" w="50800">
            <a:solidFill>
              <a:srgbClr val="2183EE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7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7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7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7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jpg"/><Relationship Id="rId5" Type="http://schemas.openxmlformats.org/officeDocument/2006/relationships/image" Target="../media/image3.jpg"/><Relationship Id="rId6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gif"/><Relationship Id="rId4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3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swimming in the water&#10;&#10;Description generated with high confidence"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-20928" y="5433791"/>
            <a:ext cx="94386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1"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MoodleMoot Italia online </a:t>
            </a:r>
            <a:r>
              <a:rPr b="1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1"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r>
              <a:rPr b="1" i="0" lang="en-US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/1</a:t>
            </a:r>
            <a:r>
              <a:rPr b="1" lang="en-US" sz="2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b="1" i="0" lang="en-US" sz="2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/2020 ore 17:3</a:t>
            </a:r>
            <a:r>
              <a:rPr b="1" lang="en-US" sz="2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Fabrizio G. Doccula, PhD</a:t>
            </a:r>
            <a:r>
              <a:rPr b="1" i="1" lang="en-US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Senior Research &amp; Education Specialist</a:t>
            </a:r>
            <a:endParaRPr b="1" i="1" sz="2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</a:pPr>
            <a:r>
              <a:rPr b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Marco Stella, </a:t>
            </a:r>
            <a:r>
              <a:rPr b="1" i="1"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Associate Director of Sales EMEA</a:t>
            </a:r>
            <a:endParaRPr b="1" i="1"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3" name="Google Shape;93;p1"/>
          <p:cNvGrpSpPr/>
          <p:nvPr/>
        </p:nvGrpSpPr>
        <p:grpSpPr>
          <a:xfrm>
            <a:off x="9270014" y="4517575"/>
            <a:ext cx="2779888" cy="2790892"/>
            <a:chOff x="9348950" y="4517575"/>
            <a:chExt cx="2779888" cy="2790892"/>
          </a:xfrm>
        </p:grpSpPr>
        <p:pic>
          <p:nvPicPr>
            <p:cNvPr id="94" name="Google Shape;94;p1"/>
            <p:cNvPicPr preferRelativeResize="0"/>
            <p:nvPr/>
          </p:nvPicPr>
          <p:blipFill rotWithShape="1">
            <a:blip r:embed="rId4">
              <a:alphaModFix/>
            </a:blip>
            <a:srcRect b="19999" l="30024" r="27986" t="22221"/>
            <a:stretch/>
          </p:blipFill>
          <p:spPr>
            <a:xfrm>
              <a:off x="9348950" y="6194392"/>
              <a:ext cx="518070" cy="506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0752" y="5318283"/>
              <a:ext cx="398543" cy="323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396970" y="4661633"/>
              <a:ext cx="432325" cy="432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"/>
            <p:cNvPicPr preferRelativeResize="0"/>
            <p:nvPr/>
          </p:nvPicPr>
          <p:blipFill rotWithShape="1">
            <a:blip r:embed="rId7">
              <a:alphaModFix/>
            </a:blip>
            <a:srcRect b="30129" l="29458" r="25792" t="28586"/>
            <a:stretch/>
          </p:blipFill>
          <p:spPr>
            <a:xfrm>
              <a:off x="9370988" y="5733786"/>
              <a:ext cx="518070" cy="358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"/>
            <p:cNvSpPr txBox="1"/>
            <p:nvPr/>
          </p:nvSpPr>
          <p:spPr>
            <a:xfrm>
              <a:off x="9797714" y="4517575"/>
              <a:ext cx="2331124" cy="27908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/jove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@JoVEJournal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/jovejournal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/JOVEjournal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9" name="Google Shape;99;p1"/>
          <p:cNvSpPr txBox="1"/>
          <p:nvPr/>
        </p:nvSpPr>
        <p:spPr>
          <a:xfrm>
            <a:off x="229045" y="1890618"/>
            <a:ext cx="11963100" cy="236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</a:pPr>
            <a:r>
              <a:rPr b="1" i="1" 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JoVE &amp; Moodle</a:t>
            </a:r>
            <a:r>
              <a:rPr b="1" lang="en-US" sz="5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Esperienze d’uso nelle università italiane </a:t>
            </a:r>
            <a:endParaRPr b="1"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</a:pPr>
            <a:r>
              <a:t/>
            </a:r>
            <a:endParaRPr b="1" sz="5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34826e0b7_0_3"/>
          <p:cNvSpPr txBox="1"/>
          <p:nvPr/>
        </p:nvSpPr>
        <p:spPr>
          <a:xfrm>
            <a:off x="609599" y="0"/>
            <a:ext cx="10972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Esperienze d’uso nelle Università Italiane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a34826e0b7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52321"/>
            <a:ext cx="2018850" cy="5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a34826e0b7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350" y="1451100"/>
            <a:ext cx="3742300" cy="23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a34826e0b7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992650"/>
            <a:ext cx="3742300" cy="22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a34826e0b7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6625" y="1504378"/>
            <a:ext cx="3729325" cy="224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a34826e0b7_0_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6825" y="4039385"/>
            <a:ext cx="3729325" cy="224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a34826e0b7_0_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5875" y="4021400"/>
            <a:ext cx="3707000" cy="22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a34826e0b7_0_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57975" y="1462875"/>
            <a:ext cx="3654900" cy="23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d521e0b76_0_25"/>
          <p:cNvSpPr txBox="1"/>
          <p:nvPr/>
        </p:nvSpPr>
        <p:spPr>
          <a:xfrm>
            <a:off x="609599" y="0"/>
            <a:ext cx="10972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Esperienze d’uso nelle Università Italiane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ad521e0b76_0_25"/>
          <p:cNvSpPr txBox="1"/>
          <p:nvPr/>
        </p:nvSpPr>
        <p:spPr>
          <a:xfrm>
            <a:off x="239475" y="5638800"/>
            <a:ext cx="57834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entury Gothic"/>
              <a:buChar char="●"/>
            </a:pP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1300 studenti della </a:t>
            </a: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facoltà</a:t>
            </a: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 di Medicina e Chirurgia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entury Gothic"/>
              <a:buChar char="●"/>
            </a:pP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Assegnazione dei crediti formativi per le </a:t>
            </a: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attività</a:t>
            </a: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 formative professionalizzanti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1" name="Google Shape;201;gad521e0b76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26" y="1666875"/>
            <a:ext cx="5500350" cy="34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ad521e0b76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5661" y="1681125"/>
            <a:ext cx="5673940" cy="34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ad521e0b76_0_25"/>
          <p:cNvSpPr txBox="1"/>
          <p:nvPr/>
        </p:nvSpPr>
        <p:spPr>
          <a:xfrm>
            <a:off x="6584625" y="5622325"/>
            <a:ext cx="53019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entury Gothic"/>
              <a:buChar char="●"/>
            </a:pP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117000 visualizzazioni dei video pubblicati in Clinical Skills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Century Gothic"/>
              <a:buChar char="●"/>
            </a:pPr>
            <a:r>
              <a:rPr lang="en-US" sz="1500">
                <a:latin typeface="Century Gothic"/>
                <a:ea typeface="Century Gothic"/>
                <a:cs typeface="Century Gothic"/>
                <a:sym typeface="Century Gothic"/>
              </a:rPr>
              <a:t>+4850 ore di visualizzazioni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swimming in the water&#10;&#10;Description generated with high confidence" id="208" name="Google Shape;208;ga34826e0b7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a34826e0b7_0_40"/>
          <p:cNvSpPr txBox="1"/>
          <p:nvPr/>
        </p:nvSpPr>
        <p:spPr>
          <a:xfrm>
            <a:off x="-79034" y="2243995"/>
            <a:ext cx="12192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b="1" i="0" lang="en-US" sz="6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Grazie per l’attenzione</a:t>
            </a:r>
            <a:endParaRPr b="1" i="0" sz="6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ga34826e0b7_0_40"/>
          <p:cNvSpPr txBox="1"/>
          <p:nvPr/>
        </p:nvSpPr>
        <p:spPr>
          <a:xfrm>
            <a:off x="2266725" y="5007864"/>
            <a:ext cx="69846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US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fabrizio.doccula@jove.com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marco.stella@jove.com</a:t>
            </a:r>
            <a:endParaRPr b="1" i="0" sz="4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a34826e0b7_0_40"/>
          <p:cNvSpPr/>
          <p:nvPr/>
        </p:nvSpPr>
        <p:spPr>
          <a:xfrm>
            <a:off x="9176897" y="4598314"/>
            <a:ext cx="2890200" cy="2113500"/>
          </a:xfrm>
          <a:prstGeom prst="rect">
            <a:avLst/>
          </a:prstGeom>
          <a:solidFill>
            <a:schemeClr val="lt1">
              <a:alpha val="5647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ga34826e0b7_0_40"/>
          <p:cNvGrpSpPr/>
          <p:nvPr/>
        </p:nvGrpSpPr>
        <p:grpSpPr>
          <a:xfrm>
            <a:off x="9270014" y="4517575"/>
            <a:ext cx="2779764" cy="2790900"/>
            <a:chOff x="9348950" y="4517575"/>
            <a:chExt cx="2779764" cy="2790900"/>
          </a:xfrm>
        </p:grpSpPr>
        <p:pic>
          <p:nvPicPr>
            <p:cNvPr id="213" name="Google Shape;213;ga34826e0b7_0_40"/>
            <p:cNvPicPr preferRelativeResize="0"/>
            <p:nvPr/>
          </p:nvPicPr>
          <p:blipFill rotWithShape="1">
            <a:blip r:embed="rId4">
              <a:alphaModFix/>
            </a:blip>
            <a:srcRect b="19997" l="30023" r="27986" t="22222"/>
            <a:stretch/>
          </p:blipFill>
          <p:spPr>
            <a:xfrm>
              <a:off x="9348950" y="6194392"/>
              <a:ext cx="518069" cy="506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ga34826e0b7_0_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430752" y="5318283"/>
              <a:ext cx="398544" cy="323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ga34826e0b7_0_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396970" y="4661633"/>
              <a:ext cx="432325" cy="432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ga34826e0b7_0_40"/>
            <p:cNvPicPr preferRelativeResize="0"/>
            <p:nvPr/>
          </p:nvPicPr>
          <p:blipFill rotWithShape="1">
            <a:blip r:embed="rId7">
              <a:alphaModFix/>
            </a:blip>
            <a:srcRect b="30129" l="29459" r="25789" t="28585"/>
            <a:stretch/>
          </p:blipFill>
          <p:spPr>
            <a:xfrm>
              <a:off x="9370988" y="5733786"/>
              <a:ext cx="518073" cy="358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ga34826e0b7_0_40"/>
            <p:cNvSpPr txBox="1"/>
            <p:nvPr/>
          </p:nvSpPr>
          <p:spPr>
            <a:xfrm>
              <a:off x="9797714" y="4517575"/>
              <a:ext cx="2331000" cy="279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/jove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@JoVEJournal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/jovejournal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/JOVEjournal</a:t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1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social media post&#10;&#10;Description automatically generated"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4447" y="3418538"/>
            <a:ext cx="8704329" cy="322167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609599" y="0"/>
            <a:ext cx="10972800" cy="880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i="0" lang="en-US" sz="3000" u="none" cap="none" strike="noStrike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cosa consiste JoVE?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609599" y="1127579"/>
            <a:ext cx="11058526" cy="4749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JoVE è </a:t>
            </a:r>
            <a:r>
              <a:rPr b="1" i="0" lang="en-US" sz="2800" u="none" cap="none" strike="noStrike">
                <a:solidFill>
                  <a:srgbClr val="2183E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leader mondiale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nella produzione di </a:t>
            </a:r>
            <a:r>
              <a:rPr b="1" i="0" lang="en-US" sz="2800" u="none" cap="none" strike="noStrike">
                <a:solidFill>
                  <a:srgbClr val="2183E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risorse scientifiche audiovisive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l’obiettivo di </a:t>
            </a:r>
            <a:r>
              <a:rPr b="1" i="0" lang="en-US" sz="2800" u="none" cap="none" strike="noStrike">
                <a:solidFill>
                  <a:srgbClr val="2183E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incrementare la produttività della ricerca</a:t>
            </a:r>
            <a:r>
              <a:rPr b="1" i="0" lang="en-US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b="1" i="0" lang="en-US" sz="2800" u="none" cap="none" strike="noStrike">
                <a:solidFill>
                  <a:srgbClr val="2183E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innovare la didattica</a:t>
            </a:r>
            <a:endParaRPr b="1" i="0" sz="2800" u="none" cap="none" strike="noStrike">
              <a:solidFill>
                <a:srgbClr val="2183E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oup of people standing in a room&#10;&#10;Description generated with very high confidence" id="108" name="Google Shape;10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1252" y="2564427"/>
            <a:ext cx="2798958" cy="18585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ottle, glass, indoor, table&#10;&#10;Description generated with high confidence" id="109" name="Google Shape;10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914" y="2564426"/>
            <a:ext cx="2822835" cy="185850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3677920" y="5321300"/>
            <a:ext cx="1717040" cy="39624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2183E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7682912" y="5321300"/>
            <a:ext cx="2030047" cy="39624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1307459" y="6134746"/>
            <a:ext cx="9546602" cy="39624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2183E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4865669" y="3491933"/>
            <a:ext cx="2513918" cy="93431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2183E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close up of a sign&#10;&#10;Description automatically generated" id="114" name="Google Shape;11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26305" y="3171492"/>
            <a:ext cx="2753282" cy="14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d7ed37386_0_31"/>
          <p:cNvSpPr txBox="1"/>
          <p:nvPr/>
        </p:nvSpPr>
        <p:spPr>
          <a:xfrm>
            <a:off x="484822" y="30480"/>
            <a:ext cx="10905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i="0" lang="en-US" sz="3000" u="none" cap="none" strike="noStrike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Istituzioni italiane </a:t>
            </a: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 hanno aderito all’iniziativa internazionale di solidarietà digitale</a:t>
            </a:r>
            <a:endParaRPr b="1" i="0" sz="3000" u="none" cap="none" strike="noStrike">
              <a:solidFill>
                <a:srgbClr val="7475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Google Shape;120;gad7ed37386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600" y="1226655"/>
            <a:ext cx="202882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ad7ed37386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6225" y="1226680"/>
            <a:ext cx="2105025" cy="54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ad7ed37386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2800" y="1221918"/>
            <a:ext cx="212407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ad7ed37386_0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2358775"/>
            <a:ext cx="6172200" cy="2544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3481cc657_0_7"/>
          <p:cNvSpPr txBox="1"/>
          <p:nvPr/>
        </p:nvSpPr>
        <p:spPr>
          <a:xfrm>
            <a:off x="484822" y="30480"/>
            <a:ext cx="10905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JoVE Research e JoVE Education, in concreto</a:t>
            </a:r>
            <a:endParaRPr b="1" i="0" sz="3000" u="none" cap="none" strike="noStrike">
              <a:solidFill>
                <a:srgbClr val="7475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ga3481cc657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01580"/>
            <a:ext cx="571500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a3481cc657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9800" y="1520580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a3481cc657_0_7"/>
          <p:cNvSpPr txBox="1"/>
          <p:nvPr/>
        </p:nvSpPr>
        <p:spPr>
          <a:xfrm>
            <a:off x="337450" y="5442850"/>
            <a:ext cx="552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JoVE Research - JoVE Journal Engineering</a:t>
            </a: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Design and Implementation of a Bespoke Robotic Manipulator for Extra-corporeal Ultrasound”</a:t>
            </a:r>
            <a:endParaRPr sz="15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ga3481cc657_0_7"/>
          <p:cNvSpPr txBox="1"/>
          <p:nvPr/>
        </p:nvSpPr>
        <p:spPr>
          <a:xfrm>
            <a:off x="6346375" y="5910925"/>
            <a:ext cx="552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JoVE Education - JoVE Science Education</a:t>
            </a: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“Genome Editing” - tecnica CRISPR/CAS9, vincitrice del premio Nobel per la Chimica 2020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3481cc657_0_18"/>
          <p:cNvSpPr txBox="1"/>
          <p:nvPr/>
        </p:nvSpPr>
        <p:spPr>
          <a:xfrm>
            <a:off x="484822" y="30480"/>
            <a:ext cx="109053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i="0" lang="en-US" sz="3000" u="none" cap="none" strike="noStrike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Istituzioni italiane </a:t>
            </a: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 hanno adottato in maniera continuativa</a:t>
            </a:r>
            <a:r>
              <a:rPr b="1" i="0" lang="en-US" sz="3000" u="none" cap="none" strike="noStrike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JoVE</a:t>
            </a:r>
            <a:endParaRPr b="1" i="0" sz="3000" u="none" cap="none" strike="noStrike">
              <a:solidFill>
                <a:srgbClr val="7475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ga3481cc657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" y="2695325"/>
            <a:ext cx="6587575" cy="171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a3481cc657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450" y="1139580"/>
            <a:ext cx="5367350" cy="563783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a3481cc657_0_18"/>
          <p:cNvSpPr txBox="1"/>
          <p:nvPr/>
        </p:nvSpPr>
        <p:spPr>
          <a:xfrm>
            <a:off x="283725" y="4647000"/>
            <a:ext cx="50091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Università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di Perugia e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Università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di Genova hanno recentemente sottoscritto un abbonamento istituzionale a JoVE.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a3481cc657_0_18"/>
          <p:cNvSpPr txBox="1"/>
          <p:nvPr/>
        </p:nvSpPr>
        <p:spPr>
          <a:xfrm>
            <a:off x="5151600" y="3733050"/>
            <a:ext cx="2877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*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a3481cc657_0_18"/>
          <p:cNvSpPr txBox="1"/>
          <p:nvPr/>
        </p:nvSpPr>
        <p:spPr>
          <a:xfrm>
            <a:off x="128700" y="4550700"/>
            <a:ext cx="2877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*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 txBox="1"/>
          <p:nvPr/>
        </p:nvSpPr>
        <p:spPr>
          <a:xfrm>
            <a:off x="609599" y="0"/>
            <a:ext cx="10972800" cy="880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accedere a JoVE da remoto</a:t>
            </a:r>
            <a:endParaRPr b="1" i="0" sz="3000" u="none" cap="none" strike="noStrike">
              <a:solidFill>
                <a:srgbClr val="74757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screenshot of a cell phone&#10;&#10;Description automatically generated" id="148" name="Google Shape;148;p2"/>
          <p:cNvPicPr preferRelativeResize="0"/>
          <p:nvPr/>
        </p:nvPicPr>
        <p:blipFill rotWithShape="1">
          <a:blip r:embed="rId3">
            <a:alphaModFix/>
          </a:blip>
          <a:srcRect b="0" l="1180" r="0" t="0"/>
          <a:stretch/>
        </p:blipFill>
        <p:spPr>
          <a:xfrm>
            <a:off x="6812131" y="1504520"/>
            <a:ext cx="5120864" cy="4511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85333"/>
            <a:ext cx="6507329" cy="542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d7ed37386_0_13"/>
          <p:cNvSpPr txBox="1"/>
          <p:nvPr/>
        </p:nvSpPr>
        <p:spPr>
          <a:xfrm>
            <a:off x="914399" y="0"/>
            <a:ext cx="10972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JoVE a supporto dell’apprendimento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ad7ed37386_0_13"/>
          <p:cNvSpPr txBox="1"/>
          <p:nvPr/>
        </p:nvSpPr>
        <p:spPr>
          <a:xfrm>
            <a:off x="195675" y="955150"/>
            <a:ext cx="11436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Per agevolare e supportare la transizione da didattica frontale a didattica a distanza o mista, JoVE ha, in brevissimo tempo, realizzato delle iniziative a supporto dei docenti e ricercatori (in ambito COVID e non):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Creazione di un HUB di video protocolli ad accesso libero per supportare la ricerca scientifica sul SARS-Cov-2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Creazione di un HUB ad accesso libero per supportare l’Insegnamento Online destinato a docenti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Preparazione di video </a:t>
            </a:r>
            <a:r>
              <a:rPr b="1" i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playlist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selezionate e disegnate </a:t>
            </a:r>
            <a:r>
              <a:rPr b="1" i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ad hoc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in base ai topics trattati a lezione dai docenti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Linee guida e video tutorial sull’utilizzo di JoVE negli LMS 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più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comunemente utilizzati e attraverso i vari video conference tools 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Accelerazione della produzione di nuovo materiale didattico (es. </a:t>
            </a:r>
            <a:r>
              <a:rPr b="1" i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Core Chemistry, Lab Manual Chemistry, Encyclopedia of Experiments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etc)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Oltre ai </a:t>
            </a:r>
            <a:r>
              <a:rPr b="1" lang="en-US" sz="1300" u="sng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sottotitoli in +10 lingue tra cui l’italiano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in tutti i video didattici, tutte le </a:t>
            </a:r>
            <a:r>
              <a:rPr b="1" lang="en-US" sz="1300">
                <a:solidFill>
                  <a:srgbClr val="212529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le funzionalità di riproduzione video di JoVE sono ora accessibili tramite tastiera, dalla riproduzione/pausa al controllo del volume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12529"/>
              </a:buClr>
              <a:buSzPts val="1300"/>
              <a:buFont typeface="Century Gothic"/>
              <a:buAutoNum type="arabicPeriod"/>
            </a:pP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Assistenza gratuita e personalizzata a </a:t>
            </a:r>
            <a:r>
              <a:rPr b="1" lang="en-US" sz="1300">
                <a:solidFill>
                  <a:srgbClr val="212529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amministratori LMS, </a:t>
            </a:r>
            <a:r>
              <a:rPr b="1" lang="en-US" sz="1300">
                <a:solidFill>
                  <a:srgbClr val="21252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docenti, ricercatori, e studenti</a:t>
            </a:r>
            <a:endParaRPr b="1" sz="1300">
              <a:solidFill>
                <a:srgbClr val="212529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/>
          <p:nvPr/>
        </p:nvSpPr>
        <p:spPr>
          <a:xfrm>
            <a:off x="914399" y="0"/>
            <a:ext cx="10972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 integrare i contenuti di JoVE in Moodle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 b="28724" l="0" r="0" t="0"/>
          <a:stretch/>
        </p:blipFill>
        <p:spPr>
          <a:xfrm>
            <a:off x="143233" y="2996279"/>
            <a:ext cx="7454991" cy="135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50" y="4551427"/>
            <a:ext cx="7417575" cy="224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5">
            <a:alphaModFix/>
          </a:blip>
          <a:srcRect b="38699" l="0" r="0" t="0"/>
          <a:stretch/>
        </p:blipFill>
        <p:spPr>
          <a:xfrm>
            <a:off x="451909" y="1145350"/>
            <a:ext cx="6837639" cy="164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252321"/>
            <a:ext cx="2018850" cy="5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0425" y="2366125"/>
            <a:ext cx="4695375" cy="25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d521e0b76_0_13"/>
          <p:cNvSpPr txBox="1"/>
          <p:nvPr/>
        </p:nvSpPr>
        <p:spPr>
          <a:xfrm>
            <a:off x="609599" y="0"/>
            <a:ext cx="10972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575"/>
              </a:buClr>
              <a:buSzPts val="3000"/>
              <a:buFont typeface="Century Gothic"/>
              <a:buNone/>
            </a:pP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Esperienze d’uso nelle </a:t>
            </a: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Università</a:t>
            </a:r>
            <a:r>
              <a:rPr b="1" lang="en-US" sz="3000">
                <a:solidFill>
                  <a:srgbClr val="74757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Italiane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ad521e0b76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080" y="1453550"/>
            <a:ext cx="3742304" cy="232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ad521e0b76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4230" y="1453552"/>
            <a:ext cx="3729323" cy="232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ad521e0b76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252321"/>
            <a:ext cx="2018850" cy="5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ad521e0b76_0_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941888"/>
            <a:ext cx="3742311" cy="232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ad521e0b76_0_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7080" y="3941888"/>
            <a:ext cx="3742293" cy="232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ad521e0b76_0_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6306" y="1453550"/>
            <a:ext cx="3734494" cy="232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ad521e0b76_0_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94225" y="3941900"/>
            <a:ext cx="3729325" cy="232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2018-09-07T10:38:00Z</dcterms:created>
  <dc:creator>Adam Creaser</dc:creator>
</cp:coreProperties>
</file>