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udio/unknown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28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57" r:id="rId9"/>
    <p:sldId id="266" r:id="rId10"/>
    <p:sldId id="259" r:id="rId11"/>
    <p:sldId id="268" r:id="rId12"/>
    <p:sldId id="273" r:id="rId13"/>
    <p:sldId id="274" r:id="rId14"/>
    <p:sldId id="269" r:id="rId15"/>
    <p:sldId id="270" r:id="rId16"/>
    <p:sldId id="271" r:id="rId17"/>
    <p:sldId id="275" r:id="rId18"/>
    <p:sldId id="267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54D"/>
    <a:srgbClr val="00254C"/>
    <a:srgbClr val="281529"/>
    <a:srgbClr val="F3D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5"/>
    <p:restoredTop sz="94635"/>
  </p:normalViewPr>
  <p:slideViewPr>
    <p:cSldViewPr snapToGrid="0" snapToObjects="1">
      <p:cViewPr varScale="1">
        <p:scale>
          <a:sx n="72" d="100"/>
          <a:sy n="72" d="100"/>
        </p:scale>
        <p:origin x="224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Foglio_di_lavoro_di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/>
              <a:t>Andamento Corsi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2017/18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Foglio1!$A$2:$A$5</c:f>
              <c:strCache>
                <c:ptCount val="2"/>
                <c:pt idx="0">
                  <c:v>n. corsi</c:v>
                </c:pt>
                <c:pt idx="1">
                  <c:v>n. docenti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2.0</c:v>
                </c:pt>
                <c:pt idx="1">
                  <c:v>1.0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2018/2019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Foglio1!$A$2:$A$5</c:f>
              <c:strCache>
                <c:ptCount val="2"/>
                <c:pt idx="0">
                  <c:v>n. corsi</c:v>
                </c:pt>
                <c:pt idx="1">
                  <c:v>n. docenti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10.0</c:v>
                </c:pt>
                <c:pt idx="1">
                  <c:v>2.0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2019/20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Foglio1!$A$2:$A$5</c:f>
              <c:strCache>
                <c:ptCount val="2"/>
                <c:pt idx="0">
                  <c:v>n. corsi</c:v>
                </c:pt>
                <c:pt idx="1">
                  <c:v>n. docenti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55.0</c:v>
                </c:pt>
                <c:pt idx="1">
                  <c:v>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-1139723840"/>
        <c:axId val="-1193545616"/>
      </c:barChart>
      <c:valAx>
        <c:axId val="-1193545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139723840"/>
        <c:crosses val="autoZero"/>
        <c:crossBetween val="between"/>
      </c:valAx>
      <c:catAx>
        <c:axId val="-1139723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193545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F794D-331A-DC4A-929F-CAE11B165090}" type="datetimeFigureOut">
              <a:rPr lang="it-IT" smtClean="0"/>
              <a:t>26/11/20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396F5-1C35-7A4B-B4DA-60BACE3807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01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11/26/20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11/26/20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11/26/20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11/26/20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11/26/20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11/26/20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11/26/20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11/26/20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11/26/20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11/26/20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11/26/20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11/26/20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2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jpe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478971" y="5094513"/>
            <a:ext cx="7761514" cy="1763487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it-IT" sz="3000" b="1" dirty="0">
                <a:latin typeface="Footlight MT Light" charset="0"/>
                <a:ea typeface="Footlight MT Light" charset="0"/>
                <a:cs typeface="Footlight MT Light" charset="0"/>
              </a:rPr>
              <a:t>AFAM FORMAZIONE E DIDATTICA A DISTANZA: </a:t>
            </a:r>
            <a:r>
              <a:rPr lang="it-IT" sz="3000" dirty="0">
                <a:latin typeface="Footlight MT Light" charset="0"/>
                <a:ea typeface="Footlight MT Light" charset="0"/>
                <a:cs typeface="Footlight MT Light" charset="0"/>
              </a:rPr>
              <a:t/>
            </a:r>
            <a:br>
              <a:rPr lang="it-IT" sz="3000" dirty="0">
                <a:latin typeface="Footlight MT Light" charset="0"/>
                <a:ea typeface="Footlight MT Light" charset="0"/>
                <a:cs typeface="Footlight MT Light" charset="0"/>
              </a:rPr>
            </a:br>
            <a:r>
              <a:rPr lang="it-IT" sz="3000" b="1" dirty="0">
                <a:latin typeface="Footlight MT Light" charset="0"/>
                <a:ea typeface="Footlight MT Light" charset="0"/>
                <a:cs typeface="Footlight MT Light" charset="0"/>
              </a:rPr>
              <a:t>UNA SFIDA E/O UN OPPORTUNITA’? </a:t>
            </a:r>
            <a:r>
              <a:rPr lang="it-IT" sz="3000" b="1" dirty="0" smtClean="0">
                <a:latin typeface="Footlight MT Light" charset="0"/>
                <a:ea typeface="Footlight MT Light" charset="0"/>
                <a:cs typeface="Footlight MT Light" charset="0"/>
              </a:rPr>
              <a:t/>
            </a:r>
            <a:br>
              <a:rPr lang="it-IT" sz="3000" b="1" dirty="0" smtClean="0">
                <a:latin typeface="Footlight MT Light" charset="0"/>
                <a:ea typeface="Footlight MT Light" charset="0"/>
                <a:cs typeface="Footlight MT Light" charset="0"/>
              </a:rPr>
            </a:br>
            <a:r>
              <a:rPr lang="it-IT" sz="3000" b="1" dirty="0" smtClean="0">
                <a:latin typeface="Footlight MT Light" charset="0"/>
                <a:ea typeface="Footlight MT Light" charset="0"/>
                <a:cs typeface="Footlight MT Light" charset="0"/>
              </a:rPr>
              <a:t>RIPENSIAMO </a:t>
            </a:r>
            <a:r>
              <a:rPr lang="it-IT" sz="3000" b="1" dirty="0">
                <a:latin typeface="Footlight MT Light" charset="0"/>
                <a:ea typeface="Footlight MT Light" charset="0"/>
                <a:cs typeface="Footlight MT Light" charset="0"/>
              </a:rPr>
              <a:t>LA </a:t>
            </a:r>
            <a:r>
              <a:rPr lang="it-IT" sz="3000" b="1" dirty="0" smtClean="0">
                <a:latin typeface="Footlight MT Light" charset="0"/>
                <a:ea typeface="Footlight MT Light" charset="0"/>
                <a:cs typeface="Footlight MT Light" charset="0"/>
              </a:rPr>
              <a:t>DIDATTICA</a:t>
            </a:r>
            <a:endParaRPr lang="it-IT" sz="3000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43" y="5092318"/>
            <a:ext cx="4909457" cy="176568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596243" y="800100"/>
            <a:ext cx="180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>
                <a:solidFill>
                  <a:srgbClr val="F3D19C"/>
                </a:solidFill>
                <a:latin typeface="Footlight MT Light" charset="0"/>
                <a:ea typeface="Footlight MT Light" charset="0"/>
                <a:cs typeface="Footlight MT Light" charset="0"/>
              </a:rPr>
              <a:t>Chiara Macrì </a:t>
            </a:r>
          </a:p>
          <a:p>
            <a:endParaRPr lang="it-IT" dirty="0"/>
          </a:p>
        </p:txBody>
      </p:sp>
      <p:grpSp>
        <p:nvGrpSpPr>
          <p:cNvPr id="3" name="Gruppo 2"/>
          <p:cNvGrpSpPr/>
          <p:nvPr/>
        </p:nvGrpSpPr>
        <p:grpSpPr>
          <a:xfrm>
            <a:off x="0" y="0"/>
            <a:ext cx="12192000" cy="4702823"/>
            <a:chOff x="0" y="0"/>
            <a:chExt cx="12192000" cy="4702823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702823"/>
            </a:xfrm>
            <a:prstGeom prst="rect">
              <a:avLst/>
            </a:prstGeom>
          </p:spPr>
        </p:pic>
        <p:sp>
          <p:nvSpPr>
            <p:cNvPr id="7" name="CasellaDiTesto 6"/>
            <p:cNvSpPr txBox="1"/>
            <p:nvPr/>
          </p:nvSpPr>
          <p:spPr>
            <a:xfrm>
              <a:off x="591672" y="1021978"/>
              <a:ext cx="2061882" cy="340657"/>
            </a:xfrm>
            <a:prstGeom prst="rect">
              <a:avLst/>
            </a:prstGeom>
            <a:solidFill>
              <a:srgbClr val="00254C"/>
            </a:solidFill>
          </p:spPr>
          <p:txBody>
            <a:bodyPr wrap="square" rtlCol="0">
              <a:spAutoFit/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8676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-800695" y="0"/>
            <a:ext cx="12992695" cy="6858000"/>
            <a:chOff x="-800695" y="0"/>
            <a:chExt cx="12992695" cy="685800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00695" y="0"/>
              <a:ext cx="12992695" cy="6858000"/>
            </a:xfrm>
            <a:prstGeom prst="rect">
              <a:avLst/>
            </a:prstGeom>
          </p:spPr>
        </p:pic>
        <p:sp>
          <p:nvSpPr>
            <p:cNvPr id="3" name="CasellaDiTesto 2"/>
            <p:cNvSpPr txBox="1"/>
            <p:nvPr/>
          </p:nvSpPr>
          <p:spPr>
            <a:xfrm>
              <a:off x="0" y="699248"/>
              <a:ext cx="2312895" cy="358588"/>
            </a:xfrm>
            <a:prstGeom prst="rect">
              <a:avLst/>
            </a:prstGeom>
            <a:solidFill>
              <a:srgbClr val="00254C"/>
            </a:solidFill>
          </p:spPr>
          <p:txBody>
            <a:bodyPr wrap="square" rtlCol="0">
              <a:spAutoFit/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306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8753" y="5094513"/>
            <a:ext cx="9843247" cy="1763487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es-ES" sz="2800" b="1" cap="all" dirty="0" err="1">
                <a:latin typeface="Footlight MT Light" charset="0"/>
                <a:ea typeface="Footlight MT Light" charset="0"/>
                <a:cs typeface="Footlight MT Light" charset="0"/>
              </a:rPr>
              <a:t>Sperimentazione</a:t>
            </a:r>
            <a:r>
              <a:rPr lang="es-ES" sz="2800" b="1" cap="all" dirty="0">
                <a:latin typeface="Footlight MT Light" charset="0"/>
                <a:ea typeface="Footlight MT Light" charset="0"/>
                <a:cs typeface="Footlight MT Light" charset="0"/>
              </a:rPr>
              <a:t> e </a:t>
            </a:r>
            <a:r>
              <a:rPr lang="es-ES" sz="2800" b="1" cap="all" dirty="0" err="1">
                <a:latin typeface="Footlight MT Light" charset="0"/>
                <a:ea typeface="Footlight MT Light" charset="0"/>
                <a:cs typeface="Footlight MT Light" charset="0"/>
              </a:rPr>
              <a:t>metodologie</a:t>
            </a:r>
            <a:r>
              <a:rPr lang="es-ES" sz="2800" b="1" cap="all" dirty="0">
                <a:latin typeface="Footlight MT Light" charset="0"/>
                <a:ea typeface="Footlight MT Light" charset="0"/>
                <a:cs typeface="Footlight MT Light" charset="0"/>
              </a:rPr>
              <a:t> </a:t>
            </a:r>
            <a:r>
              <a:rPr lang="es-ES" sz="2800" b="1" cap="all" dirty="0" err="1">
                <a:latin typeface="Footlight MT Light" charset="0"/>
                <a:ea typeface="Footlight MT Light" charset="0"/>
                <a:cs typeface="Footlight MT Light" charset="0"/>
              </a:rPr>
              <a:t>didattiche</a:t>
            </a:r>
            <a:r>
              <a:rPr lang="es-ES" sz="2800" b="1" cap="all" dirty="0">
                <a:latin typeface="Footlight MT Light" charset="0"/>
                <a:ea typeface="Footlight MT Light" charset="0"/>
                <a:cs typeface="Footlight MT Light" charset="0"/>
              </a:rPr>
              <a:t>: </a:t>
            </a:r>
            <a:r>
              <a:rPr lang="es-ES" sz="2800" b="1" cap="all" dirty="0" smtClean="0">
                <a:latin typeface="Footlight MT Light" charset="0"/>
                <a:ea typeface="Footlight MT Light" charset="0"/>
                <a:cs typeface="Footlight MT Light" charset="0"/>
              </a:rPr>
              <a:t/>
            </a:r>
            <a:br>
              <a:rPr lang="es-ES" sz="2800" b="1" cap="all" dirty="0" smtClean="0">
                <a:latin typeface="Footlight MT Light" charset="0"/>
                <a:ea typeface="Footlight MT Light" charset="0"/>
                <a:cs typeface="Footlight MT Light" charset="0"/>
              </a:rPr>
            </a:br>
            <a:r>
              <a:rPr lang="es-ES" sz="3600" b="1" cap="all" dirty="0" err="1" smtClean="0">
                <a:latin typeface="Footlight MT Light" charset="0"/>
                <a:ea typeface="Footlight MT Light" charset="0"/>
                <a:cs typeface="Footlight MT Light" charset="0"/>
              </a:rPr>
              <a:t>Flipped</a:t>
            </a:r>
            <a:r>
              <a:rPr lang="es-ES" sz="3600" b="1" cap="all" dirty="0" smtClean="0">
                <a:latin typeface="Footlight MT Light" charset="0"/>
                <a:ea typeface="Footlight MT Light" charset="0"/>
                <a:cs typeface="Footlight MT Light" charset="0"/>
              </a:rPr>
              <a:t> </a:t>
            </a:r>
            <a:r>
              <a:rPr lang="es-ES" sz="3600" b="1" cap="all" dirty="0" err="1">
                <a:latin typeface="Footlight MT Light" charset="0"/>
                <a:ea typeface="Footlight MT Light" charset="0"/>
                <a:cs typeface="Footlight MT Light" charset="0"/>
              </a:rPr>
              <a:t>classroom</a:t>
            </a:r>
            <a:r>
              <a:rPr lang="es-ES" sz="3600" b="1" cap="all" dirty="0">
                <a:latin typeface="Footlight MT Light" charset="0"/>
                <a:ea typeface="Footlight MT Light" charset="0"/>
                <a:cs typeface="Footlight MT Light" charset="0"/>
              </a:rPr>
              <a:t> e </a:t>
            </a:r>
            <a:r>
              <a:rPr lang="es-ES" sz="3600" b="1" cap="all" dirty="0" err="1">
                <a:latin typeface="Footlight MT Light" charset="0"/>
                <a:ea typeface="Footlight MT Light" charset="0"/>
                <a:cs typeface="Footlight MT Light" charset="0"/>
              </a:rPr>
              <a:t>Storia</a:t>
            </a:r>
            <a:r>
              <a:rPr lang="es-ES" sz="3600" b="1" cap="all" dirty="0">
                <a:latin typeface="Footlight MT Light" charset="0"/>
                <a:ea typeface="Footlight MT Light" charset="0"/>
                <a:cs typeface="Footlight MT Light" charset="0"/>
              </a:rPr>
              <a:t> </a:t>
            </a:r>
            <a:r>
              <a:rPr lang="es-ES" sz="3600" b="1" cap="all" dirty="0" err="1">
                <a:latin typeface="Footlight MT Light" charset="0"/>
                <a:ea typeface="Footlight MT Light" charset="0"/>
                <a:cs typeface="Footlight MT Light" charset="0"/>
              </a:rPr>
              <a:t>della</a:t>
            </a:r>
            <a:r>
              <a:rPr lang="es-ES" sz="3600" b="1" cap="all" dirty="0">
                <a:latin typeface="Footlight MT Light" charset="0"/>
                <a:ea typeface="Footlight MT Light" charset="0"/>
                <a:cs typeface="Footlight MT Light" charset="0"/>
              </a:rPr>
              <a:t> </a:t>
            </a:r>
            <a:r>
              <a:rPr lang="es-ES" sz="3600" b="1" cap="all" dirty="0" err="1">
                <a:latin typeface="Footlight MT Light" charset="0"/>
                <a:ea typeface="Footlight MT Light" charset="0"/>
                <a:cs typeface="Footlight MT Light" charset="0"/>
              </a:rPr>
              <a:t>Musica</a:t>
            </a:r>
            <a:endParaRPr lang="it-IT" sz="3600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96243" y="800100"/>
            <a:ext cx="180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>
                <a:solidFill>
                  <a:srgbClr val="F3D19C"/>
                </a:solidFill>
                <a:latin typeface="Footlight MT Light" charset="0"/>
                <a:ea typeface="Footlight MT Light" charset="0"/>
                <a:cs typeface="Footlight MT Light" charset="0"/>
              </a:rPr>
              <a:t>Chiara Macrì </a:t>
            </a:r>
          </a:p>
          <a:p>
            <a:endParaRPr lang="it-IT" dirty="0"/>
          </a:p>
        </p:txBody>
      </p:sp>
      <p:grpSp>
        <p:nvGrpSpPr>
          <p:cNvPr id="3" name="Gruppo 2"/>
          <p:cNvGrpSpPr/>
          <p:nvPr/>
        </p:nvGrpSpPr>
        <p:grpSpPr>
          <a:xfrm>
            <a:off x="0" y="0"/>
            <a:ext cx="12192000" cy="4702823"/>
            <a:chOff x="0" y="0"/>
            <a:chExt cx="12192000" cy="4702823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702823"/>
            </a:xfrm>
            <a:prstGeom prst="rect">
              <a:avLst/>
            </a:prstGeom>
          </p:spPr>
        </p:pic>
        <p:sp>
          <p:nvSpPr>
            <p:cNvPr id="7" name="CasellaDiTesto 6"/>
            <p:cNvSpPr txBox="1"/>
            <p:nvPr/>
          </p:nvSpPr>
          <p:spPr>
            <a:xfrm>
              <a:off x="591671" y="1075764"/>
              <a:ext cx="1918447" cy="304801"/>
            </a:xfrm>
            <a:prstGeom prst="rect">
              <a:avLst/>
            </a:prstGeom>
            <a:solidFill>
              <a:srgbClr val="00254C"/>
            </a:solidFill>
          </p:spPr>
          <p:txBody>
            <a:bodyPr wrap="square" rtlCol="0">
              <a:spAutoFit/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447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0" y="0"/>
            <a:ext cx="11146750" cy="6858000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0" y="3048000"/>
            <a:ext cx="11353800" cy="1990165"/>
          </a:xfrm>
          <a:solidFill>
            <a:srgbClr val="0025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it-IT" dirty="0" smtClean="0"/>
              <a:t>Per biennio 2018-2020</a:t>
            </a:r>
            <a:br>
              <a:rPr lang="it-IT" dirty="0" smtClean="0"/>
            </a:br>
            <a:r>
              <a:rPr lang="it-IT" dirty="0" smtClean="0"/>
              <a:t>corsi di Storia della musica </a:t>
            </a:r>
            <a:br>
              <a:rPr lang="it-IT" dirty="0" smtClean="0"/>
            </a:br>
            <a:r>
              <a:rPr lang="it-IT" dirty="0" smtClean="0"/>
              <a:t>auto-sufficienti per </a:t>
            </a:r>
            <a:r>
              <a:rPr lang="it-IT" dirty="0" err="1" smtClean="0"/>
              <a:t>e-learnig</a:t>
            </a:r>
            <a:r>
              <a:rPr lang="it-IT" dirty="0" smtClean="0"/>
              <a:t> a distanza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430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5777" y="3341408"/>
            <a:ext cx="10515600" cy="1325563"/>
          </a:xfrm>
        </p:spPr>
        <p:txBody>
          <a:bodyPr/>
          <a:lstStyle/>
          <a:p>
            <a:pPr algn="r"/>
            <a:r>
              <a:rPr lang="it-IT" dirty="0" smtClean="0">
                <a:latin typeface="Footlight MT Light" charset="0"/>
                <a:ea typeface="Footlight MT Light" charset="0"/>
                <a:cs typeface="Footlight MT Light" charset="0"/>
              </a:rPr>
              <a:t>Ripensare la didattica</a:t>
            </a:r>
            <a:r>
              <a:rPr lang="mr-IN" dirty="0" smtClean="0">
                <a:latin typeface="Footlight MT Light" charset="0"/>
                <a:ea typeface="Footlight MT Light" charset="0"/>
                <a:cs typeface="Footlight MT Light" charset="0"/>
              </a:rPr>
              <a:t>…</a:t>
            </a:r>
            <a:endParaRPr lang="it-IT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2" y="358588"/>
            <a:ext cx="5163671" cy="29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1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 t="28823" b="21179"/>
          <a:stretch/>
        </p:blipFill>
        <p:spPr>
          <a:xfrm rot="16200000">
            <a:off x="-2253343" y="2253343"/>
            <a:ext cx="6858000" cy="2351314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2859742" y="4930588"/>
            <a:ext cx="9022976" cy="192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dirty="0" smtClean="0">
                <a:latin typeface="Footlight MT Light" charset="0"/>
                <a:ea typeface="Footlight MT Light" charset="0"/>
                <a:cs typeface="Footlight MT Light" charset="0"/>
              </a:rPr>
              <a:t>Da 2020-2021 </a:t>
            </a:r>
          </a:p>
          <a:p>
            <a:pPr algn="r"/>
            <a:r>
              <a:rPr lang="it-IT" dirty="0" smtClean="0">
                <a:latin typeface="Footlight MT Light" charset="0"/>
                <a:ea typeface="Footlight MT Light" charset="0"/>
                <a:cs typeface="Footlight MT Light" charset="0"/>
              </a:rPr>
              <a:t>Corsi di Storia della musica </a:t>
            </a:r>
            <a:br>
              <a:rPr lang="it-IT" dirty="0" smtClean="0">
                <a:latin typeface="Footlight MT Light" charset="0"/>
                <a:ea typeface="Footlight MT Light" charset="0"/>
                <a:cs typeface="Footlight MT Light" charset="0"/>
              </a:rPr>
            </a:br>
            <a:r>
              <a:rPr lang="it-IT" dirty="0" smtClean="0">
                <a:latin typeface="Footlight MT Light" charset="0"/>
                <a:ea typeface="Footlight MT Light" charset="0"/>
                <a:cs typeface="Footlight MT Light" charset="0"/>
              </a:rPr>
              <a:t>con metodologia </a:t>
            </a:r>
            <a:r>
              <a:rPr lang="it-IT" dirty="0" err="1" smtClean="0">
                <a:latin typeface="Footlight MT Light" charset="0"/>
                <a:ea typeface="Footlight MT Light" charset="0"/>
                <a:cs typeface="Footlight MT Light" charset="0"/>
              </a:rPr>
              <a:t>Flipped</a:t>
            </a:r>
            <a:r>
              <a:rPr lang="it-IT" dirty="0" smtClean="0">
                <a:latin typeface="Footlight MT Light" charset="0"/>
                <a:ea typeface="Footlight MT Light" charset="0"/>
                <a:cs typeface="Footlight MT Light" charset="0"/>
              </a:rPr>
              <a:t> </a:t>
            </a:r>
            <a:r>
              <a:rPr lang="it-IT" dirty="0" err="1" smtClean="0">
                <a:latin typeface="Footlight MT Light" charset="0"/>
                <a:ea typeface="Footlight MT Light" charset="0"/>
                <a:cs typeface="Footlight MT Light" charset="0"/>
              </a:rPr>
              <a:t>Classroom</a:t>
            </a:r>
            <a:endParaRPr lang="it-IT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12" y="0"/>
            <a:ext cx="9041688" cy="4966447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5235388" y="2779059"/>
            <a:ext cx="1864659" cy="358588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13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94211" y="365125"/>
            <a:ext cx="9022976" cy="1325563"/>
          </a:xfrm>
        </p:spPr>
        <p:txBody>
          <a:bodyPr>
            <a:normAutofit fontScale="90000"/>
          </a:bodyPr>
          <a:lstStyle/>
          <a:p>
            <a:pPr algn="r"/>
            <a:r>
              <a:rPr lang="it-IT" dirty="0" smtClean="0"/>
              <a:t>1. Ogni settimana viene assegnato un modulo compreso di attività di verifica degli apprendimenti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 t="28823" b="21179"/>
          <a:stretch/>
        </p:blipFill>
        <p:spPr>
          <a:xfrm rot="16200000">
            <a:off x="-2253343" y="2253343"/>
            <a:ext cx="6858000" cy="2351314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2994211" y="1941092"/>
            <a:ext cx="9022976" cy="222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4000" dirty="0" smtClean="0"/>
              <a:t>2. La settimana successiva discussione in diretta streaming con </a:t>
            </a:r>
            <a:r>
              <a:rPr lang="it-IT" sz="4000" dirty="0" err="1" smtClean="0"/>
              <a:t>Meet</a:t>
            </a:r>
            <a:r>
              <a:rPr lang="it-IT" sz="4000" dirty="0" smtClean="0"/>
              <a:t> e approfondimenti</a:t>
            </a:r>
            <a:endParaRPr lang="it-IT" sz="4000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994211" y="4417173"/>
            <a:ext cx="9022976" cy="2037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4000" dirty="0"/>
              <a:t>3</a:t>
            </a:r>
            <a:r>
              <a:rPr lang="it-IT" sz="4000" dirty="0" smtClean="0"/>
              <a:t>. Rielaborazione apprendimento tramite registrazione dello streaming e ulteriori attività</a:t>
            </a:r>
            <a:endParaRPr lang="it-IT" sz="4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4825"/>
            <a:ext cx="5357016" cy="30031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70" y="0"/>
            <a:ext cx="7601030" cy="38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82" y="4396442"/>
            <a:ext cx="4510485" cy="246155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193" y="327211"/>
            <a:ext cx="4164807" cy="261321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 t="28823" b="21179"/>
          <a:stretch/>
        </p:blipFill>
        <p:spPr>
          <a:xfrm rot="16200000">
            <a:off x="-2253343" y="2253343"/>
            <a:ext cx="6858000" cy="235131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137647" y="627530"/>
            <a:ext cx="56656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500" dirty="0" smtClean="0">
                <a:latin typeface="Footlight MT Light" charset="0"/>
                <a:ea typeface="Footlight MT Light" charset="0"/>
                <a:cs typeface="Footlight MT Light" charset="0"/>
              </a:rPr>
              <a:t>Sviluppare rapporto </a:t>
            </a:r>
            <a:r>
              <a:rPr lang="it-IT" sz="2500" dirty="0">
                <a:latin typeface="Footlight MT Light" charset="0"/>
                <a:ea typeface="Footlight MT Light" charset="0"/>
                <a:cs typeface="Footlight MT Light" charset="0"/>
              </a:rPr>
              <a:t>empatico con gli alunni, </a:t>
            </a:r>
            <a:r>
              <a:rPr lang="it-IT" sz="2500" dirty="0" smtClean="0">
                <a:latin typeface="Footlight MT Light" charset="0"/>
                <a:ea typeface="Footlight MT Light" charset="0"/>
                <a:cs typeface="Footlight MT Light" charset="0"/>
              </a:rPr>
              <a:t>ulteriori </a:t>
            </a:r>
            <a:r>
              <a:rPr lang="it-IT" sz="2500" dirty="0">
                <a:latin typeface="Footlight MT Light" charset="0"/>
                <a:ea typeface="Footlight MT Light" charset="0"/>
                <a:cs typeface="Footlight MT Light" charset="0"/>
              </a:rPr>
              <a:t>approfondimenti e suggerimenti per migliorare il livello delle lezioni e dei contenuti. </a:t>
            </a:r>
            <a:endParaRPr lang="it-IT" sz="2500" dirty="0" smtClean="0">
              <a:latin typeface="Footlight MT Light" charset="0"/>
              <a:ea typeface="Footlight MT Light" charset="0"/>
              <a:cs typeface="Footlight MT Light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500" dirty="0" smtClean="0">
                <a:latin typeface="Footlight MT Light" charset="0"/>
                <a:ea typeface="Footlight MT Light" charset="0"/>
                <a:cs typeface="Footlight MT Light" charset="0"/>
              </a:rPr>
              <a:t>Valutazione formativa, per evitare l’isolamento </a:t>
            </a:r>
            <a:r>
              <a:rPr lang="it-IT" sz="2500" dirty="0">
                <a:latin typeface="Footlight MT Light" charset="0"/>
                <a:ea typeface="Footlight MT Light" charset="0"/>
                <a:cs typeface="Footlight MT Light" charset="0"/>
              </a:rPr>
              <a:t>degli alunni </a:t>
            </a:r>
            <a:r>
              <a:rPr lang="it-IT" sz="2500" dirty="0" smtClean="0">
                <a:latin typeface="Footlight MT Light" charset="0"/>
                <a:ea typeface="Footlight MT Light" charset="0"/>
                <a:cs typeface="Footlight MT Light" charset="0"/>
              </a:rPr>
              <a:t>demotivati</a:t>
            </a:r>
            <a:endParaRPr lang="it-IT" sz="2500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311153" y="4303058"/>
            <a:ext cx="55939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Wingdings" charset="2"/>
              <a:buChar char="ü"/>
            </a:pPr>
            <a:r>
              <a:rPr lang="it-IT" sz="2500" dirty="0" smtClean="0">
                <a:latin typeface="Footlight MT Light" charset="0"/>
                <a:ea typeface="Footlight MT Light" charset="0"/>
                <a:cs typeface="Footlight MT Light" charset="0"/>
              </a:rPr>
              <a:t>sostenere </a:t>
            </a:r>
            <a:r>
              <a:rPr lang="it-IT" sz="2500" dirty="0">
                <a:latin typeface="Footlight MT Light" charset="0"/>
                <a:ea typeface="Footlight MT Light" charset="0"/>
                <a:cs typeface="Footlight MT Light" charset="0"/>
              </a:rPr>
              <a:t>gli esami senza </a:t>
            </a:r>
            <a:r>
              <a:rPr lang="it-IT" sz="2500" dirty="0" smtClean="0">
                <a:latin typeface="Footlight MT Light" charset="0"/>
                <a:ea typeface="Footlight MT Light" charset="0"/>
                <a:cs typeface="Footlight MT Light" charset="0"/>
              </a:rPr>
              <a:t>stress </a:t>
            </a:r>
            <a:r>
              <a:rPr lang="it-IT" sz="2500" dirty="0">
                <a:latin typeface="Footlight MT Light" charset="0"/>
                <a:ea typeface="Footlight MT Light" charset="0"/>
                <a:cs typeface="Footlight MT Light" charset="0"/>
              </a:rPr>
              <a:t>e </a:t>
            </a:r>
            <a:r>
              <a:rPr lang="it-IT" sz="2500" dirty="0" smtClean="0">
                <a:latin typeface="Footlight MT Light" charset="0"/>
                <a:ea typeface="Footlight MT Light" charset="0"/>
                <a:cs typeface="Footlight MT Light" charset="0"/>
              </a:rPr>
              <a:t>con successo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25506" y="4303455"/>
            <a:ext cx="12066494" cy="2554545"/>
          </a:xfrm>
          <a:prstGeom prst="rect">
            <a:avLst/>
          </a:prstGeom>
          <a:solidFill>
            <a:srgbClr val="00254D"/>
          </a:solidFill>
          <a:ln>
            <a:solidFill>
              <a:srgbClr val="0025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r">
              <a:buFont typeface="Wingdings" charset="2"/>
              <a:buChar char="q"/>
            </a:pPr>
            <a:r>
              <a:rPr lang="it-IT" sz="4000" dirty="0">
                <a:latin typeface="Footlight MT Light" charset="0"/>
                <a:ea typeface="Footlight MT Light" charset="0"/>
                <a:cs typeface="Footlight MT Light" charset="0"/>
              </a:rPr>
              <a:t>Già nel 2019/20 - 80% degli iscritti al corso ha sostenuto l’esame nella prima sessione utile con risultati soddisfacenti. </a:t>
            </a:r>
            <a:endParaRPr lang="it-IT" sz="4000" dirty="0" smtClean="0">
              <a:latin typeface="Footlight MT Light" charset="0"/>
              <a:ea typeface="Footlight MT Light" charset="0"/>
              <a:cs typeface="Footlight MT Light" charset="0"/>
            </a:endParaRPr>
          </a:p>
          <a:p>
            <a:pPr marL="571500" indent="-571500" algn="r">
              <a:buFont typeface="Wingdings" charset="2"/>
              <a:buChar char="q"/>
            </a:pPr>
            <a:r>
              <a:rPr lang="it-IT" sz="4000" dirty="0" smtClean="0">
                <a:latin typeface="Footlight MT Light" charset="0"/>
                <a:ea typeface="Footlight MT Light" charset="0"/>
                <a:cs typeface="Footlight MT Light" charset="0"/>
              </a:rPr>
              <a:t>Cosa </a:t>
            </a:r>
            <a:r>
              <a:rPr lang="it-IT" sz="4000" dirty="0">
                <a:latin typeface="Footlight MT Light" charset="0"/>
                <a:ea typeface="Footlight MT Light" charset="0"/>
                <a:cs typeface="Footlight MT Light" charset="0"/>
              </a:rPr>
              <a:t>sarà nel 2020/21?</a:t>
            </a:r>
          </a:p>
        </p:txBody>
      </p:sp>
    </p:spTree>
    <p:extLst>
      <p:ext uri="{BB962C8B-B14F-4D97-AF65-F5344CB8AC3E}">
        <p14:creationId xmlns:p14="http://schemas.microsoft.com/office/powerpoint/2010/main" val="132669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8753" y="5453101"/>
            <a:ext cx="9843247" cy="1404899"/>
          </a:xfrm>
        </p:spPr>
        <p:txBody>
          <a:bodyPr>
            <a:normAutofit fontScale="90000"/>
          </a:bodyPr>
          <a:lstStyle/>
          <a:p>
            <a:pPr lvl="0" algn="r">
              <a:lnSpc>
                <a:spcPct val="150000"/>
              </a:lnSpc>
            </a:pPr>
            <a:r>
              <a:rPr lang="es-ES" sz="2800" b="1" cap="all" dirty="0" err="1">
                <a:latin typeface="Footlight MT Light" charset="0"/>
                <a:ea typeface="Footlight MT Light" charset="0"/>
                <a:cs typeface="Footlight MT Light" charset="0"/>
              </a:rPr>
              <a:t>Sperimentazione</a:t>
            </a:r>
            <a:r>
              <a:rPr lang="es-ES" sz="2800" b="1" cap="all" dirty="0">
                <a:latin typeface="Footlight MT Light" charset="0"/>
                <a:ea typeface="Footlight MT Light" charset="0"/>
                <a:cs typeface="Footlight MT Light" charset="0"/>
              </a:rPr>
              <a:t> e </a:t>
            </a:r>
            <a:r>
              <a:rPr lang="es-ES" sz="2800" b="1" cap="all" dirty="0" err="1">
                <a:latin typeface="Footlight MT Light" charset="0"/>
                <a:ea typeface="Footlight MT Light" charset="0"/>
                <a:cs typeface="Footlight MT Light" charset="0"/>
              </a:rPr>
              <a:t>metodologie</a:t>
            </a:r>
            <a:r>
              <a:rPr lang="es-ES" sz="2800" b="1" cap="all" dirty="0">
                <a:latin typeface="Footlight MT Light" charset="0"/>
                <a:ea typeface="Footlight MT Light" charset="0"/>
                <a:cs typeface="Footlight MT Light" charset="0"/>
              </a:rPr>
              <a:t> </a:t>
            </a:r>
            <a:r>
              <a:rPr lang="es-ES" sz="2800" b="1" cap="all" dirty="0" err="1">
                <a:latin typeface="Footlight MT Light" charset="0"/>
                <a:ea typeface="Footlight MT Light" charset="0"/>
                <a:cs typeface="Footlight MT Light" charset="0"/>
              </a:rPr>
              <a:t>didattiche</a:t>
            </a:r>
            <a:r>
              <a:rPr lang="es-ES" sz="2800" b="1" cap="all" dirty="0">
                <a:latin typeface="Footlight MT Light" charset="0"/>
                <a:ea typeface="Footlight MT Light" charset="0"/>
                <a:cs typeface="Footlight MT Light" charset="0"/>
              </a:rPr>
              <a:t>: </a:t>
            </a:r>
            <a:r>
              <a:rPr lang="es-ES" sz="2800" b="1" cap="all" dirty="0" smtClean="0">
                <a:latin typeface="Footlight MT Light" charset="0"/>
                <a:ea typeface="Footlight MT Light" charset="0"/>
                <a:cs typeface="Footlight MT Light" charset="0"/>
              </a:rPr>
              <a:t/>
            </a:r>
            <a:br>
              <a:rPr lang="es-ES" sz="2800" b="1" cap="all" dirty="0" smtClean="0">
                <a:latin typeface="Footlight MT Light" charset="0"/>
                <a:ea typeface="Footlight MT Light" charset="0"/>
                <a:cs typeface="Footlight MT Light" charset="0"/>
              </a:rPr>
            </a:br>
            <a:r>
              <a:rPr lang="es-ES" sz="3600" b="1" cap="all" dirty="0">
                <a:latin typeface="Footlight MT Light" charset="0"/>
                <a:ea typeface="Footlight MT Light" charset="0"/>
                <a:cs typeface="Footlight MT Light" charset="0"/>
              </a:rPr>
              <a:t>Role </a:t>
            </a:r>
            <a:r>
              <a:rPr lang="es-ES" sz="3600" b="1" cap="all" dirty="0" err="1">
                <a:latin typeface="Footlight MT Light" charset="0"/>
                <a:ea typeface="Footlight MT Light" charset="0"/>
                <a:cs typeface="Footlight MT Light" charset="0"/>
              </a:rPr>
              <a:t>Playing</a:t>
            </a:r>
            <a:r>
              <a:rPr lang="es-ES" sz="3600" b="1" cap="all" dirty="0">
                <a:latin typeface="Footlight MT Light" charset="0"/>
                <a:ea typeface="Footlight MT Light" charset="0"/>
                <a:cs typeface="Footlight MT Light" charset="0"/>
              </a:rPr>
              <a:t> e </a:t>
            </a:r>
            <a:r>
              <a:rPr lang="es-ES" sz="3600" b="1" cap="all" dirty="0" err="1">
                <a:latin typeface="Footlight MT Light" charset="0"/>
                <a:ea typeface="Footlight MT Light" charset="0"/>
                <a:cs typeface="Footlight MT Light" charset="0"/>
              </a:rPr>
              <a:t>didattica</a:t>
            </a:r>
            <a:r>
              <a:rPr lang="es-ES" sz="3600" b="1" cap="all" dirty="0">
                <a:latin typeface="Footlight MT Light" charset="0"/>
                <a:ea typeface="Footlight MT Light" charset="0"/>
                <a:cs typeface="Footlight MT Light" charset="0"/>
              </a:rPr>
              <a:t> </a:t>
            </a:r>
            <a:r>
              <a:rPr lang="es-ES" sz="3600" b="1" cap="all" dirty="0" err="1" smtClean="0">
                <a:latin typeface="Footlight MT Light" charset="0"/>
                <a:ea typeface="Footlight MT Light" charset="0"/>
                <a:cs typeface="Footlight MT Light" charset="0"/>
              </a:rPr>
              <a:t>dell’ascolto</a:t>
            </a:r>
            <a:endParaRPr lang="it-IT" sz="3600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96243" y="800100"/>
            <a:ext cx="180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>
                <a:solidFill>
                  <a:srgbClr val="F3D19C"/>
                </a:solidFill>
                <a:latin typeface="Footlight MT Light" charset="0"/>
                <a:ea typeface="Footlight MT Light" charset="0"/>
                <a:cs typeface="Footlight MT Light" charset="0"/>
              </a:rPr>
              <a:t>Chiara Macrì </a:t>
            </a:r>
          </a:p>
          <a:p>
            <a:endParaRPr lang="it-IT" dirty="0"/>
          </a:p>
        </p:txBody>
      </p:sp>
      <p:grpSp>
        <p:nvGrpSpPr>
          <p:cNvPr id="3" name="Gruppo 2"/>
          <p:cNvGrpSpPr/>
          <p:nvPr/>
        </p:nvGrpSpPr>
        <p:grpSpPr>
          <a:xfrm>
            <a:off x="0" y="0"/>
            <a:ext cx="12192000" cy="4702823"/>
            <a:chOff x="0" y="0"/>
            <a:chExt cx="12192000" cy="4702823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702823"/>
            </a:xfrm>
            <a:prstGeom prst="rect">
              <a:avLst/>
            </a:prstGeom>
          </p:spPr>
        </p:pic>
        <p:sp>
          <p:nvSpPr>
            <p:cNvPr id="7" name="CasellaDiTesto 6"/>
            <p:cNvSpPr txBox="1"/>
            <p:nvPr/>
          </p:nvSpPr>
          <p:spPr>
            <a:xfrm>
              <a:off x="591671" y="1075764"/>
              <a:ext cx="1918447" cy="304801"/>
            </a:xfrm>
            <a:prstGeom prst="rect">
              <a:avLst/>
            </a:prstGeom>
            <a:solidFill>
              <a:srgbClr val="00254C"/>
            </a:solidFill>
          </p:spPr>
          <p:txBody>
            <a:bodyPr wrap="square" rtlCol="0">
              <a:spAutoFit/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5049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8785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it-IT" b="1" cap="all" dirty="0">
                <a:latin typeface="Footlight MT Light" charset="0"/>
                <a:ea typeface="Footlight MT Light" charset="0"/>
                <a:cs typeface="Footlight MT Light" charset="0"/>
              </a:rPr>
              <a:t/>
            </a:r>
            <a:br>
              <a:rPr lang="it-IT" b="1" cap="all" dirty="0">
                <a:latin typeface="Footlight MT Light" charset="0"/>
                <a:ea typeface="Footlight MT Light" charset="0"/>
                <a:cs typeface="Footlight MT Light" charset="0"/>
              </a:rPr>
            </a:br>
            <a:endParaRPr lang="it-IT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09685"/>
              </p:ext>
            </p:extLst>
          </p:nvPr>
        </p:nvGraphicFramePr>
        <p:xfrm>
          <a:off x="981635" y="1757083"/>
          <a:ext cx="10515600" cy="132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500" dirty="0" smtClean="0">
                          <a:latin typeface="Footlight MT Light" charset="0"/>
                          <a:ea typeface="Footlight MT Light" charset="0"/>
                          <a:cs typeface="Footlight MT Light" charset="0"/>
                        </a:rPr>
                        <a:t>Destinatari</a:t>
                      </a:r>
                      <a:endParaRPr lang="it-IT" sz="2500" dirty="0">
                        <a:latin typeface="Footlight MT Light" charset="0"/>
                        <a:ea typeface="Footlight MT Light" charset="0"/>
                        <a:cs typeface="Footlight MT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500" dirty="0" smtClean="0">
                          <a:latin typeface="Footlight MT Light" charset="0"/>
                          <a:ea typeface="Footlight MT Light" charset="0"/>
                          <a:cs typeface="Footlight MT Light" charset="0"/>
                        </a:rPr>
                        <a:t>Obiettivo</a:t>
                      </a:r>
                      <a:endParaRPr lang="it-IT" sz="2500" dirty="0">
                        <a:latin typeface="Footlight MT Light" charset="0"/>
                        <a:ea typeface="Footlight MT Light" charset="0"/>
                        <a:cs typeface="Footlight MT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500" dirty="0" smtClean="0">
                          <a:latin typeface="Footlight MT Light" charset="0"/>
                          <a:ea typeface="Footlight MT Light" charset="0"/>
                          <a:cs typeface="Footlight MT Light" charset="0"/>
                        </a:rPr>
                        <a:t>Metodologia</a:t>
                      </a:r>
                      <a:endParaRPr lang="it-IT" sz="2500" dirty="0">
                        <a:latin typeface="Footlight MT Light" charset="0"/>
                        <a:ea typeface="Footlight MT Light" charset="0"/>
                        <a:cs typeface="Footlight MT Light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500" dirty="0" smtClean="0">
                          <a:latin typeface="Footlight MT Light" charset="0"/>
                          <a:ea typeface="Footlight MT Light" charset="0"/>
                          <a:cs typeface="Footlight MT Light" charset="0"/>
                        </a:rPr>
                        <a:t>Studenti Didattica della Musica e FIT</a:t>
                      </a:r>
                      <a:endParaRPr lang="it-IT" sz="2500" dirty="0">
                        <a:latin typeface="Footlight MT Light" charset="0"/>
                        <a:ea typeface="Footlight MT Light" charset="0"/>
                        <a:cs typeface="Footlight MT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500" dirty="0" smtClean="0">
                          <a:latin typeface="Footlight MT Light" charset="0"/>
                          <a:ea typeface="Footlight MT Light" charset="0"/>
                          <a:cs typeface="Footlight MT Light" charset="0"/>
                        </a:rPr>
                        <a:t>Costruire su</a:t>
                      </a:r>
                      <a:r>
                        <a:rPr lang="it-IT" sz="2500" baseline="0" dirty="0" smtClean="0">
                          <a:latin typeface="Footlight MT Light" charset="0"/>
                          <a:ea typeface="Footlight MT Light" charset="0"/>
                          <a:cs typeface="Footlight MT Light" charset="0"/>
                        </a:rPr>
                        <a:t> </a:t>
                      </a:r>
                      <a:r>
                        <a:rPr lang="it-IT" sz="2500" baseline="0" dirty="0" err="1" smtClean="0">
                          <a:latin typeface="Footlight MT Light" charset="0"/>
                          <a:ea typeface="Footlight MT Light" charset="0"/>
                          <a:cs typeface="Footlight MT Light" charset="0"/>
                        </a:rPr>
                        <a:t>Moodle</a:t>
                      </a:r>
                      <a:r>
                        <a:rPr lang="it-IT" sz="2500" baseline="0" dirty="0" smtClean="0">
                          <a:latin typeface="Footlight MT Light" charset="0"/>
                          <a:ea typeface="Footlight MT Light" charset="0"/>
                          <a:cs typeface="Footlight MT Light" charset="0"/>
                        </a:rPr>
                        <a:t> una Guida all’ascolto</a:t>
                      </a:r>
                      <a:endParaRPr lang="it-IT" sz="2500" dirty="0">
                        <a:latin typeface="Footlight MT Light" charset="0"/>
                        <a:ea typeface="Footlight MT Light" charset="0"/>
                        <a:cs typeface="Footlight MT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500" dirty="0" err="1" smtClean="0">
                          <a:latin typeface="Footlight MT Light" charset="0"/>
                          <a:ea typeface="Footlight MT Light" charset="0"/>
                          <a:cs typeface="Footlight MT Light" charset="0"/>
                        </a:rPr>
                        <a:t>Role</a:t>
                      </a:r>
                      <a:r>
                        <a:rPr lang="it-IT" sz="2500" dirty="0" smtClean="0">
                          <a:latin typeface="Footlight MT Light" charset="0"/>
                          <a:ea typeface="Footlight MT Light" charset="0"/>
                          <a:cs typeface="Footlight MT Light" charset="0"/>
                        </a:rPr>
                        <a:t> </a:t>
                      </a:r>
                      <a:r>
                        <a:rPr lang="it-IT" sz="2500" dirty="0" err="1" smtClean="0">
                          <a:latin typeface="Footlight MT Light" charset="0"/>
                          <a:ea typeface="Footlight MT Light" charset="0"/>
                          <a:cs typeface="Footlight MT Light" charset="0"/>
                        </a:rPr>
                        <a:t>playing</a:t>
                      </a:r>
                      <a:endParaRPr lang="it-IT" sz="2500" dirty="0">
                        <a:latin typeface="Footlight MT Light" charset="0"/>
                        <a:ea typeface="Footlight MT Light" charset="0"/>
                        <a:cs typeface="Footlight MT Light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3" b="21179"/>
          <a:stretch/>
        </p:blipFill>
        <p:spPr>
          <a:xfrm>
            <a:off x="0" y="4769221"/>
            <a:ext cx="12192000" cy="22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 t="28823" b="21179"/>
          <a:stretch/>
        </p:blipFill>
        <p:spPr>
          <a:xfrm rot="16200000">
            <a:off x="-2253343" y="2253343"/>
            <a:ext cx="6858000" cy="235131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347011" y="322729"/>
            <a:ext cx="55939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500" dirty="0" smtClean="0">
                <a:latin typeface="Footlight MT Light" charset="0"/>
                <a:ea typeface="Footlight MT Light" charset="0"/>
                <a:cs typeface="Footlight MT Light" charset="0"/>
              </a:rPr>
              <a:t>3 fasi</a:t>
            </a:r>
          </a:p>
        </p:txBody>
      </p:sp>
      <p:pic>
        <p:nvPicPr>
          <p:cNvPr id="11" name="Immagin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303"/>
            <a:ext cx="10148047" cy="68346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320116" y="1066800"/>
            <a:ext cx="55939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+mj-lt"/>
              <a:buAutoNum type="arabicPeriod"/>
            </a:pPr>
            <a:r>
              <a:rPr lang="it-IT" sz="4000" dirty="0" smtClean="0">
                <a:latin typeface="Footlight MT Light" charset="0"/>
                <a:ea typeface="Footlight MT Light" charset="0"/>
                <a:cs typeface="Footlight MT Light" charset="0"/>
              </a:rPr>
              <a:t>Briefing</a:t>
            </a:r>
          </a:p>
          <a:p>
            <a:pPr marL="457200" indent="-457200" algn="r">
              <a:buFont typeface="+mj-lt"/>
              <a:buAutoNum type="arabicPeriod"/>
            </a:pPr>
            <a:r>
              <a:rPr lang="it-IT" sz="4000" dirty="0" smtClean="0">
                <a:latin typeface="Footlight MT Light" charset="0"/>
                <a:ea typeface="Footlight MT Light" charset="0"/>
                <a:cs typeface="Footlight MT Light" charset="0"/>
              </a:rPr>
              <a:t>Svolgimento della simulazione</a:t>
            </a:r>
          </a:p>
          <a:p>
            <a:pPr marL="457200" indent="-457200" algn="r">
              <a:buFont typeface="+mj-lt"/>
              <a:buAutoNum type="arabicPeriod"/>
            </a:pPr>
            <a:r>
              <a:rPr lang="it-IT" sz="4000" dirty="0" err="1" smtClean="0">
                <a:latin typeface="Footlight MT Light" charset="0"/>
                <a:ea typeface="Footlight MT Light" charset="0"/>
                <a:cs typeface="Footlight MT Light" charset="0"/>
              </a:rPr>
              <a:t>Debriefing</a:t>
            </a:r>
            <a:endParaRPr lang="it-IT" sz="4000" dirty="0" smtClean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2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pPr algn="r"/>
            <a:r>
              <a:rPr lang="it-IT" dirty="0" smtClean="0">
                <a:latin typeface="Footlight MT Light" charset="0"/>
                <a:ea typeface="Footlight MT Light" charset="0"/>
                <a:cs typeface="Footlight MT Light" charset="0"/>
              </a:rPr>
              <a:t>premessa</a:t>
            </a:r>
            <a:endParaRPr lang="it-IT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3" b="21179"/>
          <a:stretch/>
        </p:blipFill>
        <p:spPr>
          <a:xfrm>
            <a:off x="0" y="4490357"/>
            <a:ext cx="12192000" cy="2351314"/>
          </a:xfrm>
          <a:prstGeom prst="rect">
            <a:avLst/>
          </a:prstGeom>
        </p:spPr>
      </p:pic>
      <p:sp>
        <p:nvSpPr>
          <p:cNvPr id="5" name="Freccia destra 4"/>
          <p:cNvSpPr/>
          <p:nvPr/>
        </p:nvSpPr>
        <p:spPr>
          <a:xfrm>
            <a:off x="424543" y="1012371"/>
            <a:ext cx="4637314" cy="1747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dirty="0" smtClean="0"/>
              <a:t>AFAM</a:t>
            </a:r>
            <a:r>
              <a:rPr lang="it-IT" dirty="0" smtClean="0"/>
              <a:t>  </a:t>
            </a:r>
            <a:r>
              <a:rPr lang="it-IT" sz="3000" dirty="0" smtClean="0"/>
              <a:t>🔁</a:t>
            </a:r>
            <a:r>
              <a:rPr lang="it-IT" dirty="0" smtClean="0"/>
              <a:t> </a:t>
            </a:r>
            <a:r>
              <a:rPr lang="it-IT" sz="3000" dirty="0" smtClean="0"/>
              <a:t>UNIVERSITA</a:t>
            </a:r>
            <a:r>
              <a:rPr lang="it-IT" dirty="0" smtClean="0"/>
              <a:t>’</a:t>
            </a:r>
            <a:endParaRPr lang="it-IT" dirty="0"/>
          </a:p>
        </p:txBody>
      </p:sp>
      <p:sp>
        <p:nvSpPr>
          <p:cNvPr id="7" name="Freccia sinistra 6"/>
          <p:cNvSpPr/>
          <p:nvPr/>
        </p:nvSpPr>
        <p:spPr>
          <a:xfrm>
            <a:off x="5127171" y="963385"/>
            <a:ext cx="6596743" cy="18124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500" cap="all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237" b="68983" l="7648" r="688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644" r="23522" b="25424"/>
          <a:stretch/>
        </p:blipFill>
        <p:spPr>
          <a:xfrm>
            <a:off x="7546164" y="1518558"/>
            <a:ext cx="569133" cy="53884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763986" y="1436914"/>
            <a:ext cx="215537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cap="all" dirty="0">
                <a:solidFill>
                  <a:schemeClr val="bg1"/>
                </a:solidFill>
                <a:latin typeface="Footlight MT Light" charset="0"/>
                <a:ea typeface="Footlight MT Light" charset="0"/>
                <a:cs typeface="Footlight MT Light" charset="0"/>
              </a:rPr>
              <a:t>didattica a </a:t>
            </a:r>
            <a:r>
              <a:rPr lang="it-IT" sz="2300" cap="all" dirty="0" err="1" smtClean="0">
                <a:solidFill>
                  <a:schemeClr val="bg1"/>
                </a:solidFill>
                <a:latin typeface="Footlight MT Light" charset="0"/>
                <a:ea typeface="Footlight MT Light" charset="0"/>
                <a:cs typeface="Footlight MT Light" charset="0"/>
              </a:rPr>
              <a:t>distanzA</a:t>
            </a:r>
            <a:endParaRPr lang="it-IT" sz="2300" cap="all" dirty="0">
              <a:solidFill>
                <a:schemeClr val="bg1"/>
              </a:solidFill>
              <a:latin typeface="Footlight MT Light" charset="0"/>
              <a:ea typeface="Footlight MT Light" charset="0"/>
              <a:cs typeface="Footlight MT Light" charset="0"/>
            </a:endParaRPr>
          </a:p>
          <a:p>
            <a:endParaRPr lang="it-IT" sz="2300" dirty="0">
              <a:solidFill>
                <a:schemeClr val="bg1"/>
              </a:solidFill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213271" y="1436914"/>
            <a:ext cx="34894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cap="all" dirty="0">
                <a:solidFill>
                  <a:schemeClr val="bg1"/>
                </a:solidFill>
                <a:latin typeface="Footlight MT Light" charset="0"/>
                <a:ea typeface="Footlight MT Light" charset="0"/>
                <a:cs typeface="Footlight MT Light" charset="0"/>
              </a:rPr>
              <a:t>trasposizione della didattica in presenza</a:t>
            </a:r>
            <a:endParaRPr lang="it-IT" sz="2300" dirty="0">
              <a:solidFill>
                <a:schemeClr val="bg1"/>
              </a:solidFill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07686" cy="78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9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s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8753" y="5453101"/>
            <a:ext cx="9843247" cy="1404899"/>
          </a:xfrm>
        </p:spPr>
        <p:txBody>
          <a:bodyPr>
            <a:normAutofit fontScale="90000"/>
          </a:bodyPr>
          <a:lstStyle/>
          <a:p>
            <a:pPr lvl="0" algn="r">
              <a:lnSpc>
                <a:spcPct val="150000"/>
              </a:lnSpc>
            </a:pPr>
            <a:r>
              <a:rPr lang="es-ES" sz="2800" b="1" cap="all" dirty="0" err="1">
                <a:latin typeface="Footlight MT Light" charset="0"/>
                <a:ea typeface="Footlight MT Light" charset="0"/>
                <a:cs typeface="Footlight MT Light" charset="0"/>
              </a:rPr>
              <a:t>Sperimentazione</a:t>
            </a:r>
            <a:r>
              <a:rPr lang="es-ES" sz="2800" b="1" cap="all" dirty="0">
                <a:latin typeface="Footlight MT Light" charset="0"/>
                <a:ea typeface="Footlight MT Light" charset="0"/>
                <a:cs typeface="Footlight MT Light" charset="0"/>
              </a:rPr>
              <a:t> e </a:t>
            </a:r>
            <a:r>
              <a:rPr lang="es-ES" sz="2800" b="1" cap="all" dirty="0" err="1">
                <a:latin typeface="Footlight MT Light" charset="0"/>
                <a:ea typeface="Footlight MT Light" charset="0"/>
                <a:cs typeface="Footlight MT Light" charset="0"/>
              </a:rPr>
              <a:t>metodologie</a:t>
            </a:r>
            <a:r>
              <a:rPr lang="es-ES" sz="2800" b="1" cap="all" dirty="0">
                <a:latin typeface="Footlight MT Light" charset="0"/>
                <a:ea typeface="Footlight MT Light" charset="0"/>
                <a:cs typeface="Footlight MT Light" charset="0"/>
              </a:rPr>
              <a:t> </a:t>
            </a:r>
            <a:r>
              <a:rPr lang="es-ES" sz="2800" b="1" cap="all" dirty="0" err="1">
                <a:latin typeface="Footlight MT Light" charset="0"/>
                <a:ea typeface="Footlight MT Light" charset="0"/>
                <a:cs typeface="Footlight MT Light" charset="0"/>
              </a:rPr>
              <a:t>didattiche</a:t>
            </a:r>
            <a:r>
              <a:rPr lang="es-ES" sz="2800" b="1" cap="all" dirty="0">
                <a:latin typeface="Footlight MT Light" charset="0"/>
                <a:ea typeface="Footlight MT Light" charset="0"/>
                <a:cs typeface="Footlight MT Light" charset="0"/>
              </a:rPr>
              <a:t>: </a:t>
            </a:r>
            <a:r>
              <a:rPr lang="es-ES" sz="2800" b="1" cap="all" dirty="0" smtClean="0">
                <a:latin typeface="Footlight MT Light" charset="0"/>
                <a:ea typeface="Footlight MT Light" charset="0"/>
                <a:cs typeface="Footlight MT Light" charset="0"/>
              </a:rPr>
              <a:t/>
            </a:r>
            <a:br>
              <a:rPr lang="es-ES" sz="2800" b="1" cap="all" dirty="0" smtClean="0">
                <a:latin typeface="Footlight MT Light" charset="0"/>
                <a:ea typeface="Footlight MT Light" charset="0"/>
                <a:cs typeface="Footlight MT Light" charset="0"/>
              </a:rPr>
            </a:br>
            <a:r>
              <a:rPr lang="es-ES" sz="3600" b="1" cap="all" dirty="0" err="1" smtClean="0">
                <a:latin typeface="Footlight MT Light" charset="0"/>
                <a:ea typeface="Footlight MT Light" charset="0"/>
                <a:cs typeface="Footlight MT Light" charset="0"/>
              </a:rPr>
              <a:t>Insegnare</a:t>
            </a:r>
            <a:r>
              <a:rPr lang="es-ES" sz="3600" b="1" cap="all" dirty="0" smtClean="0">
                <a:latin typeface="Footlight MT Light" charset="0"/>
                <a:ea typeface="Footlight MT Light" charset="0"/>
                <a:cs typeface="Footlight MT Light" charset="0"/>
              </a:rPr>
              <a:t> </a:t>
            </a:r>
            <a:r>
              <a:rPr lang="es-ES" sz="3600" b="1" cap="all" dirty="0" err="1" smtClean="0">
                <a:latin typeface="Footlight MT Light" charset="0"/>
                <a:ea typeface="Footlight MT Light" charset="0"/>
                <a:cs typeface="Footlight MT Light" charset="0"/>
              </a:rPr>
              <a:t>il</a:t>
            </a:r>
            <a:r>
              <a:rPr lang="es-ES" sz="3600" b="1" cap="all" dirty="0" smtClean="0">
                <a:latin typeface="Footlight MT Light" charset="0"/>
                <a:ea typeface="Footlight MT Light" charset="0"/>
                <a:cs typeface="Footlight MT Light" charset="0"/>
              </a:rPr>
              <a:t> pianoforte a </a:t>
            </a:r>
            <a:r>
              <a:rPr lang="es-ES" sz="3600" b="1" cap="all" dirty="0" err="1" smtClean="0">
                <a:latin typeface="Footlight MT Light" charset="0"/>
                <a:ea typeface="Footlight MT Light" charset="0"/>
                <a:cs typeface="Footlight MT Light" charset="0"/>
              </a:rPr>
              <a:t>distanza</a:t>
            </a:r>
            <a:endParaRPr lang="it-IT" sz="3600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96243" y="800100"/>
            <a:ext cx="180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>
                <a:solidFill>
                  <a:srgbClr val="F3D19C"/>
                </a:solidFill>
                <a:latin typeface="Footlight MT Light" charset="0"/>
                <a:ea typeface="Footlight MT Light" charset="0"/>
                <a:cs typeface="Footlight MT Light" charset="0"/>
              </a:rPr>
              <a:t>Chiara Macrì </a:t>
            </a:r>
          </a:p>
          <a:p>
            <a:endParaRPr lang="it-IT" dirty="0"/>
          </a:p>
        </p:txBody>
      </p:sp>
      <p:grpSp>
        <p:nvGrpSpPr>
          <p:cNvPr id="3" name="Gruppo 2"/>
          <p:cNvGrpSpPr/>
          <p:nvPr/>
        </p:nvGrpSpPr>
        <p:grpSpPr>
          <a:xfrm>
            <a:off x="0" y="0"/>
            <a:ext cx="12192000" cy="4702823"/>
            <a:chOff x="0" y="0"/>
            <a:chExt cx="12192000" cy="4702823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702823"/>
            </a:xfrm>
            <a:prstGeom prst="rect">
              <a:avLst/>
            </a:prstGeom>
          </p:spPr>
        </p:pic>
        <p:sp>
          <p:nvSpPr>
            <p:cNvPr id="7" name="CasellaDiTesto 6"/>
            <p:cNvSpPr txBox="1"/>
            <p:nvPr/>
          </p:nvSpPr>
          <p:spPr>
            <a:xfrm>
              <a:off x="591671" y="1075764"/>
              <a:ext cx="1918447" cy="304801"/>
            </a:xfrm>
            <a:prstGeom prst="rect">
              <a:avLst/>
            </a:prstGeom>
            <a:solidFill>
              <a:srgbClr val="00254C"/>
            </a:solidFill>
          </p:spPr>
          <p:txBody>
            <a:bodyPr wrap="square" rtlCol="0">
              <a:spAutoFit/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8531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 t="28823" b="21179"/>
          <a:stretch/>
        </p:blipFill>
        <p:spPr>
          <a:xfrm rot="16200000">
            <a:off x="-2253343" y="2253343"/>
            <a:ext cx="6858000" cy="2351314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2788024" y="-448236"/>
            <a:ext cx="9022976" cy="192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dirty="0" smtClean="0">
                <a:latin typeface="Footlight MT Light" charset="0"/>
                <a:ea typeface="Footlight MT Light" charset="0"/>
                <a:cs typeface="Footlight MT Light" charset="0"/>
              </a:rPr>
              <a:t>Le lezioni di strumento</a:t>
            </a:r>
            <a:r>
              <a:rPr lang="mr-IN" dirty="0" smtClean="0">
                <a:latin typeface="Footlight MT Light" charset="0"/>
                <a:ea typeface="Footlight MT Light" charset="0"/>
                <a:cs typeface="Footlight MT Light" charset="0"/>
              </a:rPr>
              <a:t>…</a:t>
            </a:r>
            <a:r>
              <a:rPr lang="it-IT" dirty="0" smtClean="0">
                <a:latin typeface="Footlight MT Light" charset="0"/>
                <a:ea typeface="Footlight MT Light" charset="0"/>
                <a:cs typeface="Footlight MT Light" charset="0"/>
              </a:rPr>
              <a:t>.</a:t>
            </a:r>
            <a:endParaRPr lang="it-IT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689410" y="681317"/>
            <a:ext cx="863704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0" dirty="0" smtClean="0">
                <a:solidFill>
                  <a:srgbClr val="C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TUTTA UN’ALTRA STORIA</a:t>
            </a:r>
            <a:endParaRPr lang="it-IT" sz="7000" dirty="0">
              <a:solidFill>
                <a:srgbClr val="C0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17" y="3098053"/>
            <a:ext cx="3729862" cy="249592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366683" y="2025908"/>
            <a:ext cx="27252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200" dirty="0">
                <a:latin typeface="Footlight MT Light" charset="0"/>
                <a:ea typeface="Footlight MT Light" charset="0"/>
                <a:cs typeface="Footlight MT Light" charset="0"/>
              </a:rPr>
              <a:t>P</a:t>
            </a:r>
            <a:r>
              <a:rPr lang="it-IT" sz="2200" dirty="0" smtClean="0">
                <a:latin typeface="Footlight MT Light" charset="0"/>
                <a:ea typeface="Footlight MT Light" charset="0"/>
                <a:cs typeface="Footlight MT Light" charset="0"/>
              </a:rPr>
              <a:t>essimo </a:t>
            </a:r>
            <a:r>
              <a:rPr lang="it-IT" sz="2200" dirty="0">
                <a:latin typeface="Footlight MT Light" charset="0"/>
                <a:ea typeface="Footlight MT Light" charset="0"/>
                <a:cs typeface="Footlight MT Light" charset="0"/>
              </a:rPr>
              <a:t>audio in entrata e in uscita </a:t>
            </a:r>
            <a:r>
              <a:rPr lang="it-IT" sz="2200" dirty="0" smtClean="0">
                <a:latin typeface="Footlight MT Light" charset="0"/>
                <a:ea typeface="Footlight MT Light" charset="0"/>
                <a:cs typeface="Footlight MT Light" charset="0"/>
              </a:rPr>
              <a:t>causato </a:t>
            </a:r>
            <a:r>
              <a:rPr lang="it-IT" sz="2200" dirty="0" smtClean="0">
                <a:latin typeface="Footlight MT Light" charset="0"/>
                <a:ea typeface="Footlight MT Light" charset="0"/>
                <a:cs typeface="Footlight MT Light" charset="0"/>
              </a:rPr>
              <a:t>comuni </a:t>
            </a:r>
            <a:r>
              <a:rPr lang="it-IT" sz="2200" dirty="0" err="1">
                <a:latin typeface="Footlight MT Light" charset="0"/>
                <a:ea typeface="Footlight MT Light" charset="0"/>
                <a:cs typeface="Footlight MT Light" charset="0"/>
              </a:rPr>
              <a:t>device</a:t>
            </a:r>
            <a:r>
              <a:rPr lang="it-IT" sz="2200" dirty="0">
                <a:latin typeface="Footlight MT Light" charset="0"/>
                <a:ea typeface="Footlight MT Light" charset="0"/>
                <a:cs typeface="Footlight MT Light" charset="0"/>
              </a:rPr>
              <a:t> </a:t>
            </a:r>
            <a:r>
              <a:rPr lang="it-IT" sz="2200" dirty="0" smtClean="0">
                <a:latin typeface="Footlight MT Light" charset="0"/>
                <a:ea typeface="Footlight MT Light" charset="0"/>
                <a:cs typeface="Footlight MT Light" charset="0"/>
              </a:rPr>
              <a:t>digitali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200" dirty="0">
                <a:latin typeface="Footlight MT Light" charset="0"/>
                <a:ea typeface="Footlight MT Light" charset="0"/>
                <a:cs typeface="Footlight MT Light" charset="0"/>
              </a:rPr>
              <a:t>A</a:t>
            </a:r>
            <a:r>
              <a:rPr lang="it-IT" sz="2200" dirty="0" smtClean="0">
                <a:latin typeface="Footlight MT Light" charset="0"/>
                <a:ea typeface="Footlight MT Light" charset="0"/>
                <a:cs typeface="Footlight MT Light" charset="0"/>
              </a:rPr>
              <a:t>ssenza </a:t>
            </a:r>
            <a:r>
              <a:rPr lang="it-IT" sz="2200" dirty="0">
                <a:latin typeface="Footlight MT Light" charset="0"/>
                <a:ea typeface="Footlight MT Light" charset="0"/>
                <a:cs typeface="Footlight MT Light" charset="0"/>
              </a:rPr>
              <a:t>di piattaforme idonee di alta </a:t>
            </a:r>
            <a:r>
              <a:rPr lang="it-IT" sz="2200" dirty="0" smtClean="0">
                <a:latin typeface="Footlight MT Light" charset="0"/>
                <a:ea typeface="Footlight MT Light" charset="0"/>
                <a:cs typeface="Footlight MT Light" charset="0"/>
              </a:rPr>
              <a:t>qualità (in sperimentazione)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200" dirty="0" smtClean="0">
                <a:latin typeface="Footlight MT Light" charset="0"/>
                <a:ea typeface="Footlight MT Light" charset="0"/>
                <a:cs typeface="Footlight MT Light" charset="0"/>
              </a:rPr>
              <a:t>Strumenti di pessima qualità allievi quando ci sono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200" dirty="0" smtClean="0">
                <a:latin typeface="Footlight MT Light" charset="0"/>
                <a:ea typeface="Footlight MT Light" charset="0"/>
                <a:cs typeface="Footlight MT Light" charset="0"/>
              </a:rPr>
              <a:t>Mancanza contatto fisico</a:t>
            </a:r>
            <a:endParaRPr lang="it-IT" sz="2200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955742" y="1954190"/>
            <a:ext cx="27252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3000" dirty="0" smtClean="0">
                <a:latin typeface="Footlight MT Light" charset="0"/>
                <a:ea typeface="Footlight MT Light" charset="0"/>
                <a:cs typeface="Footlight MT Light" charset="0"/>
              </a:rPr>
              <a:t>Mix di piattaforme (Google </a:t>
            </a:r>
            <a:r>
              <a:rPr lang="it-IT" sz="3000" dirty="0" err="1" smtClean="0">
                <a:latin typeface="Footlight MT Light" charset="0"/>
                <a:ea typeface="Footlight MT Light" charset="0"/>
                <a:cs typeface="Footlight MT Light" charset="0"/>
              </a:rPr>
              <a:t>Meet</a:t>
            </a:r>
            <a:r>
              <a:rPr lang="it-IT" sz="3000" dirty="0" smtClean="0">
                <a:latin typeface="Footlight MT Light" charset="0"/>
                <a:ea typeface="Footlight MT Light" charset="0"/>
                <a:cs typeface="Footlight MT Light" charset="0"/>
              </a:rPr>
              <a:t>, Zoom, </a:t>
            </a:r>
            <a:r>
              <a:rPr lang="it-IT" sz="3000" dirty="0" err="1" smtClean="0">
                <a:latin typeface="Footlight MT Light" charset="0"/>
                <a:ea typeface="Footlight MT Light" charset="0"/>
                <a:cs typeface="Footlight MT Light" charset="0"/>
              </a:rPr>
              <a:t>Youtube</a:t>
            </a:r>
            <a:r>
              <a:rPr lang="it-IT" sz="3000" dirty="0" smtClean="0">
                <a:latin typeface="Footlight MT Light" charset="0"/>
                <a:ea typeface="Footlight MT Light" charset="0"/>
                <a:cs typeface="Footlight MT Light" charset="0"/>
              </a:rPr>
              <a:t> streaming, Skype, WhatsApp)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3000" dirty="0" smtClean="0">
                <a:latin typeface="Footlight MT Light" charset="0"/>
                <a:ea typeface="Footlight MT Light" charset="0"/>
                <a:cs typeface="Footlight MT Light" charset="0"/>
              </a:rPr>
              <a:t>Creare l’isola che non c’è</a:t>
            </a:r>
            <a:endParaRPr lang="it-IT" sz="3000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94012" y="329266"/>
            <a:ext cx="10515600" cy="1325563"/>
          </a:xfrm>
        </p:spPr>
        <p:txBody>
          <a:bodyPr/>
          <a:lstStyle/>
          <a:p>
            <a:pPr algn="r"/>
            <a:r>
              <a:rPr lang="it-IT" dirty="0"/>
              <a:t>C</a:t>
            </a:r>
            <a:r>
              <a:rPr lang="it-IT" dirty="0" smtClean="0"/>
              <a:t>orso </a:t>
            </a:r>
            <a:r>
              <a:rPr lang="it-IT" dirty="0"/>
              <a:t>di Tecnica pianistica strutturato con Video lezioni registrate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5"/>
          <a:stretch/>
        </p:blipFill>
        <p:spPr>
          <a:xfrm>
            <a:off x="0" y="1006334"/>
            <a:ext cx="6713698" cy="3547736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3" b="21179"/>
          <a:stretch/>
        </p:blipFill>
        <p:spPr>
          <a:xfrm>
            <a:off x="0" y="4769221"/>
            <a:ext cx="12192000" cy="22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603" y="0"/>
            <a:ext cx="8927397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 t="28823" b="21179"/>
          <a:stretch/>
        </p:blipFill>
        <p:spPr>
          <a:xfrm rot="16200000">
            <a:off x="-2253343" y="2253343"/>
            <a:ext cx="6858000" cy="23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06" y="1"/>
            <a:ext cx="6113930" cy="283244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08" y="0"/>
            <a:ext cx="5813892" cy="498437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0729"/>
            <a:ext cx="4803200" cy="299887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71" y="2367508"/>
            <a:ext cx="5809129" cy="449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0" y="1"/>
            <a:ext cx="12192000" cy="3729318"/>
            <a:chOff x="0" y="1"/>
            <a:chExt cx="12192000" cy="3729318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700"/>
            <a:stretch/>
          </p:blipFill>
          <p:spPr>
            <a:xfrm>
              <a:off x="0" y="1"/>
              <a:ext cx="12192000" cy="3729318"/>
            </a:xfrm>
            <a:prstGeom prst="rect">
              <a:avLst/>
            </a:prstGeom>
          </p:spPr>
        </p:pic>
        <p:sp>
          <p:nvSpPr>
            <p:cNvPr id="6" name="CasellaDiTesto 5"/>
            <p:cNvSpPr txBox="1"/>
            <p:nvPr/>
          </p:nvSpPr>
          <p:spPr>
            <a:xfrm>
              <a:off x="591672" y="1021978"/>
              <a:ext cx="2061882" cy="340657"/>
            </a:xfrm>
            <a:prstGeom prst="rect">
              <a:avLst/>
            </a:prstGeom>
            <a:solidFill>
              <a:srgbClr val="00254C"/>
            </a:solidFill>
          </p:spPr>
          <p:txBody>
            <a:bodyPr wrap="square" rtlCol="0">
              <a:spAutoFit/>
            </a:bodyPr>
            <a:lstStyle/>
            <a:p>
              <a:endParaRPr lang="it-IT"/>
            </a:p>
          </p:txBody>
        </p:sp>
      </p:grpSp>
      <p:sp>
        <p:nvSpPr>
          <p:cNvPr id="8" name="Titolo 1"/>
          <p:cNvSpPr txBox="1">
            <a:spLocks/>
          </p:cNvSpPr>
          <p:nvPr/>
        </p:nvSpPr>
        <p:spPr>
          <a:xfrm>
            <a:off x="1676400" y="-1255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dirty="0" smtClean="0">
                <a:solidFill>
                  <a:schemeClr val="bg1"/>
                </a:solidFill>
                <a:latin typeface="Footlight MT Light" charset="0"/>
                <a:ea typeface="Footlight MT Light" charset="0"/>
                <a:cs typeface="Footlight MT Light" charset="0"/>
              </a:rPr>
              <a:t>Conclusione</a:t>
            </a:r>
            <a:endParaRPr lang="it-IT" dirty="0">
              <a:solidFill>
                <a:schemeClr val="bg1"/>
              </a:solidFill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7577" y="3167221"/>
            <a:ext cx="12084423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dirty="0">
                <a:solidFill>
                  <a:schemeClr val="bg1"/>
                </a:solidFill>
                <a:latin typeface="Footlight MT Light" charset="0"/>
                <a:ea typeface="Footlight MT Light" charset="0"/>
                <a:cs typeface="Footlight MT Light" charset="0"/>
              </a:rPr>
              <a:t>In attesa di piattaforme idonee </a:t>
            </a:r>
            <a:r>
              <a:rPr lang="it-IT" sz="3500" dirty="0" smtClean="0">
                <a:solidFill>
                  <a:schemeClr val="bg1"/>
                </a:solidFill>
                <a:latin typeface="Footlight MT Light" charset="0"/>
                <a:ea typeface="Footlight MT Light" charset="0"/>
                <a:cs typeface="Footlight MT Light" charset="0"/>
              </a:rPr>
              <a:t>è </a:t>
            </a:r>
            <a:r>
              <a:rPr lang="it-IT" sz="3500" dirty="0">
                <a:solidFill>
                  <a:schemeClr val="bg1"/>
                </a:solidFill>
                <a:latin typeface="Footlight MT Light" charset="0"/>
                <a:ea typeface="Footlight MT Light" charset="0"/>
                <a:cs typeface="Footlight MT Light" charset="0"/>
              </a:rPr>
              <a:t>necessario ragionare </a:t>
            </a:r>
            <a:endParaRPr lang="it-IT" sz="3500" dirty="0" smtClean="0">
              <a:solidFill>
                <a:schemeClr val="bg1"/>
              </a:solidFill>
              <a:latin typeface="Footlight MT Light" charset="0"/>
              <a:ea typeface="Footlight MT Light" charset="0"/>
              <a:cs typeface="Footlight MT Light" charset="0"/>
            </a:endParaRPr>
          </a:p>
          <a:p>
            <a:pPr marL="342900" indent="-342900">
              <a:buAutoNum type="arabicPeriod"/>
            </a:pPr>
            <a:r>
              <a:rPr lang="it-IT" sz="2500" dirty="0" smtClean="0">
                <a:latin typeface="Footlight MT Light" charset="0"/>
                <a:ea typeface="Footlight MT Light" charset="0"/>
                <a:cs typeface="Footlight MT Light" charset="0"/>
              </a:rPr>
              <a:t>su </a:t>
            </a:r>
            <a:r>
              <a:rPr lang="it-IT" sz="2500" dirty="0">
                <a:latin typeface="Footlight MT Light" charset="0"/>
                <a:ea typeface="Footlight MT Light" charset="0"/>
                <a:cs typeface="Footlight MT Light" charset="0"/>
              </a:rPr>
              <a:t>un modo diverso di far didattica nei Conservatori per non scoraggiare i giovani musicisti e offrirgli opportunità che magari in presenza non avrebbero. </a:t>
            </a:r>
            <a:endParaRPr lang="it-IT" sz="2500" dirty="0" smtClean="0">
              <a:latin typeface="Footlight MT Light" charset="0"/>
              <a:ea typeface="Footlight MT Light" charset="0"/>
              <a:cs typeface="Footlight MT Light" charset="0"/>
            </a:endParaRPr>
          </a:p>
          <a:p>
            <a:pPr marL="342900" indent="-342900">
              <a:buAutoNum type="arabicPeriod"/>
            </a:pPr>
            <a:r>
              <a:rPr lang="it-IT" sz="2500" dirty="0" smtClean="0">
                <a:latin typeface="Footlight MT Light" charset="0"/>
                <a:ea typeface="Footlight MT Light" charset="0"/>
                <a:cs typeface="Footlight MT Light" charset="0"/>
              </a:rPr>
              <a:t>formazione </a:t>
            </a:r>
            <a:r>
              <a:rPr lang="it-IT" sz="2500" dirty="0">
                <a:latin typeface="Footlight MT Light" charset="0"/>
                <a:ea typeface="Footlight MT Light" charset="0"/>
                <a:cs typeface="Footlight MT Light" charset="0"/>
              </a:rPr>
              <a:t>del personale docente </a:t>
            </a:r>
            <a:r>
              <a:rPr lang="it-IT" sz="2500" dirty="0" smtClean="0">
                <a:latin typeface="Footlight MT Light" charset="0"/>
                <a:ea typeface="Footlight MT Light" charset="0"/>
                <a:cs typeface="Footlight MT Light" charset="0"/>
              </a:rPr>
              <a:t>verso le nuove </a:t>
            </a:r>
            <a:r>
              <a:rPr lang="it-IT" sz="2500" dirty="0">
                <a:latin typeface="Footlight MT Light" charset="0"/>
                <a:ea typeface="Footlight MT Light" charset="0"/>
                <a:cs typeface="Footlight MT Light" charset="0"/>
              </a:rPr>
              <a:t>tecnologie e in particolare sull’utilizzo delle diverse attività e risorse di </a:t>
            </a:r>
            <a:r>
              <a:rPr lang="it-IT" sz="2500" dirty="0" err="1">
                <a:latin typeface="Footlight MT Light" charset="0"/>
                <a:ea typeface="Footlight MT Light" charset="0"/>
                <a:cs typeface="Footlight MT Light" charset="0"/>
              </a:rPr>
              <a:t>Moodle</a:t>
            </a:r>
            <a:r>
              <a:rPr lang="it-IT" sz="2500" dirty="0">
                <a:latin typeface="Footlight MT Light" charset="0"/>
                <a:ea typeface="Footlight MT Light" charset="0"/>
                <a:cs typeface="Footlight MT Light" charset="0"/>
              </a:rPr>
              <a:t>. </a:t>
            </a:r>
            <a:endParaRPr lang="it-IT" sz="2500" dirty="0" smtClean="0">
              <a:latin typeface="Footlight MT Light" charset="0"/>
              <a:ea typeface="Footlight MT Light" charset="0"/>
              <a:cs typeface="Footlight MT Light" charset="0"/>
            </a:endParaRPr>
          </a:p>
          <a:p>
            <a:pPr marL="342900" indent="-342900">
              <a:buAutoNum type="arabicPeriod"/>
            </a:pPr>
            <a:r>
              <a:rPr lang="it-IT" sz="2500" dirty="0" smtClean="0">
                <a:latin typeface="Footlight MT Light" charset="0"/>
                <a:ea typeface="Footlight MT Light" charset="0"/>
                <a:cs typeface="Footlight MT Light" charset="0"/>
              </a:rPr>
              <a:t>monitorare </a:t>
            </a:r>
            <a:r>
              <a:rPr lang="it-IT" sz="2500" dirty="0">
                <a:latin typeface="Footlight MT Light" charset="0"/>
                <a:ea typeface="Footlight MT Light" charset="0"/>
                <a:cs typeface="Footlight MT Light" charset="0"/>
              </a:rPr>
              <a:t>i risultati di apprendimento degli studenti che hanno seguito corsi online strutturati sulla piattaforma e corsi online che ricalcano la classica lezione in presenza a </a:t>
            </a:r>
            <a:r>
              <a:rPr lang="it-IT" sz="2500" dirty="0" smtClean="0">
                <a:latin typeface="Footlight MT Light" charset="0"/>
                <a:ea typeface="Footlight MT Light" charset="0"/>
                <a:cs typeface="Footlight MT Light" charset="0"/>
              </a:rPr>
              <a:t>distanza</a:t>
            </a:r>
          </a:p>
          <a:p>
            <a:pPr marL="342900" indent="-342900">
              <a:buAutoNum type="arabicPeriod"/>
            </a:pPr>
            <a:r>
              <a:rPr lang="it-IT" sz="2500" dirty="0" smtClean="0">
                <a:latin typeface="Footlight MT Light" charset="0"/>
                <a:ea typeface="Footlight MT Light" charset="0"/>
                <a:cs typeface="Footlight MT Light" charset="0"/>
              </a:rPr>
              <a:t>Creare rete docenti italiani di Conservatorio per la Didattica a Distanza su </a:t>
            </a:r>
            <a:r>
              <a:rPr lang="it-IT" sz="2500" dirty="0" err="1" smtClean="0">
                <a:latin typeface="Footlight MT Light" charset="0"/>
                <a:ea typeface="Footlight MT Light" charset="0"/>
                <a:cs typeface="Footlight MT Light" charset="0"/>
              </a:rPr>
              <a:t>Moodle</a:t>
            </a:r>
            <a:endParaRPr lang="it-IT" sz="2500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81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6400" y="5532437"/>
            <a:ext cx="10515600" cy="1325563"/>
          </a:xfrm>
        </p:spPr>
        <p:txBody>
          <a:bodyPr/>
          <a:lstStyle/>
          <a:p>
            <a:pPr algn="r"/>
            <a:r>
              <a:rPr lang="it-IT" dirty="0" smtClean="0">
                <a:latin typeface="Footlight MT Light" charset="0"/>
                <a:ea typeface="Footlight MT Light" charset="0"/>
                <a:cs typeface="Footlight MT Light" charset="0"/>
              </a:rPr>
              <a:t>Grazie </a:t>
            </a:r>
            <a:endParaRPr lang="it-IT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0" y="0"/>
            <a:ext cx="12192000" cy="3729318"/>
            <a:chOff x="0" y="1"/>
            <a:chExt cx="12192000" cy="3729318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700"/>
            <a:stretch/>
          </p:blipFill>
          <p:spPr>
            <a:xfrm>
              <a:off x="0" y="1"/>
              <a:ext cx="12192000" cy="3729318"/>
            </a:xfrm>
            <a:prstGeom prst="rect">
              <a:avLst/>
            </a:prstGeom>
          </p:spPr>
        </p:pic>
        <p:sp>
          <p:nvSpPr>
            <p:cNvPr id="6" name="CasellaDiTesto 5"/>
            <p:cNvSpPr txBox="1"/>
            <p:nvPr/>
          </p:nvSpPr>
          <p:spPr>
            <a:xfrm>
              <a:off x="591672" y="1021978"/>
              <a:ext cx="2061882" cy="340657"/>
            </a:xfrm>
            <a:prstGeom prst="rect">
              <a:avLst/>
            </a:prstGeom>
            <a:solidFill>
              <a:srgbClr val="00254C"/>
            </a:solidFill>
          </p:spPr>
          <p:txBody>
            <a:bodyPr wrap="square" rtlCol="0">
              <a:spAutoFit/>
            </a:bodyPr>
            <a:lstStyle/>
            <a:p>
              <a:endParaRPr lang="it-IT"/>
            </a:p>
          </p:txBody>
        </p: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2318"/>
            <a:ext cx="4909457" cy="176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pPr algn="r"/>
            <a:r>
              <a:rPr lang="it-IT" dirty="0" smtClean="0">
                <a:latin typeface="Footlight MT Light" charset="0"/>
                <a:ea typeface="Footlight MT Light" charset="0"/>
                <a:cs typeface="Footlight MT Light" charset="0"/>
              </a:rPr>
              <a:t>PROBLEMI</a:t>
            </a:r>
            <a:endParaRPr lang="it-IT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3" b="21179"/>
          <a:stretch/>
        </p:blipFill>
        <p:spPr>
          <a:xfrm>
            <a:off x="0" y="4490357"/>
            <a:ext cx="12192000" cy="235131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763986" y="1436914"/>
            <a:ext cx="215537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cap="all" dirty="0">
                <a:solidFill>
                  <a:schemeClr val="bg1"/>
                </a:solidFill>
                <a:latin typeface="Footlight MT Light" charset="0"/>
                <a:ea typeface="Footlight MT Light" charset="0"/>
                <a:cs typeface="Footlight MT Light" charset="0"/>
              </a:rPr>
              <a:t>didattica a </a:t>
            </a:r>
            <a:r>
              <a:rPr lang="it-IT" sz="2300" cap="all" dirty="0" err="1" smtClean="0">
                <a:solidFill>
                  <a:schemeClr val="bg1"/>
                </a:solidFill>
                <a:latin typeface="Footlight MT Light" charset="0"/>
                <a:ea typeface="Footlight MT Light" charset="0"/>
                <a:cs typeface="Footlight MT Light" charset="0"/>
              </a:rPr>
              <a:t>dstanzA</a:t>
            </a:r>
            <a:endParaRPr lang="it-IT" sz="2300" cap="all" dirty="0">
              <a:solidFill>
                <a:schemeClr val="bg1"/>
              </a:solidFill>
              <a:latin typeface="Footlight MT Light" charset="0"/>
              <a:ea typeface="Footlight MT Light" charset="0"/>
              <a:cs typeface="Footlight MT Light" charset="0"/>
            </a:endParaRPr>
          </a:p>
          <a:p>
            <a:endParaRPr lang="it-IT" sz="2300" dirty="0">
              <a:solidFill>
                <a:schemeClr val="bg1"/>
              </a:solidFill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41484" y="310244"/>
            <a:ext cx="6221575" cy="2109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it-IT" sz="3000" dirty="0" smtClean="0">
                <a:latin typeface="Footlight MT Light" charset="0"/>
                <a:ea typeface="Footlight MT Light" charset="0"/>
                <a:cs typeface="Footlight MT Light" charset="0"/>
              </a:rPr>
              <a:t>NO </a:t>
            </a:r>
            <a:r>
              <a:rPr lang="it-IT" sz="3000" dirty="0">
                <a:latin typeface="Footlight MT Light" charset="0"/>
                <a:ea typeface="Footlight MT Light" charset="0"/>
                <a:cs typeface="Footlight MT Light" charset="0"/>
              </a:rPr>
              <a:t>strumenti tecnologici per la </a:t>
            </a:r>
            <a:r>
              <a:rPr lang="it-IT" sz="3000" dirty="0" smtClean="0">
                <a:latin typeface="Footlight MT Light" charset="0"/>
                <a:ea typeface="Footlight MT Light" charset="0"/>
                <a:cs typeface="Footlight MT Light" charset="0"/>
              </a:rPr>
              <a:t>FAD</a:t>
            </a:r>
            <a:endParaRPr lang="it-IT" sz="3000" dirty="0">
              <a:latin typeface="Footlight MT Light" charset="0"/>
              <a:ea typeface="Footlight MT Light" charset="0"/>
              <a:cs typeface="Footlight MT Light" charset="0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it-IT" sz="3000" dirty="0">
                <a:latin typeface="Footlight MT Light" charset="0"/>
                <a:ea typeface="Footlight MT Light" charset="0"/>
                <a:cs typeface="Footlight MT Light" charset="0"/>
              </a:rPr>
              <a:t>NO formazione docente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it-IT" sz="3000" dirty="0" smtClean="0">
                <a:latin typeface="Footlight MT Light" charset="0"/>
                <a:ea typeface="Footlight MT Light" charset="0"/>
                <a:cs typeface="Footlight MT Light" charset="0"/>
              </a:rPr>
              <a:t>NECESSITA’ ‘bel </a:t>
            </a:r>
            <a:r>
              <a:rPr lang="it-IT" sz="3000" dirty="0" err="1">
                <a:latin typeface="Footlight MT Light" charset="0"/>
                <a:ea typeface="Footlight MT Light" charset="0"/>
                <a:cs typeface="Footlight MT Light" charset="0"/>
              </a:rPr>
              <a:t>suono</a:t>
            </a:r>
            <a:r>
              <a:rPr lang="it-IT" sz="3000" dirty="0" err="1" smtClean="0">
                <a:latin typeface="Footlight MT Light" charset="0"/>
                <a:ea typeface="Footlight MT Light" charset="0"/>
                <a:cs typeface="Footlight MT Light" charset="0"/>
              </a:rPr>
              <a:t>’</a:t>
            </a:r>
            <a:endParaRPr lang="it-IT" sz="3000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63586" y="2563586"/>
            <a:ext cx="2824843" cy="1567543"/>
          </a:xfrm>
          <a:prstGeom prst="rect">
            <a:avLst/>
          </a:prstGeom>
          <a:solidFill>
            <a:srgbClr val="281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dirty="0" smtClean="0">
                <a:latin typeface="Footlight MT Light" charset="0"/>
                <a:ea typeface="Footlight MT Light" charset="0"/>
                <a:cs typeface="Footlight MT Light" charset="0"/>
              </a:rPr>
              <a:t>Lezioni di strumento singole e collettive (orchestra)</a:t>
            </a:r>
            <a:endParaRPr lang="it-IT" sz="2500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798128" y="2563586"/>
            <a:ext cx="2824843" cy="1567543"/>
          </a:xfrm>
          <a:prstGeom prst="rect">
            <a:avLst/>
          </a:prstGeom>
          <a:solidFill>
            <a:srgbClr val="281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dirty="0" smtClean="0">
                <a:latin typeface="Footlight MT Light" charset="0"/>
                <a:ea typeface="Footlight MT Light" charset="0"/>
                <a:cs typeface="Footlight MT Light" charset="0"/>
              </a:rPr>
              <a:t>Lezioni teoriche </a:t>
            </a:r>
            <a:endParaRPr lang="it-IT" sz="2500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0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3" b="21179"/>
          <a:stretch/>
        </p:blipFill>
        <p:spPr>
          <a:xfrm>
            <a:off x="0" y="0"/>
            <a:ext cx="12192000" cy="235131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9612" y="0"/>
            <a:ext cx="10515600" cy="1325563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  <a:latin typeface="Footlight MT Light" charset="0"/>
                <a:ea typeface="Footlight MT Light" charset="0"/>
                <a:cs typeface="Footlight MT Light" charset="0"/>
              </a:rPr>
              <a:t>Oggi registrati</a:t>
            </a:r>
            <a:endParaRPr lang="it-IT" dirty="0">
              <a:solidFill>
                <a:schemeClr val="bg1"/>
              </a:solidFill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9612" y="2471084"/>
            <a:ext cx="5872843" cy="4767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it-IT" dirty="0" smtClean="0">
                <a:latin typeface="Footlight MT Light" charset="0"/>
                <a:ea typeface="Footlight MT Light" charset="0"/>
                <a:cs typeface="Footlight MT Light" charset="0"/>
              </a:rPr>
              <a:t>Solo Conservatorio </a:t>
            </a:r>
            <a:r>
              <a:rPr lang="it-IT" dirty="0" err="1" smtClean="0">
                <a:latin typeface="Footlight MT Light" charset="0"/>
                <a:ea typeface="Footlight MT Light" charset="0"/>
                <a:cs typeface="Footlight MT Light" charset="0"/>
              </a:rPr>
              <a:t>F</a:t>
            </a:r>
            <a:r>
              <a:rPr lang="it-IT" dirty="0" smtClean="0">
                <a:latin typeface="Footlight MT Light" charset="0"/>
                <a:ea typeface="Footlight MT Light" charset="0"/>
                <a:cs typeface="Footlight MT Light" charset="0"/>
              </a:rPr>
              <a:t>. </a:t>
            </a:r>
            <a:r>
              <a:rPr lang="it-IT" dirty="0" err="1" smtClean="0">
                <a:latin typeface="Footlight MT Light" charset="0"/>
                <a:ea typeface="Footlight MT Light" charset="0"/>
                <a:cs typeface="Footlight MT Light" charset="0"/>
              </a:rPr>
              <a:t>Torrefranca</a:t>
            </a:r>
            <a:r>
              <a:rPr lang="it-IT" dirty="0" smtClean="0">
                <a:latin typeface="Footlight MT Light" charset="0"/>
                <a:ea typeface="Footlight MT Light" charset="0"/>
                <a:cs typeface="Footlight MT Light" charset="0"/>
              </a:rPr>
              <a:t> Vibo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1" b="23327"/>
          <a:stretch/>
        </p:blipFill>
        <p:spPr>
          <a:xfrm>
            <a:off x="479612" y="977473"/>
            <a:ext cx="2794000" cy="702129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6319157" y="3078123"/>
            <a:ext cx="5872843" cy="4386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dirty="0" smtClean="0">
                <a:latin typeface="Footlight MT Light" charset="0"/>
                <a:ea typeface="Footlight MT Light" charset="0"/>
                <a:cs typeface="Footlight MT Light" charset="0"/>
              </a:rPr>
              <a:t>Ma molti lo usano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647700" y="37995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latin typeface="Footlight MT Light" charset="0"/>
                <a:ea typeface="Footlight MT Light" charset="0"/>
                <a:cs typeface="Footlight MT Light" charset="0"/>
              </a:rPr>
              <a:t>Proposta 1</a:t>
            </a:r>
            <a:r>
              <a:rPr lang="mr-IN" dirty="0" smtClean="0">
                <a:latin typeface="Footlight MT Light" charset="0"/>
                <a:ea typeface="Footlight MT Light" charset="0"/>
                <a:cs typeface="Footlight MT Light" charset="0"/>
              </a:rPr>
              <a:t>…</a:t>
            </a:r>
            <a:r>
              <a:rPr lang="it-IT" dirty="0" smtClean="0">
                <a:latin typeface="Footlight MT Light" charset="0"/>
                <a:ea typeface="Footlight MT Light" charset="0"/>
                <a:cs typeface="Footlight MT Light" charset="0"/>
              </a:rPr>
              <a:t>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21" y="3722914"/>
            <a:ext cx="6498179" cy="313508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659297" y="6304002"/>
            <a:ext cx="28663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Footlight MT Light" charset="0"/>
                <a:ea typeface="Footlight MT Light" charset="0"/>
                <a:cs typeface="Footlight MT Light" charset="0"/>
              </a:rPr>
              <a:t>Metterli nella</a:t>
            </a:r>
            <a:r>
              <a:rPr lang="mr-IN" sz="3000" dirty="0" smtClean="0">
                <a:latin typeface="Footlight MT Light" charset="0"/>
                <a:ea typeface="Footlight MT Light" charset="0"/>
                <a:cs typeface="Footlight MT Light" charset="0"/>
              </a:rPr>
              <a:t>…</a:t>
            </a:r>
            <a:r>
              <a:rPr lang="it-IT" sz="3000" dirty="0" smtClean="0">
                <a:latin typeface="Footlight MT Light" charset="0"/>
                <a:ea typeface="Footlight MT Light" charset="0"/>
                <a:cs typeface="Footlight MT Light" charset="0"/>
              </a:rPr>
              <a:t> </a:t>
            </a:r>
            <a:endParaRPr lang="it-IT" sz="3000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16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3" b="21179"/>
          <a:stretch/>
        </p:blipFill>
        <p:spPr>
          <a:xfrm>
            <a:off x="0" y="4769221"/>
            <a:ext cx="12192000" cy="225014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1" b="23327"/>
          <a:stretch/>
        </p:blipFill>
        <p:spPr>
          <a:xfrm>
            <a:off x="7436086" y="0"/>
            <a:ext cx="5458043" cy="13716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359729" y="470327"/>
            <a:ext cx="2924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latin typeface="Footlight MT Light" charset="0"/>
                <a:ea typeface="Footlight MT Light" charset="0"/>
                <a:cs typeface="Footlight MT Light" charset="0"/>
              </a:rPr>
              <a:t>d</a:t>
            </a:r>
            <a:r>
              <a:rPr lang="it-IT" sz="4000" dirty="0" smtClean="0">
                <a:latin typeface="Footlight MT Light" charset="0"/>
                <a:ea typeface="Footlight MT Light" charset="0"/>
                <a:cs typeface="Footlight MT Light" charset="0"/>
              </a:rPr>
              <a:t>al 2017/18</a:t>
            </a:r>
            <a:endParaRPr lang="it-IT" sz="4000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7259" y="1367664"/>
            <a:ext cx="3886200" cy="20574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8000" dirty="0" smtClean="0">
                <a:solidFill>
                  <a:schemeClr val="bg1"/>
                </a:solidFill>
              </a:rPr>
              <a:t>24</a:t>
            </a:r>
            <a:r>
              <a:rPr lang="it-IT" sz="5000" dirty="0" smtClean="0">
                <a:solidFill>
                  <a:schemeClr val="bg1"/>
                </a:solidFill>
              </a:rPr>
              <a:t> </a:t>
            </a:r>
            <a:r>
              <a:rPr lang="it-IT" sz="7000" dirty="0" smtClean="0">
                <a:solidFill>
                  <a:schemeClr val="bg1"/>
                </a:solidFill>
              </a:rPr>
              <a:t>CFA</a:t>
            </a:r>
          </a:p>
          <a:p>
            <a:r>
              <a:rPr lang="it-IT" sz="5000" dirty="0" smtClean="0">
                <a:solidFill>
                  <a:schemeClr val="bg1"/>
                </a:solidFill>
              </a:rPr>
              <a:t>insegnamento</a:t>
            </a:r>
          </a:p>
        </p:txBody>
      </p:sp>
      <p:pic>
        <p:nvPicPr>
          <p:cNvPr id="9" name="Picture 3" descr="https://tse2.mm.bing.net/th?id=OIP.3YX514bP3jkDEkzgYzQ4WAHaF7&amp;pid=Api&amp;P=0&amp;w=300&amp;h=3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6" b="8790"/>
          <a:stretch/>
        </p:blipFill>
        <p:spPr bwMode="auto">
          <a:xfrm>
            <a:off x="3860800" y="1367664"/>
            <a:ext cx="3167743" cy="20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7991291" y="1349736"/>
            <a:ext cx="1614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latin typeface="Footlight MT Light" charset="0"/>
                <a:ea typeface="Footlight MT Light" charset="0"/>
                <a:cs typeface="Footlight MT Light" charset="0"/>
              </a:rPr>
              <a:t>2 corsi</a:t>
            </a:r>
            <a:endParaRPr lang="it-IT" sz="4000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031893" y="2063338"/>
            <a:ext cx="38511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500" dirty="0" smtClean="0">
                <a:latin typeface="Footlight MT Light" charset="0"/>
                <a:ea typeface="Footlight MT Light" charset="0"/>
                <a:cs typeface="Footlight MT Light" charset="0"/>
              </a:rPr>
              <a:t>Fondamenti </a:t>
            </a:r>
            <a:r>
              <a:rPr lang="it-IT" sz="2500" dirty="0">
                <a:latin typeface="Footlight MT Light" charset="0"/>
                <a:ea typeface="Footlight MT Light" charset="0"/>
                <a:cs typeface="Footlight MT Light" charset="0"/>
              </a:rPr>
              <a:t>di Etnomusicologia e Antropologia </a:t>
            </a:r>
            <a:r>
              <a:rPr lang="it-IT" sz="2500" dirty="0" smtClean="0">
                <a:latin typeface="Footlight MT Light" charset="0"/>
                <a:ea typeface="Footlight MT Light" charset="0"/>
                <a:cs typeface="Footlight MT Light" charset="0"/>
              </a:rPr>
              <a:t>musicale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500" dirty="0" smtClean="0">
                <a:latin typeface="Footlight MT Light" charset="0"/>
                <a:ea typeface="Footlight MT Light" charset="0"/>
                <a:cs typeface="Footlight MT Light" charset="0"/>
              </a:rPr>
              <a:t>Metodologia </a:t>
            </a:r>
            <a:r>
              <a:rPr lang="it-IT" sz="2500" dirty="0">
                <a:latin typeface="Footlight MT Light" charset="0"/>
                <a:ea typeface="Footlight MT Light" charset="0"/>
                <a:cs typeface="Footlight MT Light" charset="0"/>
              </a:rPr>
              <a:t>dell’educazione </a:t>
            </a:r>
            <a:r>
              <a:rPr lang="it-IT" sz="2500" dirty="0" smtClean="0">
                <a:latin typeface="Footlight MT Light" charset="0"/>
                <a:ea typeface="Footlight MT Light" charset="0"/>
                <a:cs typeface="Footlight MT Light" charset="0"/>
              </a:rPr>
              <a:t>musicale</a:t>
            </a:r>
            <a:endParaRPr lang="it-IT" sz="2500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570" y="4755672"/>
            <a:ext cx="5565688" cy="230851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1" r="29253"/>
          <a:stretch/>
        </p:blipFill>
        <p:spPr>
          <a:xfrm>
            <a:off x="9914964" y="4755672"/>
            <a:ext cx="2259104" cy="231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17" y="1053992"/>
            <a:ext cx="3810000" cy="38100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73"/>
          <a:stretch/>
        </p:blipFill>
        <p:spPr>
          <a:xfrm>
            <a:off x="392954" y="1072032"/>
            <a:ext cx="3426011" cy="108585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37885" y="2474270"/>
            <a:ext cx="3617657" cy="4770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500" dirty="0" smtClean="0">
                <a:latin typeface="Footlight MT Light" charset="0"/>
                <a:ea typeface="Footlight MT Light" charset="0"/>
                <a:cs typeface="Footlight MT Light" charset="0"/>
              </a:rPr>
              <a:t>Vantaggio per l’Istituzione</a:t>
            </a:r>
            <a:endParaRPr lang="it-IT" sz="2500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482356" y="2474270"/>
            <a:ext cx="3684492" cy="4770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500" dirty="0" smtClean="0">
                <a:latin typeface="Footlight MT Light" charset="0"/>
                <a:ea typeface="Footlight MT Light" charset="0"/>
                <a:cs typeface="Footlight MT Light" charset="0"/>
              </a:rPr>
              <a:t>Vantaggio gli alunni</a:t>
            </a:r>
            <a:endParaRPr lang="it-IT" sz="2500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250411" y="237245"/>
            <a:ext cx="2924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latin typeface="Footlight MT Light" charset="0"/>
                <a:ea typeface="Footlight MT Light" charset="0"/>
                <a:cs typeface="Footlight MT Light" charset="0"/>
              </a:rPr>
              <a:t>d</a:t>
            </a:r>
            <a:r>
              <a:rPr lang="it-IT" sz="4000" dirty="0" smtClean="0">
                <a:latin typeface="Footlight MT Light" charset="0"/>
                <a:ea typeface="Footlight MT Light" charset="0"/>
                <a:cs typeface="Footlight MT Light" charset="0"/>
              </a:rPr>
              <a:t>al 2018/19</a:t>
            </a:r>
            <a:endParaRPr lang="it-IT" sz="4000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7885" y="3218341"/>
            <a:ext cx="3621600" cy="1815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it-IT" sz="2800" dirty="0" smtClean="0"/>
              <a:t>+ spazi disponibili</a:t>
            </a:r>
          </a:p>
          <a:p>
            <a:pPr lvl="0"/>
            <a:r>
              <a:rPr lang="it-IT" sz="2800" dirty="0" smtClean="0"/>
              <a:t>+ risposte agli alunni studenti </a:t>
            </a:r>
            <a:r>
              <a:rPr lang="it-IT" sz="2800" dirty="0"/>
              <a:t>lavoratori, </a:t>
            </a:r>
            <a:r>
              <a:rPr lang="it-IT" sz="2800" dirty="0" smtClean="0"/>
              <a:t>fuori sede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482356" y="3218341"/>
            <a:ext cx="3693600" cy="35394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Char char="ü"/>
            </a:pPr>
            <a:r>
              <a:rPr lang="it-IT" sz="2800" dirty="0" smtClean="0"/>
              <a:t>Recupero parziale </a:t>
            </a:r>
            <a:r>
              <a:rPr lang="it-IT" sz="2800" dirty="0"/>
              <a:t>o </a:t>
            </a:r>
            <a:r>
              <a:rPr lang="it-IT" sz="2800" dirty="0" smtClean="0"/>
              <a:t>integrale delle </a:t>
            </a:r>
            <a:r>
              <a:rPr lang="it-IT" sz="2800" dirty="0"/>
              <a:t>lezioni </a:t>
            </a:r>
            <a:r>
              <a:rPr lang="it-IT" sz="2800" dirty="0" smtClean="0"/>
              <a:t>con attestazione di frequenza</a:t>
            </a:r>
            <a:endParaRPr lang="it-IT" sz="2800" dirty="0"/>
          </a:p>
          <a:p>
            <a:pPr marL="457200" lvl="0" indent="-457200">
              <a:buFont typeface="Wingdings" charset="2"/>
              <a:buChar char="ü"/>
            </a:pPr>
            <a:r>
              <a:rPr lang="it-IT" sz="2800" dirty="0" smtClean="0"/>
              <a:t>Tempi </a:t>
            </a:r>
            <a:r>
              <a:rPr lang="it-IT" sz="2800" dirty="0"/>
              <a:t>di apprendimento personale</a:t>
            </a:r>
          </a:p>
        </p:txBody>
      </p:sp>
    </p:spTree>
    <p:extLst>
      <p:ext uri="{BB962C8B-B14F-4D97-AF65-F5344CB8AC3E}">
        <p14:creationId xmlns:p14="http://schemas.microsoft.com/office/powerpoint/2010/main" val="154070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61412" cy="408454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424" y="3769858"/>
            <a:ext cx="4679576" cy="308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70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41929" y="-1021976"/>
            <a:ext cx="418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 </a:t>
            </a:r>
          </a:p>
          <a:p>
            <a:r>
              <a:rPr lang="it-IT" dirty="0" smtClean="0"/>
              <a:t>60</a:t>
            </a:r>
          </a:p>
          <a:p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0" y="-7264"/>
            <a:ext cx="12192000" cy="7554402"/>
            <a:chOff x="0" y="-7264"/>
            <a:chExt cx="12192000" cy="7554402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7264"/>
              <a:ext cx="12192000" cy="7554402"/>
            </a:xfrm>
            <a:prstGeom prst="rect">
              <a:avLst/>
            </a:prstGeom>
          </p:spPr>
        </p:pic>
        <p:sp>
          <p:nvSpPr>
            <p:cNvPr id="7" name="CasellaDiTesto 6"/>
            <p:cNvSpPr txBox="1"/>
            <p:nvPr/>
          </p:nvSpPr>
          <p:spPr>
            <a:xfrm>
              <a:off x="0" y="806825"/>
              <a:ext cx="2312895" cy="358588"/>
            </a:xfrm>
            <a:prstGeom prst="rect">
              <a:avLst/>
            </a:prstGeom>
            <a:solidFill>
              <a:srgbClr val="00254C"/>
            </a:solidFill>
          </p:spPr>
          <p:txBody>
            <a:bodyPr wrap="square" rtlCol="0">
              <a:spAutoFit/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8103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1271314104"/>
              </p:ext>
            </p:extLst>
          </p:nvPr>
        </p:nvGraphicFramePr>
        <p:xfrm>
          <a:off x="-1" y="2743201"/>
          <a:ext cx="9789459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9771529" y="2832849"/>
            <a:ext cx="22591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0" dirty="0" smtClean="0"/>
              <a:t>Da 2 a 55 corsi</a:t>
            </a:r>
            <a:endParaRPr lang="it-IT" sz="5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717741" y="4616825"/>
            <a:ext cx="27073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0" dirty="0" smtClean="0"/>
              <a:t>Da 1 a 25 docenti coinvolti</a:t>
            </a:r>
            <a:endParaRPr lang="it-IT" sz="5000" dirty="0"/>
          </a:p>
        </p:txBody>
      </p:sp>
      <p:grpSp>
        <p:nvGrpSpPr>
          <p:cNvPr id="9" name="Gruppo 8"/>
          <p:cNvGrpSpPr/>
          <p:nvPr/>
        </p:nvGrpSpPr>
        <p:grpSpPr>
          <a:xfrm>
            <a:off x="0" y="1"/>
            <a:ext cx="12192000" cy="2689412"/>
            <a:chOff x="0" y="1"/>
            <a:chExt cx="12192000" cy="2689412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813"/>
            <a:stretch/>
          </p:blipFill>
          <p:spPr>
            <a:xfrm>
              <a:off x="0" y="1"/>
              <a:ext cx="12192000" cy="2689412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591671" y="1021978"/>
              <a:ext cx="2312895" cy="358588"/>
            </a:xfrm>
            <a:prstGeom prst="rect">
              <a:avLst/>
            </a:prstGeom>
            <a:solidFill>
              <a:srgbClr val="00254C"/>
            </a:solidFill>
          </p:spPr>
          <p:txBody>
            <a:bodyPr wrap="square" rtlCol="0">
              <a:spAutoFit/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1613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465</Words>
  <Application>Microsoft Macintosh PowerPoint</Application>
  <PresentationFormat>Widescreen</PresentationFormat>
  <Paragraphs>81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3" baseType="lpstr">
      <vt:lpstr>Abadi MT Condensed Extra Bold</vt:lpstr>
      <vt:lpstr>Calibri</vt:lpstr>
      <vt:lpstr>Calibri Light</vt:lpstr>
      <vt:lpstr>Footlight MT Light</vt:lpstr>
      <vt:lpstr>Wingdings</vt:lpstr>
      <vt:lpstr>Arial</vt:lpstr>
      <vt:lpstr>Tema di Office</vt:lpstr>
      <vt:lpstr>AFAM FORMAZIONE E DIDATTICA A DISTANZA:  UNA SFIDA E/O UN OPPORTUNITA’?  RIPENSIAMO LA DIDATTICA</vt:lpstr>
      <vt:lpstr>premessa</vt:lpstr>
      <vt:lpstr>PROBLEMI</vt:lpstr>
      <vt:lpstr>Oggi registrati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Sperimentazione e metodologie didattiche:  Flipped classroom e Storia della Musica</vt:lpstr>
      <vt:lpstr>Per biennio 2018-2020 corsi di Storia della musica  auto-sufficienti per e-learnig a distanza</vt:lpstr>
      <vt:lpstr>Ripensare la didattica…</vt:lpstr>
      <vt:lpstr>Presentazione di PowerPoint</vt:lpstr>
      <vt:lpstr>1. Ogni settimana viene assegnato un modulo compreso di attività di verifica degli apprendimenti</vt:lpstr>
      <vt:lpstr>Presentazione di PowerPoint</vt:lpstr>
      <vt:lpstr>Sperimentazione e metodologie didattiche:  Role Playing e didattica dell’ascolto</vt:lpstr>
      <vt:lpstr> </vt:lpstr>
      <vt:lpstr>Presentazione di PowerPoint</vt:lpstr>
      <vt:lpstr>Sperimentazione e metodologie didattiche:  Insegnare il pianoforte a distanza</vt:lpstr>
      <vt:lpstr>Presentazione di PowerPoint</vt:lpstr>
      <vt:lpstr>Corso di Tecnica pianistica strutturato con Video lezioni registrate </vt:lpstr>
      <vt:lpstr>Presentazione di PowerPoint</vt:lpstr>
      <vt:lpstr>Presentazione di PowerPoint</vt:lpstr>
      <vt:lpstr>Presentazione di PowerPoint</vt:lpstr>
      <vt:lpstr>Grazie 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 CFA</dc:title>
  <dc:creator>Utente di Microsoft Office</dc:creator>
  <cp:lastModifiedBy>Utente di Microsoft Office</cp:lastModifiedBy>
  <cp:revision>39</cp:revision>
  <dcterms:created xsi:type="dcterms:W3CDTF">2020-11-24T10:08:57Z</dcterms:created>
  <dcterms:modified xsi:type="dcterms:W3CDTF">2020-11-26T13:16:21Z</dcterms:modified>
</cp:coreProperties>
</file>