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7"/>
  </p:notesMasterIdLst>
  <p:sldIdLst>
    <p:sldId id="256" r:id="rId5"/>
    <p:sldId id="342" r:id="rId6"/>
    <p:sldId id="319" r:id="rId7"/>
    <p:sldId id="315" r:id="rId8"/>
    <p:sldId id="323" r:id="rId9"/>
    <p:sldId id="324" r:id="rId10"/>
    <p:sldId id="332" r:id="rId11"/>
    <p:sldId id="333" r:id="rId12"/>
    <p:sldId id="334" r:id="rId13"/>
    <p:sldId id="335" r:id="rId14"/>
    <p:sldId id="336" r:id="rId15"/>
    <p:sldId id="341" r:id="rId1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4E53"/>
    <a:srgbClr val="F997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1193C4-0FF3-4AD5-86CB-A2E6CEC876AF}" v="1" dt="2022-10-14T06:30:41.911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0484" autoAdjust="0"/>
  </p:normalViewPr>
  <p:slideViewPr>
    <p:cSldViewPr snapToGrid="0" snapToObjects="1">
      <p:cViewPr varScale="1">
        <p:scale>
          <a:sx n="113" d="100"/>
          <a:sy n="113" d="100"/>
        </p:scale>
        <p:origin x="224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ffranchi Giuseppe (DOCENTE)" userId="8e4e9c06-096a-4b80-bda0-d0ed004c63ab" providerId="ADAL" clId="{9C1193C4-0FF3-4AD5-86CB-A2E6CEC876AF}"/>
    <pc:docChg chg="modSld">
      <pc:chgData name="Laffranchi Giuseppe (DOCENTE)" userId="8e4e9c06-096a-4b80-bda0-d0ed004c63ab" providerId="ADAL" clId="{9C1193C4-0FF3-4AD5-86CB-A2E6CEC876AF}" dt="2022-10-14T06:30:41.911" v="10"/>
      <pc:docMkLst>
        <pc:docMk/>
      </pc:docMkLst>
      <pc:sldChg chg="modNotesTx">
        <pc:chgData name="Laffranchi Giuseppe (DOCENTE)" userId="8e4e9c06-096a-4b80-bda0-d0ed004c63ab" providerId="ADAL" clId="{9C1193C4-0FF3-4AD5-86CB-A2E6CEC876AF}" dt="2022-10-14T06:29:06.251" v="2" actId="20577"/>
        <pc:sldMkLst>
          <pc:docMk/>
          <pc:sldMk cId="2922076120" sldId="315"/>
        </pc:sldMkLst>
      </pc:sldChg>
      <pc:sldChg chg="modNotesTx">
        <pc:chgData name="Laffranchi Giuseppe (DOCENTE)" userId="8e4e9c06-096a-4b80-bda0-d0ed004c63ab" providerId="ADAL" clId="{9C1193C4-0FF3-4AD5-86CB-A2E6CEC876AF}" dt="2022-10-14T06:28:51.022" v="0" actId="20577"/>
        <pc:sldMkLst>
          <pc:docMk/>
          <pc:sldMk cId="2569207628" sldId="319"/>
        </pc:sldMkLst>
      </pc:sldChg>
      <pc:sldChg chg="modNotesTx">
        <pc:chgData name="Laffranchi Giuseppe (DOCENTE)" userId="8e4e9c06-096a-4b80-bda0-d0ed004c63ab" providerId="ADAL" clId="{9C1193C4-0FF3-4AD5-86CB-A2E6CEC876AF}" dt="2022-10-14T06:29:15.796" v="3" actId="20577"/>
        <pc:sldMkLst>
          <pc:docMk/>
          <pc:sldMk cId="2091478828" sldId="323"/>
        </pc:sldMkLst>
      </pc:sldChg>
      <pc:sldChg chg="modNotesTx">
        <pc:chgData name="Laffranchi Giuseppe (DOCENTE)" userId="8e4e9c06-096a-4b80-bda0-d0ed004c63ab" providerId="ADAL" clId="{9C1193C4-0FF3-4AD5-86CB-A2E6CEC876AF}" dt="2022-10-14T06:29:20.101" v="4" actId="20577"/>
        <pc:sldMkLst>
          <pc:docMk/>
          <pc:sldMk cId="2207526541" sldId="324"/>
        </pc:sldMkLst>
      </pc:sldChg>
      <pc:sldChg chg="modNotesTx">
        <pc:chgData name="Laffranchi Giuseppe (DOCENTE)" userId="8e4e9c06-096a-4b80-bda0-d0ed004c63ab" providerId="ADAL" clId="{9C1193C4-0FF3-4AD5-86CB-A2E6CEC876AF}" dt="2022-10-14T06:29:25.931" v="5" actId="20577"/>
        <pc:sldMkLst>
          <pc:docMk/>
          <pc:sldMk cId="799128708" sldId="332"/>
        </pc:sldMkLst>
      </pc:sldChg>
      <pc:sldChg chg="modNotesTx">
        <pc:chgData name="Laffranchi Giuseppe (DOCENTE)" userId="8e4e9c06-096a-4b80-bda0-d0ed004c63ab" providerId="ADAL" clId="{9C1193C4-0FF3-4AD5-86CB-A2E6CEC876AF}" dt="2022-10-14T06:29:30.441" v="6" actId="20577"/>
        <pc:sldMkLst>
          <pc:docMk/>
          <pc:sldMk cId="2203407493" sldId="333"/>
        </pc:sldMkLst>
      </pc:sldChg>
      <pc:sldChg chg="modNotesTx">
        <pc:chgData name="Laffranchi Giuseppe (DOCENTE)" userId="8e4e9c06-096a-4b80-bda0-d0ed004c63ab" providerId="ADAL" clId="{9C1193C4-0FF3-4AD5-86CB-A2E6CEC876AF}" dt="2022-10-14T06:29:34.912" v="7" actId="20577"/>
        <pc:sldMkLst>
          <pc:docMk/>
          <pc:sldMk cId="2738900409" sldId="334"/>
        </pc:sldMkLst>
      </pc:sldChg>
      <pc:sldChg chg="modNotesTx">
        <pc:chgData name="Laffranchi Giuseppe (DOCENTE)" userId="8e4e9c06-096a-4b80-bda0-d0ed004c63ab" providerId="ADAL" clId="{9C1193C4-0FF3-4AD5-86CB-A2E6CEC876AF}" dt="2022-10-14T06:29:40.084" v="8" actId="20577"/>
        <pc:sldMkLst>
          <pc:docMk/>
          <pc:sldMk cId="4182784455" sldId="335"/>
        </pc:sldMkLst>
      </pc:sldChg>
      <pc:sldChg chg="modNotesTx">
        <pc:chgData name="Laffranchi Giuseppe (DOCENTE)" userId="8e4e9c06-096a-4b80-bda0-d0ed004c63ab" providerId="ADAL" clId="{9C1193C4-0FF3-4AD5-86CB-A2E6CEC876AF}" dt="2022-10-14T06:29:45.129" v="9" actId="20577"/>
        <pc:sldMkLst>
          <pc:docMk/>
          <pc:sldMk cId="1494734118" sldId="336"/>
        </pc:sldMkLst>
      </pc:sldChg>
      <pc:sldChg chg="addSp modSp">
        <pc:chgData name="Laffranchi Giuseppe (DOCENTE)" userId="8e4e9c06-096a-4b80-bda0-d0ed004c63ab" providerId="ADAL" clId="{9C1193C4-0FF3-4AD5-86CB-A2E6CEC876AF}" dt="2022-10-14T06:30:41.911" v="10"/>
        <pc:sldMkLst>
          <pc:docMk/>
          <pc:sldMk cId="3864906706" sldId="341"/>
        </pc:sldMkLst>
        <pc:spChg chg="add mod">
          <ac:chgData name="Laffranchi Giuseppe (DOCENTE)" userId="8e4e9c06-096a-4b80-bda0-d0ed004c63ab" providerId="ADAL" clId="{9C1193C4-0FF3-4AD5-86CB-A2E6CEC876AF}" dt="2022-10-14T06:30:41.911" v="10"/>
          <ac:spMkLst>
            <pc:docMk/>
            <pc:sldMk cId="3864906706" sldId="341"/>
            <ac:spMk id="14" creationId="{10126A28-FA70-5DBE-C96C-2E00191FCE2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210F-5ED0-0D40-ABBC-F120D5FB8AEB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652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756117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F210F-5ED0-0D40-ABBC-F120D5FB8AEB}" type="slidenum">
              <a:rPr lang="en-CH" smtClean="0"/>
              <a:t>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63863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210F-5ED0-0D40-ABBC-F120D5FB8AEB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381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E1B13-D1FE-3548-9A04-FB2BC30BF866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5073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E1B13-D1FE-3548-9A04-FB2BC30BF866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1205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E1B13-D1FE-3548-9A04-FB2BC30BF866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4969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E1B13-D1FE-3548-9A04-FB2BC30BF866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7367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E1B13-D1FE-3548-9A04-FB2BC30BF866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4939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E1B13-D1FE-3548-9A04-FB2BC30BF866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5835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62499" y="6573577"/>
            <a:ext cx="258624" cy="248305"/>
          </a:xfrm>
          <a:prstGeom prst="rect">
            <a:avLst/>
          </a:prstGeom>
          <a:noFill/>
        </p:spPr>
        <p:txBody>
          <a:bodyPr wrap="none" numCol="1" spcCol="38100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 dirty="0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6C8BA1B-FCBD-5745-BD0F-D3BECE2486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4950"/>
            <a:ext cx="12192000" cy="154305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A00329F4-055D-9E4E-8140-91B4FDC532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0" y="160271"/>
            <a:ext cx="2017246" cy="468001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999DBF25-FB9B-764F-97A9-F94A8F0DE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44" y="136959"/>
            <a:ext cx="1144932" cy="465606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57990" y="6589445"/>
            <a:ext cx="434009" cy="2483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slow">
    <p:push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Rectangle"/>
          <p:cNvSpPr/>
          <p:nvPr/>
        </p:nvSpPr>
        <p:spPr>
          <a:xfrm>
            <a:off x="-1" y="6563301"/>
            <a:ext cx="12192001" cy="300594"/>
          </a:xfrm>
          <a:prstGeom prst="rect">
            <a:avLst/>
          </a:prstGeom>
          <a:solidFill>
            <a:srgbClr val="F99737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200"/>
            </a:pPr>
            <a:endParaRPr/>
          </a:p>
        </p:txBody>
      </p:sp>
      <p:sp>
        <p:nvSpPr>
          <p:cNvPr id="42" name="MoodleMoot Italia 2022  - Urbino"/>
          <p:cNvSpPr txBox="1"/>
          <p:nvPr/>
        </p:nvSpPr>
        <p:spPr>
          <a:xfrm>
            <a:off x="4347851" y="6589445"/>
            <a:ext cx="3496298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t>MoodleMoot Italia 2022  - Urbino</a:t>
            </a:r>
          </a:p>
        </p:txBody>
      </p:sp>
      <p:sp>
        <p:nvSpPr>
          <p:cNvPr id="43" name="Nome Cognome"/>
          <p:cNvSpPr txBox="1"/>
          <p:nvPr/>
        </p:nvSpPr>
        <p:spPr>
          <a:xfrm>
            <a:off x="2298" y="6563301"/>
            <a:ext cx="3926870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200">
                <a:solidFill>
                  <a:srgbClr val="FFFFFF"/>
                </a:solidFill>
              </a:defRPr>
            </a:lvl1pPr>
          </a:lstStyle>
          <a:p>
            <a:r>
              <a:t>Nome Cognome</a:t>
            </a: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1FF8B3A8-2877-6940-827F-95AC84597AC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757990" y="6589445"/>
            <a:ext cx="434009" cy="2483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202AC25-5E5E-C94E-8998-0CCBEC7860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0" y="160271"/>
            <a:ext cx="2017246" cy="468001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605A31B4-2A38-1743-9CD3-2D4A578A9B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44" y="136959"/>
            <a:ext cx="1144932" cy="465606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Text"/>
          <p:cNvSpPr txBox="1">
            <a:spLocks noGrp="1"/>
          </p:cNvSpPr>
          <p:nvPr>
            <p:ph type="title"/>
          </p:nvPr>
        </p:nvSpPr>
        <p:spPr>
          <a:xfrm>
            <a:off x="838200" y="68897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214947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Rectangle"/>
          <p:cNvSpPr/>
          <p:nvPr/>
        </p:nvSpPr>
        <p:spPr>
          <a:xfrm>
            <a:off x="-1" y="6563301"/>
            <a:ext cx="12192001" cy="300594"/>
          </a:xfrm>
          <a:prstGeom prst="rect">
            <a:avLst/>
          </a:prstGeom>
          <a:solidFill>
            <a:srgbClr val="F99737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200"/>
            </a:pPr>
            <a:endParaRPr/>
          </a:p>
        </p:txBody>
      </p:sp>
      <p:sp>
        <p:nvSpPr>
          <p:cNvPr id="56" name="MoodleMoot Italia 2022  - Urbino"/>
          <p:cNvSpPr txBox="1"/>
          <p:nvPr/>
        </p:nvSpPr>
        <p:spPr>
          <a:xfrm>
            <a:off x="4347851" y="6589445"/>
            <a:ext cx="3496298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t>MoodleMoot Italia 2022  - Urbino</a:t>
            </a:r>
          </a:p>
        </p:txBody>
      </p:sp>
      <p:sp>
        <p:nvSpPr>
          <p:cNvPr id="57" name="Nome Cognome"/>
          <p:cNvSpPr txBox="1"/>
          <p:nvPr/>
        </p:nvSpPr>
        <p:spPr>
          <a:xfrm>
            <a:off x="2298" y="6563301"/>
            <a:ext cx="3926870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200">
                <a:solidFill>
                  <a:srgbClr val="FFFFFF"/>
                </a:solidFill>
              </a:defRPr>
            </a:lvl1pPr>
          </a:lstStyle>
          <a:p>
            <a:r>
              <a:t>Nome Cognome</a:t>
            </a: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B07A9EE4-566E-CD45-B9B2-42FA82A5ABA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757990" y="6589445"/>
            <a:ext cx="434009" cy="2483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D677C7A9-F2DA-FA49-8ABF-D4601B4657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0" y="160271"/>
            <a:ext cx="2017246" cy="468001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D436971A-4AEA-7048-A5BE-ECAADA137C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44" y="136959"/>
            <a:ext cx="1144932" cy="465606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xfrm>
            <a:off x="839787" y="679450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995488"/>
            <a:ext cx="5157789" cy="2333796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egnaposto testo 4"/>
          <p:cNvSpPr>
            <a:spLocks noGrp="1"/>
          </p:cNvSpPr>
          <p:nvPr>
            <p:ph type="body" sz="quarter" idx="21"/>
          </p:nvPr>
        </p:nvSpPr>
        <p:spPr>
          <a:xfrm>
            <a:off x="6172200" y="1995488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70" name="Rectangle"/>
          <p:cNvSpPr/>
          <p:nvPr/>
        </p:nvSpPr>
        <p:spPr>
          <a:xfrm>
            <a:off x="-1" y="6563301"/>
            <a:ext cx="12192001" cy="300594"/>
          </a:xfrm>
          <a:prstGeom prst="rect">
            <a:avLst/>
          </a:prstGeom>
          <a:solidFill>
            <a:srgbClr val="F99737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200"/>
            </a:pPr>
            <a:endParaRPr/>
          </a:p>
        </p:txBody>
      </p:sp>
      <p:sp>
        <p:nvSpPr>
          <p:cNvPr id="71" name="MoodleMoot Italia 2022  - Urbino"/>
          <p:cNvSpPr txBox="1"/>
          <p:nvPr/>
        </p:nvSpPr>
        <p:spPr>
          <a:xfrm>
            <a:off x="4347851" y="6589445"/>
            <a:ext cx="3496298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t>MoodleMoot Italia 2022  - Urbino</a:t>
            </a:r>
          </a:p>
        </p:txBody>
      </p:sp>
      <p:sp>
        <p:nvSpPr>
          <p:cNvPr id="72" name="Nome Cognome"/>
          <p:cNvSpPr txBox="1"/>
          <p:nvPr/>
        </p:nvSpPr>
        <p:spPr>
          <a:xfrm>
            <a:off x="2298" y="6563301"/>
            <a:ext cx="3926870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200">
                <a:solidFill>
                  <a:srgbClr val="FFFFFF"/>
                </a:solidFill>
              </a:defRPr>
            </a:lvl1pPr>
          </a:lstStyle>
          <a:p>
            <a:r>
              <a:t>Nome Cognome</a:t>
            </a:r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75910A5C-6EC5-0A4F-B381-AD1D7705BB0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757990" y="6589445"/>
            <a:ext cx="434009" cy="2483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654A97BE-527D-AB4B-B692-6DEFB6EC92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0" y="160271"/>
            <a:ext cx="2017246" cy="468001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A473E76C-8C4B-0B48-97EF-DC1FDCAB35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44" y="136959"/>
            <a:ext cx="1144932" cy="465606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Text"/>
          <p:cNvSpPr txBox="1">
            <a:spLocks noGrp="1"/>
          </p:cNvSpPr>
          <p:nvPr>
            <p:ph type="title"/>
          </p:nvPr>
        </p:nvSpPr>
        <p:spPr>
          <a:xfrm>
            <a:off x="838200" y="75565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3" name="Rectangle"/>
          <p:cNvSpPr/>
          <p:nvPr/>
        </p:nvSpPr>
        <p:spPr>
          <a:xfrm>
            <a:off x="-1" y="6563301"/>
            <a:ext cx="12192001" cy="300594"/>
          </a:xfrm>
          <a:prstGeom prst="rect">
            <a:avLst/>
          </a:prstGeom>
          <a:solidFill>
            <a:srgbClr val="F99737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200"/>
            </a:pPr>
            <a:endParaRPr/>
          </a:p>
        </p:txBody>
      </p:sp>
      <p:sp>
        <p:nvSpPr>
          <p:cNvPr id="84" name="MoodleMoot Italia 2022  - Urbino"/>
          <p:cNvSpPr txBox="1"/>
          <p:nvPr/>
        </p:nvSpPr>
        <p:spPr>
          <a:xfrm>
            <a:off x="4347851" y="6589445"/>
            <a:ext cx="3496298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t>MoodleMoot Italia 2022  - Urbino</a:t>
            </a:r>
          </a:p>
        </p:txBody>
      </p:sp>
      <p:sp>
        <p:nvSpPr>
          <p:cNvPr id="85" name="Nome Cognome"/>
          <p:cNvSpPr txBox="1"/>
          <p:nvPr/>
        </p:nvSpPr>
        <p:spPr>
          <a:xfrm>
            <a:off x="2298" y="6563301"/>
            <a:ext cx="3926870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200">
                <a:solidFill>
                  <a:srgbClr val="FFFFFF"/>
                </a:solidFill>
              </a:defRPr>
            </a:lvl1pPr>
          </a:lstStyle>
          <a:p>
            <a:r>
              <a:t>Nome Cognome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A6B772DB-71A2-7649-AFF2-658BBFBD41B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757990" y="6589445"/>
            <a:ext cx="434009" cy="2483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34FAFDB3-835B-094E-B601-50B59558D7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0" y="160271"/>
            <a:ext cx="2017246" cy="468001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39D0C7CA-AF11-1B46-8E1E-4ED6E04982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44" y="136959"/>
            <a:ext cx="1144932" cy="465606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"/>
          <p:cNvSpPr/>
          <p:nvPr/>
        </p:nvSpPr>
        <p:spPr>
          <a:xfrm>
            <a:off x="-1" y="6563301"/>
            <a:ext cx="12192001" cy="300594"/>
          </a:xfrm>
          <a:prstGeom prst="rect">
            <a:avLst/>
          </a:prstGeom>
          <a:solidFill>
            <a:srgbClr val="F99737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200"/>
            </a:pPr>
            <a:endParaRPr/>
          </a:p>
        </p:txBody>
      </p:sp>
      <p:sp>
        <p:nvSpPr>
          <p:cNvPr id="96" name="MoodleMoot Italia 2022  - Urbino"/>
          <p:cNvSpPr txBox="1"/>
          <p:nvPr/>
        </p:nvSpPr>
        <p:spPr>
          <a:xfrm>
            <a:off x="4347851" y="6589445"/>
            <a:ext cx="3496298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t>MoodleMoot Italia 2022  - Urbino</a:t>
            </a:r>
          </a:p>
        </p:txBody>
      </p:sp>
      <p:sp>
        <p:nvSpPr>
          <p:cNvPr id="97" name="Nome Cognome"/>
          <p:cNvSpPr txBox="1"/>
          <p:nvPr/>
        </p:nvSpPr>
        <p:spPr>
          <a:xfrm>
            <a:off x="2298" y="6563301"/>
            <a:ext cx="3926870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200">
                <a:solidFill>
                  <a:srgbClr val="FFFFFF"/>
                </a:solidFill>
              </a:defRPr>
            </a:lvl1pPr>
          </a:lstStyle>
          <a:p>
            <a:r>
              <a:t>Nome Cognome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7B684B7C-60AC-2347-8392-8F9FDB8EF28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757990" y="6589445"/>
            <a:ext cx="434009" cy="2483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2937070-7C5F-044B-B1C9-EE8D4BE8BF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0" y="160271"/>
            <a:ext cx="2017246" cy="468001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AAF5F2CE-A480-1D48-A34E-FFC742AAF1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44" y="136959"/>
            <a:ext cx="1144932" cy="465606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Text"/>
          <p:cNvSpPr txBox="1">
            <a:spLocks noGrp="1"/>
          </p:cNvSpPr>
          <p:nvPr>
            <p:ph type="title"/>
          </p:nvPr>
        </p:nvSpPr>
        <p:spPr>
          <a:xfrm>
            <a:off x="839787" y="7239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0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12541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Segnaposto testo 3"/>
          <p:cNvSpPr>
            <a:spLocks noGrp="1"/>
          </p:cNvSpPr>
          <p:nvPr>
            <p:ph type="body" sz="quarter" idx="21"/>
          </p:nvPr>
        </p:nvSpPr>
        <p:spPr>
          <a:xfrm>
            <a:off x="839787" y="23241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110" name="Rectangle"/>
          <p:cNvSpPr/>
          <p:nvPr/>
        </p:nvSpPr>
        <p:spPr>
          <a:xfrm>
            <a:off x="-1" y="6563301"/>
            <a:ext cx="12192001" cy="300594"/>
          </a:xfrm>
          <a:prstGeom prst="rect">
            <a:avLst/>
          </a:prstGeom>
          <a:solidFill>
            <a:srgbClr val="F99737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200"/>
            </a:pPr>
            <a:endParaRPr/>
          </a:p>
        </p:txBody>
      </p:sp>
      <p:sp>
        <p:nvSpPr>
          <p:cNvPr id="111" name="MoodleMoot Italia 2022  - Urbino"/>
          <p:cNvSpPr txBox="1"/>
          <p:nvPr/>
        </p:nvSpPr>
        <p:spPr>
          <a:xfrm>
            <a:off x="4347851" y="6589445"/>
            <a:ext cx="3496298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t>MoodleMoot Italia 2022  - Urbino</a:t>
            </a:r>
          </a:p>
        </p:txBody>
      </p:sp>
      <p:sp>
        <p:nvSpPr>
          <p:cNvPr id="112" name="Nome Cognome"/>
          <p:cNvSpPr txBox="1"/>
          <p:nvPr/>
        </p:nvSpPr>
        <p:spPr>
          <a:xfrm>
            <a:off x="2298" y="6563301"/>
            <a:ext cx="3926870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200">
                <a:solidFill>
                  <a:srgbClr val="FFFFFF"/>
                </a:solidFill>
              </a:defRPr>
            </a:lvl1pPr>
          </a:lstStyle>
          <a:p>
            <a:r>
              <a:t>Nome Cognome</a:t>
            </a:r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6D6B4B39-A988-D84E-BAD3-2E1AB18D9824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757990" y="6589445"/>
            <a:ext cx="434009" cy="2483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FFC4213D-9323-D646-8A75-5CF6CC60A4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0" y="160271"/>
            <a:ext cx="2017246" cy="468001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A2202F7-9922-C44E-B769-D61AB43794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44" y="136959"/>
            <a:ext cx="1144932" cy="465606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 Text"/>
          <p:cNvSpPr txBox="1">
            <a:spLocks noGrp="1"/>
          </p:cNvSpPr>
          <p:nvPr>
            <p:ph type="title"/>
          </p:nvPr>
        </p:nvSpPr>
        <p:spPr>
          <a:xfrm>
            <a:off x="839787" y="695325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21" name="Segnaposto immagine 2"/>
          <p:cNvSpPr>
            <a:spLocks noGrp="1"/>
          </p:cNvSpPr>
          <p:nvPr>
            <p:ph type="pic" sz="half" idx="21"/>
          </p:nvPr>
        </p:nvSpPr>
        <p:spPr>
          <a:xfrm>
            <a:off x="5183187" y="1225550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295525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" name="Rectangle"/>
          <p:cNvSpPr/>
          <p:nvPr/>
        </p:nvSpPr>
        <p:spPr>
          <a:xfrm>
            <a:off x="-1" y="6563301"/>
            <a:ext cx="12192001" cy="300594"/>
          </a:xfrm>
          <a:prstGeom prst="rect">
            <a:avLst/>
          </a:prstGeom>
          <a:solidFill>
            <a:srgbClr val="F99737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200"/>
            </a:pPr>
            <a:endParaRPr/>
          </a:p>
        </p:txBody>
      </p:sp>
      <p:sp>
        <p:nvSpPr>
          <p:cNvPr id="126" name="MoodleMoot Italia 2022  - Urbino"/>
          <p:cNvSpPr txBox="1"/>
          <p:nvPr/>
        </p:nvSpPr>
        <p:spPr>
          <a:xfrm>
            <a:off x="4347851" y="6589445"/>
            <a:ext cx="3496298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t>MoodleMoot Italia 2022  - Urbino</a:t>
            </a:r>
          </a:p>
        </p:txBody>
      </p:sp>
      <p:sp>
        <p:nvSpPr>
          <p:cNvPr id="127" name="Nome Cognome"/>
          <p:cNvSpPr txBox="1"/>
          <p:nvPr/>
        </p:nvSpPr>
        <p:spPr>
          <a:xfrm>
            <a:off x="2298" y="6563301"/>
            <a:ext cx="3926870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200">
                <a:solidFill>
                  <a:srgbClr val="FFFFFF"/>
                </a:solidFill>
              </a:defRPr>
            </a:lvl1pPr>
          </a:lstStyle>
          <a:p>
            <a:r>
              <a:t>Nome Cognome</a:t>
            </a:r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522F4E6D-CD8B-0A4A-B5CC-AB4566D6D6D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757990" y="6589445"/>
            <a:ext cx="434009" cy="2483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AEBA5AD-7070-B042-89E5-F3757FCFB2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0" y="160271"/>
            <a:ext cx="2017246" cy="468001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0F19A1AB-DCEB-D648-A1AA-35A5036A5E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44" y="136959"/>
            <a:ext cx="1144932" cy="465606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-1" y="6563301"/>
            <a:ext cx="12192001" cy="300594"/>
          </a:xfrm>
          <a:prstGeom prst="rect">
            <a:avLst/>
          </a:prstGeom>
          <a:solidFill>
            <a:srgbClr val="F99737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200"/>
            </a:pPr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838200" y="672850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2133350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MoodleMoot Italia 2022  - Urbino"/>
          <p:cNvSpPr txBox="1"/>
          <p:nvPr/>
        </p:nvSpPr>
        <p:spPr>
          <a:xfrm>
            <a:off x="4347851" y="6589445"/>
            <a:ext cx="3496298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t>MoodleMoot Italia 2022  - Urbino</a:t>
            </a:r>
          </a:p>
        </p:txBody>
      </p:sp>
      <p:sp>
        <p:nvSpPr>
          <p:cNvPr id="9" name="Nome Cognome"/>
          <p:cNvSpPr txBox="1"/>
          <p:nvPr/>
        </p:nvSpPr>
        <p:spPr>
          <a:xfrm>
            <a:off x="2298" y="6563301"/>
            <a:ext cx="3926870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200">
                <a:solidFill>
                  <a:srgbClr val="FFFFFF"/>
                </a:solidFill>
              </a:defRPr>
            </a:lvl1pPr>
          </a:lstStyle>
          <a:p>
            <a:r>
              <a:t>Nome Cognome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6339FB7B-2749-534B-925F-186138146C1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757990" y="6589445"/>
            <a:ext cx="434009" cy="248306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en-IT" smtClean="0"/>
              <a:pPr/>
              <a:t>‹N›</a:t>
            </a:fld>
            <a:endParaRPr lang="en-IT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F4D5D9F-50CC-C747-9FBA-89CEE884A6F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44" y="136959"/>
            <a:ext cx="1144932" cy="465606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166735A3-D62F-FC41-B8E1-8450D03A31E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0" y="160271"/>
            <a:ext cx="2017246" cy="46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slow">
    <p:push dir="d"/>
  </p:transition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hyperlink" Target="https://moodle.edu.ti.ch/decs/" TargetMode="External"/><Relationship Id="rId5" Type="http://schemas.openxmlformats.org/officeDocument/2006/relationships/image" Target="../media/image13.jpeg"/><Relationship Id="rId15" Type="http://schemas.openxmlformats.org/officeDocument/2006/relationships/image" Target="../media/image31.png"/><Relationship Id="rId10" Type="http://schemas.openxmlformats.org/officeDocument/2006/relationships/image" Target="../media/image27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35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oodle.edu.ti.ch/decs/course/view.php?id=187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hyperlink" Target="https://moodle.edu.ti.ch/smegiubiasco/course/view.php?id=1569" TargetMode="External"/><Relationship Id="rId1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12" Type="http://schemas.openxmlformats.org/officeDocument/2006/relationships/image" Target="../media/image22.png"/><Relationship Id="rId17" Type="http://schemas.openxmlformats.org/officeDocument/2006/relationships/hyperlink" Target="https://moodle.edu.ti.ch/smegiubiasco/course/view.php?id=1746" TargetMode="Externa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hyperlink" Target="https://moodle.edu.ti.ch/decs/course/view.php?id=187&amp;section=10" TargetMode="External"/><Relationship Id="rId5" Type="http://schemas.openxmlformats.org/officeDocument/2006/relationships/image" Target="../media/image13.jpeg"/><Relationship Id="rId15" Type="http://schemas.openxmlformats.org/officeDocument/2006/relationships/hyperlink" Target="https://moodle.edu.ti.ch/smegiubiasco/course/view.php?id=1756" TargetMode="External"/><Relationship Id="rId10" Type="http://schemas.openxmlformats.org/officeDocument/2006/relationships/image" Target="../media/image21.png"/><Relationship Id="rId19" Type="http://schemas.openxmlformats.org/officeDocument/2006/relationships/hyperlink" Target="https://moodle.edu.ti.ch/smegiubiasco/course/view.php?id=1855" TargetMode="External"/><Relationship Id="rId4" Type="http://schemas.openxmlformats.org/officeDocument/2006/relationships/image" Target="../media/image12.png"/><Relationship Id="rId9" Type="http://schemas.openxmlformats.org/officeDocument/2006/relationships/image" Target="../media/image17.jpe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A49B9342-18C5-5E56-CC54-DE6B4E050338}"/>
              </a:ext>
            </a:extLst>
          </p:cNvPr>
          <p:cNvSpPr/>
          <p:nvPr/>
        </p:nvSpPr>
        <p:spPr>
          <a:xfrm>
            <a:off x="0" y="686633"/>
            <a:ext cx="12192000" cy="4629923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CH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6" name="Picture 4" descr="Comunicazione Multimediale">
            <a:extLst>
              <a:ext uri="{FF2B5EF4-FFF2-40B4-BE49-F238E27FC236}">
                <a16:creationId xmlns:a16="http://schemas.microsoft.com/office/drawing/2014/main" id="{590EDB41-CA36-ED27-8E5F-A43C5E4ABE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1" r="18714" b="31464"/>
          <a:stretch/>
        </p:blipFill>
        <p:spPr bwMode="auto">
          <a:xfrm>
            <a:off x="-1" y="665172"/>
            <a:ext cx="12013224" cy="462992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31841" y="6536499"/>
            <a:ext cx="181383" cy="24830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99837"/>
                </a:solidFill>
              </a:defRPr>
            </a:lvl1pPr>
          </a:lstStyle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89808B32-C07E-7C25-5B88-1916D0097E3F}"/>
              </a:ext>
            </a:extLst>
          </p:cNvPr>
          <p:cNvSpPr/>
          <p:nvPr/>
        </p:nvSpPr>
        <p:spPr>
          <a:xfrm>
            <a:off x="-735504" y="686633"/>
            <a:ext cx="4561132" cy="46080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CH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" name="Picture 2" descr="¿Qué es Moodle?">
            <a:extLst>
              <a:ext uri="{FF2B5EF4-FFF2-40B4-BE49-F238E27FC236}">
                <a16:creationId xmlns:a16="http://schemas.microsoft.com/office/drawing/2014/main" id="{7D93425F-7214-5FC9-9173-F49A9591D0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2" r="5850"/>
          <a:stretch/>
        </p:blipFill>
        <p:spPr bwMode="auto">
          <a:xfrm>
            <a:off x="-1" y="664710"/>
            <a:ext cx="3857747" cy="4630849"/>
          </a:xfrm>
          <a:custGeom>
            <a:avLst/>
            <a:gdLst/>
            <a:ahLst/>
            <a:cxnLst/>
            <a:rect l="l" t="t" r="r" b="b"/>
            <a:pathLst>
              <a:path w="5234519" h="6210629">
                <a:moveTo>
                  <a:pt x="1082595" y="0"/>
                </a:moveTo>
                <a:lnTo>
                  <a:pt x="3027450" y="0"/>
                </a:lnTo>
                <a:lnTo>
                  <a:pt x="3291029" y="96471"/>
                </a:lnTo>
                <a:cubicBezTo>
                  <a:pt x="4433137" y="579542"/>
                  <a:pt x="5234519" y="1710443"/>
                  <a:pt x="5234519" y="3028517"/>
                </a:cubicBezTo>
                <a:cubicBezTo>
                  <a:pt x="5234519" y="4785949"/>
                  <a:pt x="3809839" y="6210629"/>
                  <a:pt x="2052407" y="6210629"/>
                </a:cubicBezTo>
                <a:cubicBezTo>
                  <a:pt x="1283531" y="6210629"/>
                  <a:pt x="578345" y="5937936"/>
                  <a:pt x="28288" y="5483989"/>
                </a:cubicBezTo>
                <a:lnTo>
                  <a:pt x="0" y="5458279"/>
                </a:lnTo>
                <a:lnTo>
                  <a:pt x="0" y="598754"/>
                </a:lnTo>
                <a:lnTo>
                  <a:pt x="28288" y="573044"/>
                </a:lnTo>
                <a:cubicBezTo>
                  <a:pt x="303317" y="346070"/>
                  <a:pt x="617127" y="164410"/>
                  <a:pt x="958290" y="3949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uppo 19">
            <a:extLst>
              <a:ext uri="{FF2B5EF4-FFF2-40B4-BE49-F238E27FC236}">
                <a16:creationId xmlns:a16="http://schemas.microsoft.com/office/drawing/2014/main" id="{0C5CFB67-2452-2F6A-CA33-4259F1513D2B}"/>
              </a:ext>
            </a:extLst>
          </p:cNvPr>
          <p:cNvGrpSpPr/>
          <p:nvPr/>
        </p:nvGrpSpPr>
        <p:grpSpPr>
          <a:xfrm>
            <a:off x="4097354" y="-180091"/>
            <a:ext cx="8005257" cy="4858439"/>
            <a:chOff x="5843796" y="686633"/>
            <a:chExt cx="5757664" cy="4858439"/>
          </a:xfrm>
        </p:grpSpPr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FEA0B558-BAED-1CEE-393C-5A646A6CC847}"/>
                </a:ext>
              </a:extLst>
            </p:cNvPr>
            <p:cNvGrpSpPr/>
            <p:nvPr/>
          </p:nvGrpSpPr>
          <p:grpSpPr>
            <a:xfrm>
              <a:off x="5843796" y="1491298"/>
              <a:ext cx="5519808" cy="2977671"/>
              <a:chOff x="5895620" y="1488445"/>
              <a:chExt cx="5519808" cy="2977671"/>
            </a:xfrm>
          </p:grpSpPr>
          <p:sp>
            <p:nvSpPr>
              <p:cNvPr id="12" name="Titolo 1">
                <a:extLst>
                  <a:ext uri="{FF2B5EF4-FFF2-40B4-BE49-F238E27FC236}">
                    <a16:creationId xmlns:a16="http://schemas.microsoft.com/office/drawing/2014/main" id="{A7F8353C-4FF3-FBFE-6166-0D0B99FED2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5995" y="1703540"/>
                <a:ext cx="5319433" cy="2762576"/>
              </a:xfrm>
              <a:prstGeom prst="rect">
                <a:avLst/>
              </a:prstGeom>
              <a:solidFill>
                <a:schemeClr val="tx1">
                  <a:alpha val="30980"/>
                </a:schemeClr>
              </a:solid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45719" rIns="45719" anchor="t">
                <a:normAutofit fontScale="90000" lnSpcReduction="10000"/>
              </a:bodyPr>
              <a:lstStyle>
                <a:lvl1pPr marL="0" marR="0" indent="0" algn="ctr" defTabSz="91440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000" b="0" i="0" u="none" strike="noStrike" cap="none" spc="0" baseline="0"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1pPr>
                <a:lvl2pPr marL="0" marR="0" indent="0" algn="l" defTabSz="91440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400" b="0" i="0" u="none" strike="noStrike" cap="none" spc="0" baseline="0"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2pPr>
                <a:lvl3pPr marL="0" marR="0" indent="0" algn="l" defTabSz="91440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400" b="0" i="0" u="none" strike="noStrike" cap="none" spc="0" baseline="0"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3pPr>
                <a:lvl4pPr marL="0" marR="0" indent="0" algn="l" defTabSz="91440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400" b="0" i="0" u="none" strike="noStrike" cap="none" spc="0" baseline="0"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4pPr>
                <a:lvl5pPr marL="0" marR="0" indent="0" algn="l" defTabSz="91440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400" b="0" i="0" u="none" strike="noStrike" cap="none" spc="0" baseline="0"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5pPr>
                <a:lvl6pPr marL="0" marR="0" indent="0" algn="l" defTabSz="91440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400" b="0" i="0" u="none" strike="noStrike" cap="none" spc="0" baseline="0"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6pPr>
                <a:lvl7pPr marL="0" marR="0" indent="0" algn="l" defTabSz="91440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400" b="0" i="0" u="none" strike="noStrike" cap="none" spc="0" baseline="0"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7pPr>
                <a:lvl8pPr marL="0" marR="0" indent="0" algn="l" defTabSz="91440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400" b="0" i="0" u="none" strike="noStrike" cap="none" spc="0" baseline="0"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8pPr>
                <a:lvl9pPr marL="0" marR="0" indent="0" algn="l" defTabSz="91440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400" b="0" i="0" u="none" strike="noStrike" cap="none" spc="0" baseline="0"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9pPr>
              </a:lstStyle>
              <a:p>
                <a:pPr algn="l" hangingPunct="1"/>
                <a:br>
                  <a:rPr lang="it-IT" sz="5400" dirty="0"/>
                </a:br>
                <a:br>
                  <a:rPr lang="it-IT" sz="5400" dirty="0"/>
                </a:br>
                <a:r>
                  <a:rPr lang="it-IT" sz="5400" dirty="0">
                    <a:solidFill>
                      <a:schemeClr val="bg1"/>
                    </a:solidFill>
                  </a:rPr>
                  <a:t>COME SPAZIO AGGREGATIVO </a:t>
                </a:r>
              </a:p>
            </p:txBody>
          </p:sp>
          <p:pic>
            <p:nvPicPr>
              <p:cNvPr id="14" name="Picture 4" descr="Moodle - export user - click2dev">
                <a:extLst>
                  <a:ext uri="{FF2B5EF4-FFF2-40B4-BE49-F238E27FC236}">
                    <a16:creationId xmlns:a16="http://schemas.microsoft.com/office/drawing/2014/main" id="{027418C1-1F72-D0FC-C2C3-47E48C0204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95620" y="1488445"/>
                <a:ext cx="3323893" cy="14916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92604B8D-E597-9EAA-F304-5C2B9E56717C}"/>
                </a:ext>
              </a:extLst>
            </p:cNvPr>
            <p:cNvGrpSpPr/>
            <p:nvPr/>
          </p:nvGrpSpPr>
          <p:grpSpPr>
            <a:xfrm>
              <a:off x="6044171" y="686633"/>
              <a:ext cx="5557289" cy="4858439"/>
              <a:chOff x="6131214" y="676160"/>
              <a:chExt cx="5557289" cy="4858439"/>
            </a:xfrm>
          </p:grpSpPr>
          <p:sp>
            <p:nvSpPr>
              <p:cNvPr id="13" name="Sottotitolo 2">
                <a:extLst>
                  <a:ext uri="{FF2B5EF4-FFF2-40B4-BE49-F238E27FC236}">
                    <a16:creationId xmlns:a16="http://schemas.microsoft.com/office/drawing/2014/main" id="{743EACD0-1364-7F5A-23BF-463A6F4C200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31216" y="676160"/>
                <a:ext cx="5319431" cy="97218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45719" rIns="45719" anchor="b">
                <a:normAutofit/>
              </a:bodyPr>
              <a:lstStyle>
                <a:lvl1pPr marL="0" marR="0" indent="0" algn="ctr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Calibri"/>
                  </a:defRPr>
                </a:lvl1pPr>
                <a:lvl2pPr marL="0" marR="0" indent="457200" algn="ctr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Calibri"/>
                  </a:defRPr>
                </a:lvl2pPr>
                <a:lvl3pPr marL="0" marR="0" indent="914400" algn="ctr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Calibri"/>
                  </a:defRPr>
                </a:lvl3pPr>
                <a:lvl4pPr marL="0" marR="0" indent="1371600" algn="ctr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Calibri"/>
                  </a:defRPr>
                </a:lvl4pPr>
                <a:lvl5pPr marL="0" marR="0" indent="1828800" algn="ctr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Calibri"/>
                  </a:defRPr>
                </a:lvl5pPr>
                <a:lvl6pPr marL="26416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•"/>
                  <a:tabLst/>
                  <a:defRPr sz="2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Calibri"/>
                  </a:defRPr>
                </a:lvl6pPr>
                <a:lvl7pPr marL="30988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•"/>
                  <a:tabLst/>
                  <a:defRPr sz="2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Calibri"/>
                  </a:defRPr>
                </a:lvl7pPr>
                <a:lvl8pPr marL="35560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•"/>
                  <a:tabLst/>
                  <a:defRPr sz="2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Calibri"/>
                  </a:defRPr>
                </a:lvl8pPr>
                <a:lvl9pPr marL="40132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•"/>
                  <a:tabLst/>
                  <a:defRPr sz="2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Calibri"/>
                  </a:defRPr>
                </a:lvl9pPr>
              </a:lstStyle>
              <a:p>
                <a:pPr algn="l" hangingPunct="1"/>
                <a:endParaRPr lang="it-IT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Sottotitolo 2">
                <a:extLst>
                  <a:ext uri="{FF2B5EF4-FFF2-40B4-BE49-F238E27FC236}">
                    <a16:creationId xmlns:a16="http://schemas.microsoft.com/office/drawing/2014/main" id="{BC104193-7407-461A-EEBC-E555AAC5C5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31214" y="4042911"/>
                <a:ext cx="5557289" cy="1491688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 fontScale="92500" lnSpcReduction="1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it-IT" sz="2000" b="1" dirty="0">
                  <a:solidFill>
                    <a:schemeClr val="bg1"/>
                  </a:solidFill>
                </a:endParaRPr>
              </a:p>
              <a:p>
                <a:pPr algn="l"/>
                <a:r>
                  <a:rPr lang="it-IT" sz="2000" b="1" dirty="0">
                    <a:solidFill>
                      <a:schemeClr val="bg1"/>
                    </a:solidFill>
                  </a:rPr>
                  <a:t>Un’esperienza nel Canton Ticino, Svizzera</a:t>
                </a:r>
              </a:p>
              <a:p>
                <a:pPr algn="l"/>
                <a:r>
                  <a:rPr lang="it-IT" sz="2000" i="1" dirty="0">
                    <a:solidFill>
                      <a:schemeClr val="bg1"/>
                    </a:solidFill>
                  </a:rPr>
                  <a:t>Davide Ricciardi, consulente </a:t>
                </a:r>
                <a:r>
                  <a:rPr lang="it-IT" sz="2100" i="1" dirty="0">
                    <a:solidFill>
                      <a:schemeClr val="bg1"/>
                    </a:solidFill>
                  </a:rPr>
                  <a:t>Centro di Risorse Didattiche e Digitali</a:t>
                </a:r>
              </a:p>
              <a:p>
                <a:pPr algn="l"/>
                <a:r>
                  <a:rPr lang="it-IT" sz="2100" i="1" dirty="0">
                    <a:solidFill>
                      <a:schemeClr val="bg1"/>
                    </a:solidFill>
                  </a:rPr>
                  <a:t>Daniele Milani, ispettore scolastico</a:t>
                </a:r>
              </a:p>
            </p:txBody>
          </p:sp>
        </p:grpSp>
      </p:grpSp>
    </p:spTree>
  </p:cSld>
  <p:clrMapOvr>
    <a:masterClrMapping/>
  </p:clrMapOvr>
  <p:transition spd="slow">
    <p:push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>
            <a:extLst>
              <a:ext uri="{FF2B5EF4-FFF2-40B4-BE49-F238E27FC236}">
                <a16:creationId xmlns:a16="http://schemas.microsoft.com/office/drawing/2014/main" id="{8EFC2B36-0E09-F19B-7557-9137AE386701}"/>
              </a:ext>
            </a:extLst>
          </p:cNvPr>
          <p:cNvGrpSpPr/>
          <p:nvPr/>
        </p:nvGrpSpPr>
        <p:grpSpPr>
          <a:xfrm>
            <a:off x="1146889" y="90813"/>
            <a:ext cx="6096000" cy="6676373"/>
            <a:chOff x="1" y="0"/>
            <a:chExt cx="6096000" cy="6676373"/>
          </a:xfrm>
        </p:grpSpPr>
        <p:grpSp>
          <p:nvGrpSpPr>
            <p:cNvPr id="44" name="Gruppo 43">
              <a:extLst>
                <a:ext uri="{FF2B5EF4-FFF2-40B4-BE49-F238E27FC236}">
                  <a16:creationId xmlns:a16="http://schemas.microsoft.com/office/drawing/2014/main" id="{8FB05FD1-651C-D33D-303E-5B15DEFB2094}"/>
                </a:ext>
              </a:extLst>
            </p:cNvPr>
            <p:cNvGrpSpPr/>
            <p:nvPr/>
          </p:nvGrpSpPr>
          <p:grpSpPr>
            <a:xfrm>
              <a:off x="1" y="0"/>
              <a:ext cx="6096000" cy="6676373"/>
              <a:chOff x="1" y="0"/>
              <a:chExt cx="6096000" cy="6676373"/>
            </a:xfrm>
          </p:grpSpPr>
          <p:pic>
            <p:nvPicPr>
              <p:cNvPr id="2" name="Picture 2" descr="¿Qué es Moodle?">
                <a:extLst>
                  <a:ext uri="{FF2B5EF4-FFF2-40B4-BE49-F238E27FC236}">
                    <a16:creationId xmlns:a16="http://schemas.microsoft.com/office/drawing/2014/main" id="{E51B8E22-12BD-4246-FC51-3468C97B95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94" r="5850"/>
              <a:stretch/>
            </p:blipFill>
            <p:spPr bwMode="auto">
              <a:xfrm>
                <a:off x="1" y="0"/>
                <a:ext cx="6096000" cy="6676373"/>
              </a:xfrm>
              <a:custGeom>
                <a:avLst/>
                <a:gdLst/>
                <a:ahLst/>
                <a:cxnLst/>
                <a:rect l="l" t="t" r="r" b="b"/>
                <a:pathLst>
                  <a:path w="5234519" h="6210629">
                    <a:moveTo>
                      <a:pt x="1082595" y="0"/>
                    </a:moveTo>
                    <a:lnTo>
                      <a:pt x="3027450" y="0"/>
                    </a:lnTo>
                    <a:lnTo>
                      <a:pt x="3291029" y="96471"/>
                    </a:lnTo>
                    <a:cubicBezTo>
                      <a:pt x="4433137" y="579542"/>
                      <a:pt x="5234519" y="1710443"/>
                      <a:pt x="5234519" y="3028517"/>
                    </a:cubicBezTo>
                    <a:cubicBezTo>
                      <a:pt x="5234519" y="4785949"/>
                      <a:pt x="3809839" y="6210629"/>
                      <a:pt x="2052407" y="6210629"/>
                    </a:cubicBezTo>
                    <a:cubicBezTo>
                      <a:pt x="1283531" y="6210629"/>
                      <a:pt x="578345" y="5937936"/>
                      <a:pt x="28288" y="5483989"/>
                    </a:cubicBezTo>
                    <a:lnTo>
                      <a:pt x="0" y="5458279"/>
                    </a:lnTo>
                    <a:lnTo>
                      <a:pt x="0" y="598754"/>
                    </a:lnTo>
                    <a:lnTo>
                      <a:pt x="28288" y="573044"/>
                    </a:lnTo>
                    <a:cubicBezTo>
                      <a:pt x="303317" y="346070"/>
                      <a:pt x="617127" y="164410"/>
                      <a:pt x="958290" y="39494"/>
                    </a:cubicBezTo>
                    <a:close/>
                  </a:path>
                </a:pathLst>
              </a:cu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Rettangolo 3">
                <a:extLst>
                  <a:ext uri="{FF2B5EF4-FFF2-40B4-BE49-F238E27FC236}">
                    <a16:creationId xmlns:a16="http://schemas.microsoft.com/office/drawing/2014/main" id="{570FFA53-A9D7-4D90-E806-501FC9736B9D}"/>
                  </a:ext>
                </a:extLst>
              </p:cNvPr>
              <p:cNvSpPr/>
              <p:nvPr/>
            </p:nvSpPr>
            <p:spPr>
              <a:xfrm>
                <a:off x="588724" y="2204581"/>
                <a:ext cx="1277654" cy="350729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7" name="Gruppo 6">
                <a:extLst>
                  <a:ext uri="{FF2B5EF4-FFF2-40B4-BE49-F238E27FC236}">
                    <a16:creationId xmlns:a16="http://schemas.microsoft.com/office/drawing/2014/main" id="{565BCEC0-4817-ACAA-CF7D-E5A86010A6AE}"/>
                  </a:ext>
                </a:extLst>
              </p:cNvPr>
              <p:cNvGrpSpPr/>
              <p:nvPr/>
            </p:nvGrpSpPr>
            <p:grpSpPr>
              <a:xfrm>
                <a:off x="2644277" y="236003"/>
                <a:ext cx="1409918" cy="2490543"/>
                <a:chOff x="2644277" y="236003"/>
                <a:chExt cx="1409918" cy="2490543"/>
              </a:xfrm>
            </p:grpSpPr>
            <p:sp>
              <p:nvSpPr>
                <p:cNvPr id="5" name="Rettangolo 4">
                  <a:extLst>
                    <a:ext uri="{FF2B5EF4-FFF2-40B4-BE49-F238E27FC236}">
                      <a16:creationId xmlns:a16="http://schemas.microsoft.com/office/drawing/2014/main" id="{9AB3E54A-5EFE-DC69-10AA-F18713C7A0BD}"/>
                    </a:ext>
                  </a:extLst>
                </p:cNvPr>
                <p:cNvSpPr/>
                <p:nvPr/>
              </p:nvSpPr>
              <p:spPr>
                <a:xfrm>
                  <a:off x="2644277" y="236003"/>
                  <a:ext cx="1000797" cy="2490543"/>
                </a:xfrm>
                <a:prstGeom prst="rect">
                  <a:avLst/>
                </a:prstGeom>
                <a:solidFill>
                  <a:srgbClr val="CC4E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6" name="Rettangolo 5">
                  <a:extLst>
                    <a:ext uri="{FF2B5EF4-FFF2-40B4-BE49-F238E27FC236}">
                      <a16:creationId xmlns:a16="http://schemas.microsoft.com/office/drawing/2014/main" id="{2D8EE04B-6E8B-5A64-BF5F-AD53480FB4EA}"/>
                    </a:ext>
                  </a:extLst>
                </p:cNvPr>
                <p:cNvSpPr/>
                <p:nvPr/>
              </p:nvSpPr>
              <p:spPr>
                <a:xfrm>
                  <a:off x="3053398" y="250664"/>
                  <a:ext cx="1000797" cy="1290037"/>
                </a:xfrm>
                <a:prstGeom prst="rect">
                  <a:avLst/>
                </a:prstGeom>
                <a:solidFill>
                  <a:srgbClr val="CC4E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8" name="Gruppo 7">
                <a:extLst>
                  <a:ext uri="{FF2B5EF4-FFF2-40B4-BE49-F238E27FC236}">
                    <a16:creationId xmlns:a16="http://schemas.microsoft.com/office/drawing/2014/main" id="{9E40C669-BA80-2CA4-1FAB-B269D216B534}"/>
                  </a:ext>
                </a:extLst>
              </p:cNvPr>
              <p:cNvGrpSpPr/>
              <p:nvPr/>
            </p:nvGrpSpPr>
            <p:grpSpPr>
              <a:xfrm>
                <a:off x="4054195" y="2886183"/>
                <a:ext cx="1913007" cy="1245272"/>
                <a:chOff x="2644277" y="236003"/>
                <a:chExt cx="1231836" cy="2490543"/>
              </a:xfrm>
            </p:grpSpPr>
            <p:sp>
              <p:nvSpPr>
                <p:cNvPr id="9" name="Rettangolo 8">
                  <a:extLst>
                    <a:ext uri="{FF2B5EF4-FFF2-40B4-BE49-F238E27FC236}">
                      <a16:creationId xmlns:a16="http://schemas.microsoft.com/office/drawing/2014/main" id="{39CEAB0D-44D7-6FE7-2E1E-E9E17E88D833}"/>
                    </a:ext>
                  </a:extLst>
                </p:cNvPr>
                <p:cNvSpPr/>
                <p:nvPr/>
              </p:nvSpPr>
              <p:spPr>
                <a:xfrm>
                  <a:off x="2644277" y="236003"/>
                  <a:ext cx="1000797" cy="2490543"/>
                </a:xfrm>
                <a:prstGeom prst="rect">
                  <a:avLst/>
                </a:prstGeom>
                <a:solidFill>
                  <a:srgbClr val="CC4E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" name="Rettangolo 9">
                  <a:extLst>
                    <a:ext uri="{FF2B5EF4-FFF2-40B4-BE49-F238E27FC236}">
                      <a16:creationId xmlns:a16="http://schemas.microsoft.com/office/drawing/2014/main" id="{B292E4B7-CCE4-6A4A-1AFB-FDF4A2C4D3E2}"/>
                    </a:ext>
                  </a:extLst>
                </p:cNvPr>
                <p:cNvSpPr/>
                <p:nvPr/>
              </p:nvSpPr>
              <p:spPr>
                <a:xfrm>
                  <a:off x="3053398" y="250665"/>
                  <a:ext cx="822715" cy="2054263"/>
                </a:xfrm>
                <a:prstGeom prst="rect">
                  <a:avLst/>
                </a:prstGeom>
                <a:solidFill>
                  <a:srgbClr val="CC4E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1D15FAB5-39B4-0696-B82F-CA272E182B48}"/>
                  </a:ext>
                </a:extLst>
              </p:cNvPr>
              <p:cNvSpPr/>
              <p:nvPr/>
            </p:nvSpPr>
            <p:spPr>
              <a:xfrm>
                <a:off x="4052491" y="3780726"/>
                <a:ext cx="1277654" cy="350729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E80ABDEF-F7D9-F981-92E1-BA3851F81B55}"/>
                  </a:ext>
                </a:extLst>
              </p:cNvPr>
              <p:cNvSpPr/>
              <p:nvPr/>
            </p:nvSpPr>
            <p:spPr>
              <a:xfrm rot="5400000">
                <a:off x="5773378" y="3118907"/>
                <a:ext cx="424747" cy="195443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3BD67510-2D26-7F1C-0157-D434840A488A}"/>
                  </a:ext>
                </a:extLst>
              </p:cNvPr>
              <p:cNvSpPr/>
              <p:nvPr/>
            </p:nvSpPr>
            <p:spPr>
              <a:xfrm rot="549545">
                <a:off x="5845805" y="3662771"/>
                <a:ext cx="202161" cy="195443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5C189361-5E69-555B-2CB7-6E8D23A236EC}"/>
                  </a:ext>
                </a:extLst>
              </p:cNvPr>
              <p:cNvSpPr/>
              <p:nvPr/>
            </p:nvSpPr>
            <p:spPr>
              <a:xfrm rot="5400000">
                <a:off x="5726586" y="3362517"/>
                <a:ext cx="424747" cy="195443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" name="Rettangolo 17">
                <a:extLst>
                  <a:ext uri="{FF2B5EF4-FFF2-40B4-BE49-F238E27FC236}">
                    <a16:creationId xmlns:a16="http://schemas.microsoft.com/office/drawing/2014/main" id="{ABB96F93-F9B2-C5A8-4E80-7F3334EDE54D}"/>
                  </a:ext>
                </a:extLst>
              </p:cNvPr>
              <p:cNvSpPr/>
              <p:nvPr/>
            </p:nvSpPr>
            <p:spPr>
              <a:xfrm>
                <a:off x="210585" y="4478055"/>
                <a:ext cx="2433691" cy="1407356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" name="Rettangolo 18">
                <a:extLst>
                  <a:ext uri="{FF2B5EF4-FFF2-40B4-BE49-F238E27FC236}">
                    <a16:creationId xmlns:a16="http://schemas.microsoft.com/office/drawing/2014/main" id="{5EDFC758-3681-C91D-6FA9-5CB13D192914}"/>
                  </a:ext>
                </a:extLst>
              </p:cNvPr>
              <p:cNvSpPr/>
              <p:nvPr/>
            </p:nvSpPr>
            <p:spPr>
              <a:xfrm>
                <a:off x="2344189" y="5179286"/>
                <a:ext cx="1313884" cy="1091982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0" name="Rettangolo 19">
                <a:extLst>
                  <a:ext uri="{FF2B5EF4-FFF2-40B4-BE49-F238E27FC236}">
                    <a16:creationId xmlns:a16="http://schemas.microsoft.com/office/drawing/2014/main" id="{A5667BE7-0F43-B6CB-E472-5D2478A40E90}"/>
                  </a:ext>
                </a:extLst>
              </p:cNvPr>
              <p:cNvSpPr/>
              <p:nvPr/>
            </p:nvSpPr>
            <p:spPr>
              <a:xfrm>
                <a:off x="3449938" y="4520474"/>
                <a:ext cx="1227870" cy="1407356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1" name="Rettangolo 20">
                <a:extLst>
                  <a:ext uri="{FF2B5EF4-FFF2-40B4-BE49-F238E27FC236}">
                    <a16:creationId xmlns:a16="http://schemas.microsoft.com/office/drawing/2014/main" id="{B274782E-D898-CE16-0856-1BF24F030C51}"/>
                  </a:ext>
                </a:extLst>
              </p:cNvPr>
              <p:cNvSpPr/>
              <p:nvPr/>
            </p:nvSpPr>
            <p:spPr>
              <a:xfrm rot="2333584">
                <a:off x="4332003" y="3989214"/>
                <a:ext cx="1090068" cy="1689176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2" name="Rettangolo 21">
                <a:extLst>
                  <a:ext uri="{FF2B5EF4-FFF2-40B4-BE49-F238E27FC236}">
                    <a16:creationId xmlns:a16="http://schemas.microsoft.com/office/drawing/2014/main" id="{4B637CD2-543F-65B7-B927-5B346F16E8AB}"/>
                  </a:ext>
                </a:extLst>
              </p:cNvPr>
              <p:cNvSpPr/>
              <p:nvPr/>
            </p:nvSpPr>
            <p:spPr>
              <a:xfrm rot="2333584">
                <a:off x="4286266" y="4756253"/>
                <a:ext cx="1090068" cy="577503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5" name="Ovale 24">
                <a:extLst>
                  <a:ext uri="{FF2B5EF4-FFF2-40B4-BE49-F238E27FC236}">
                    <a16:creationId xmlns:a16="http://schemas.microsoft.com/office/drawing/2014/main" id="{7A2FCF99-1A42-37A7-9012-84462F744AA5}"/>
                  </a:ext>
                </a:extLst>
              </p:cNvPr>
              <p:cNvSpPr/>
              <p:nvPr/>
            </p:nvSpPr>
            <p:spPr>
              <a:xfrm rot="18258670">
                <a:off x="4571803" y="4933457"/>
                <a:ext cx="1591628" cy="247638"/>
              </a:xfrm>
              <a:prstGeom prst="ellipse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6" name="Ovale 25">
                <a:extLst>
                  <a:ext uri="{FF2B5EF4-FFF2-40B4-BE49-F238E27FC236}">
                    <a16:creationId xmlns:a16="http://schemas.microsoft.com/office/drawing/2014/main" id="{52A5B22D-C8F6-7639-415F-3ED6591A5C9F}"/>
                  </a:ext>
                </a:extLst>
              </p:cNvPr>
              <p:cNvSpPr/>
              <p:nvPr/>
            </p:nvSpPr>
            <p:spPr>
              <a:xfrm rot="18530673">
                <a:off x="4487177" y="5066821"/>
                <a:ext cx="1591628" cy="247638"/>
              </a:xfrm>
              <a:prstGeom prst="ellipse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7" name="Rettangolo 26">
                <a:extLst>
                  <a:ext uri="{FF2B5EF4-FFF2-40B4-BE49-F238E27FC236}">
                    <a16:creationId xmlns:a16="http://schemas.microsoft.com/office/drawing/2014/main" id="{392C0976-048B-73A7-1C3B-9AFAA7424523}"/>
                  </a:ext>
                </a:extLst>
              </p:cNvPr>
              <p:cNvSpPr/>
              <p:nvPr/>
            </p:nvSpPr>
            <p:spPr>
              <a:xfrm>
                <a:off x="2951786" y="5206450"/>
                <a:ext cx="1187062" cy="1042834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8" name="Rettangolo 27">
                <a:extLst>
                  <a:ext uri="{FF2B5EF4-FFF2-40B4-BE49-F238E27FC236}">
                    <a16:creationId xmlns:a16="http://schemas.microsoft.com/office/drawing/2014/main" id="{BB2931A8-E531-6048-31CB-897312A4F089}"/>
                  </a:ext>
                </a:extLst>
              </p:cNvPr>
              <p:cNvSpPr/>
              <p:nvPr/>
            </p:nvSpPr>
            <p:spPr>
              <a:xfrm>
                <a:off x="2846203" y="5233011"/>
                <a:ext cx="1187062" cy="1042834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9" name="Ovale 28">
                <a:extLst>
                  <a:ext uri="{FF2B5EF4-FFF2-40B4-BE49-F238E27FC236}">
                    <a16:creationId xmlns:a16="http://schemas.microsoft.com/office/drawing/2014/main" id="{F7ACE5C9-52A0-FFB6-D9FB-E9BA97994151}"/>
                  </a:ext>
                </a:extLst>
              </p:cNvPr>
              <p:cNvSpPr/>
              <p:nvPr/>
            </p:nvSpPr>
            <p:spPr>
              <a:xfrm rot="13623047">
                <a:off x="4288569" y="1128077"/>
                <a:ext cx="1747422" cy="616185"/>
              </a:xfrm>
              <a:prstGeom prst="ellipse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0" name="Rettangolo 29">
                <a:extLst>
                  <a:ext uri="{FF2B5EF4-FFF2-40B4-BE49-F238E27FC236}">
                    <a16:creationId xmlns:a16="http://schemas.microsoft.com/office/drawing/2014/main" id="{CF3618BD-781C-7C58-2255-7851C1161E74}"/>
                  </a:ext>
                </a:extLst>
              </p:cNvPr>
              <p:cNvSpPr/>
              <p:nvPr/>
            </p:nvSpPr>
            <p:spPr>
              <a:xfrm rot="8350459">
                <a:off x="4604039" y="887300"/>
                <a:ext cx="788370" cy="2012334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1" name="Rettangolo 30">
                <a:extLst>
                  <a:ext uri="{FF2B5EF4-FFF2-40B4-BE49-F238E27FC236}">
                    <a16:creationId xmlns:a16="http://schemas.microsoft.com/office/drawing/2014/main" id="{800EC89F-F51D-7467-429E-FFF3CA6A5B60}"/>
                  </a:ext>
                </a:extLst>
              </p:cNvPr>
              <p:cNvSpPr/>
              <p:nvPr/>
            </p:nvSpPr>
            <p:spPr>
              <a:xfrm>
                <a:off x="92095" y="2563203"/>
                <a:ext cx="1554210" cy="1321563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2" name="Rettangolo 31">
                <a:extLst>
                  <a:ext uri="{FF2B5EF4-FFF2-40B4-BE49-F238E27FC236}">
                    <a16:creationId xmlns:a16="http://schemas.microsoft.com/office/drawing/2014/main" id="{099FA28F-9976-7D3B-CB6D-FE7600555792}"/>
                  </a:ext>
                </a:extLst>
              </p:cNvPr>
              <p:cNvSpPr/>
              <p:nvPr/>
            </p:nvSpPr>
            <p:spPr>
              <a:xfrm>
                <a:off x="760975" y="668045"/>
                <a:ext cx="2085228" cy="1617563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3" name="Rettangolo 32">
                <a:extLst>
                  <a:ext uri="{FF2B5EF4-FFF2-40B4-BE49-F238E27FC236}">
                    <a16:creationId xmlns:a16="http://schemas.microsoft.com/office/drawing/2014/main" id="{2CD134D2-6A8C-0558-8669-2DA88FBFCA13}"/>
                  </a:ext>
                </a:extLst>
              </p:cNvPr>
              <p:cNvSpPr/>
              <p:nvPr/>
            </p:nvSpPr>
            <p:spPr>
              <a:xfrm>
                <a:off x="219502" y="1100087"/>
                <a:ext cx="1242902" cy="1490053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4112" name="Picture 16" descr="Aggiornamento / Formazione">
              <a:extLst>
                <a:ext uri="{FF2B5EF4-FFF2-40B4-BE49-F238E27FC236}">
                  <a16:creationId xmlns:a16="http://schemas.microsoft.com/office/drawing/2014/main" id="{DDC8AE28-79A2-6927-E25C-6A5783CC43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848" y="662354"/>
              <a:ext cx="1554209" cy="1554209"/>
            </a:xfrm>
            <a:prstGeom prst="rect">
              <a:avLst/>
            </a:prstGeom>
            <a:noFill/>
            <a:ln w="76200">
              <a:solidFill>
                <a:schemeClr val="accent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Formazione Continua - Informattiva - consulenza aziende lavoro stage">
              <a:extLst>
                <a:ext uri="{FF2B5EF4-FFF2-40B4-BE49-F238E27FC236}">
                  <a16:creationId xmlns:a16="http://schemas.microsoft.com/office/drawing/2014/main" id="{0DA7A523-5B01-AC60-164D-1F4D2316C3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ECF1F5"/>
                </a:clrFrom>
                <a:clrTo>
                  <a:srgbClr val="ECF1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466" t="17507" r="32521" b="4568"/>
            <a:stretch/>
          </p:blipFill>
          <p:spPr bwMode="auto">
            <a:xfrm>
              <a:off x="2258267" y="4961256"/>
              <a:ext cx="1726469" cy="1282285"/>
            </a:xfrm>
            <a:prstGeom prst="rect">
              <a:avLst/>
            </a:prstGeom>
            <a:noFill/>
            <a:ln w="76200">
              <a:solidFill>
                <a:schemeClr val="tx1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2" name="Gruppo 41">
              <a:extLst>
                <a:ext uri="{FF2B5EF4-FFF2-40B4-BE49-F238E27FC236}">
                  <a16:creationId xmlns:a16="http://schemas.microsoft.com/office/drawing/2014/main" id="{A671C438-02F5-AF7C-E945-E0581D899B04}"/>
                </a:ext>
              </a:extLst>
            </p:cNvPr>
            <p:cNvGrpSpPr/>
            <p:nvPr/>
          </p:nvGrpSpPr>
          <p:grpSpPr>
            <a:xfrm>
              <a:off x="122925" y="2400831"/>
              <a:ext cx="1408214" cy="1554209"/>
              <a:chOff x="10233049" y="1500898"/>
              <a:chExt cx="1530623" cy="1601277"/>
            </a:xfrm>
          </p:grpSpPr>
          <p:pic>
            <p:nvPicPr>
              <p:cNvPr id="4100" name="Picture 4" descr="Lettera di ringraziamento per collaborazione: 3 esempi">
                <a:extLst>
                  <a:ext uri="{FF2B5EF4-FFF2-40B4-BE49-F238E27FC236}">
                    <a16:creationId xmlns:a16="http://schemas.microsoft.com/office/drawing/2014/main" id="{041D70F2-DE18-16E1-B129-CAC86D9167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21072" y="1878570"/>
                <a:ext cx="708739" cy="713964"/>
              </a:xfrm>
              <a:prstGeom prst="rect">
                <a:avLst/>
              </a:prstGeom>
              <a:noFill/>
              <a:ln w="7620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4" name="Picture 8" descr="Ingranaggio Icona Opzione - Grafica vettoriale gratuita su Pixabay">
                <a:extLst>
                  <a:ext uri="{FF2B5EF4-FFF2-40B4-BE49-F238E27FC236}">
                    <a16:creationId xmlns:a16="http://schemas.microsoft.com/office/drawing/2014/main" id="{17A3CD73-2BAA-37DA-64DE-C0FA129C11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33049" y="1500898"/>
                <a:ext cx="1484784" cy="1503357"/>
              </a:xfrm>
              <a:prstGeom prst="rect">
                <a:avLst/>
              </a:prstGeom>
              <a:noFill/>
              <a:ln w="76200">
                <a:solidFill>
                  <a:srgbClr val="0070C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8" name="Picture 12" descr="รูปไอคอนเวกเตอร์แชท PNG , ฟองอากาศ, ไอคอนฟอง, แชทภาพ PNG และ เวกเตอร์  สำหรับการดาวน์โหลดฟรี">
                <a:extLst>
                  <a:ext uri="{FF2B5EF4-FFF2-40B4-BE49-F238E27FC236}">
                    <a16:creationId xmlns:a16="http://schemas.microsoft.com/office/drawing/2014/main" id="{50BD23B4-63DC-AF85-D267-9C29C8659A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23" t="15109" r="8805" b="15038"/>
              <a:stretch/>
            </p:blipFill>
            <p:spPr bwMode="auto">
              <a:xfrm>
                <a:off x="11121319" y="2545303"/>
                <a:ext cx="642353" cy="556872"/>
              </a:xfrm>
              <a:prstGeom prst="rect">
                <a:avLst/>
              </a:prstGeom>
              <a:noFill/>
              <a:ln w="7620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" name="Gruppo 45">
              <a:extLst>
                <a:ext uri="{FF2B5EF4-FFF2-40B4-BE49-F238E27FC236}">
                  <a16:creationId xmlns:a16="http://schemas.microsoft.com/office/drawing/2014/main" id="{6D997A01-E260-C9AB-D078-CA7311E616D7}"/>
                </a:ext>
              </a:extLst>
            </p:cNvPr>
            <p:cNvGrpSpPr/>
            <p:nvPr/>
          </p:nvGrpSpPr>
          <p:grpSpPr>
            <a:xfrm>
              <a:off x="4208706" y="910631"/>
              <a:ext cx="1424293" cy="1606165"/>
              <a:chOff x="10177732" y="2040955"/>
              <a:chExt cx="1424293" cy="1606165"/>
            </a:xfrm>
          </p:grpSpPr>
          <p:sp>
            <p:nvSpPr>
              <p:cNvPr id="36" name="Rettangolo con un angolo ritagliato e uno arrotondato 35">
                <a:extLst>
                  <a:ext uri="{FF2B5EF4-FFF2-40B4-BE49-F238E27FC236}">
                    <a16:creationId xmlns:a16="http://schemas.microsoft.com/office/drawing/2014/main" id="{3E371411-A385-016D-651C-8F5AAF84382F}"/>
                  </a:ext>
                </a:extLst>
              </p:cNvPr>
              <p:cNvSpPr/>
              <p:nvPr/>
            </p:nvSpPr>
            <p:spPr>
              <a:xfrm>
                <a:off x="10177732" y="2040955"/>
                <a:ext cx="1417199" cy="1606165"/>
              </a:xfrm>
              <a:prstGeom prst="snipRoundRect">
                <a:avLst>
                  <a:gd name="adj1" fmla="val 0"/>
                  <a:gd name="adj2" fmla="val 50000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 w="762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4098" name="Picture 2" descr="L'importanza dell'ICT nella didattica quotidiana">
                <a:extLst>
                  <a:ext uri="{FF2B5EF4-FFF2-40B4-BE49-F238E27FC236}">
                    <a16:creationId xmlns:a16="http://schemas.microsoft.com/office/drawing/2014/main" id="{03E72790-5F5B-008C-7FFB-9776AF0DE6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14252" y="2144935"/>
                <a:ext cx="1387773" cy="14658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EE7A9ABD-1257-32C2-9D54-FD9650098041}"/>
              </a:ext>
            </a:extLst>
          </p:cNvPr>
          <p:cNvGrpSpPr/>
          <p:nvPr/>
        </p:nvGrpSpPr>
        <p:grpSpPr>
          <a:xfrm>
            <a:off x="202238" y="753167"/>
            <a:ext cx="1944806" cy="1498027"/>
            <a:chOff x="258454" y="343473"/>
            <a:chExt cx="1944806" cy="1498027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B337EF4B-B42D-4302-8A0E-C41F6CE5D9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/>
          </p:blipFill>
          <p:spPr bwMode="auto">
            <a:xfrm>
              <a:off x="258454" y="343473"/>
              <a:ext cx="1944806" cy="1498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¿Qué es Moodle?">
              <a:extLst>
                <a:ext uri="{FF2B5EF4-FFF2-40B4-BE49-F238E27FC236}">
                  <a16:creationId xmlns:a16="http://schemas.microsoft.com/office/drawing/2014/main" id="{2B7F01A9-9C5D-30A8-AD2C-2C6BBEADE1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54" t="42683" r="24641" b="39708"/>
            <a:stretch/>
          </p:blipFill>
          <p:spPr bwMode="auto">
            <a:xfrm>
              <a:off x="1295593" y="1220102"/>
              <a:ext cx="829283" cy="536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Immagine 23">
            <a:hlinkClick r:id="rId11"/>
            <a:extLst>
              <a:ext uri="{FF2B5EF4-FFF2-40B4-BE49-F238E27FC236}">
                <a16:creationId xmlns:a16="http://schemas.microsoft.com/office/drawing/2014/main" id="{79EC5B33-B7D5-6417-DD2E-B62116472E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00684" y="642389"/>
            <a:ext cx="5905577" cy="4023254"/>
          </a:xfrm>
          <a:prstGeom prst="rect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</p:pic>
      <p:grpSp>
        <p:nvGrpSpPr>
          <p:cNvPr id="34" name="Gruppo 33">
            <a:extLst>
              <a:ext uri="{FF2B5EF4-FFF2-40B4-BE49-F238E27FC236}">
                <a16:creationId xmlns:a16="http://schemas.microsoft.com/office/drawing/2014/main" id="{B8F9F39F-A39F-6CE1-E57F-7BE88FBAB8C2}"/>
              </a:ext>
            </a:extLst>
          </p:cNvPr>
          <p:cNvGrpSpPr/>
          <p:nvPr/>
        </p:nvGrpSpPr>
        <p:grpSpPr>
          <a:xfrm>
            <a:off x="445657" y="2220195"/>
            <a:ext cx="3724072" cy="2986237"/>
            <a:chOff x="230555" y="1990291"/>
            <a:chExt cx="3724072" cy="2986237"/>
          </a:xfrm>
        </p:grpSpPr>
        <p:pic>
          <p:nvPicPr>
            <p:cNvPr id="35" name="Immagine 34">
              <a:extLst>
                <a:ext uri="{FF2B5EF4-FFF2-40B4-BE49-F238E27FC236}">
                  <a16:creationId xmlns:a16="http://schemas.microsoft.com/office/drawing/2014/main" id="{D948DCA9-DABA-C670-9A9B-B3B99FC60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1065164">
              <a:off x="230555" y="2205811"/>
              <a:ext cx="2959358" cy="2278161"/>
            </a:xfrm>
            <a:prstGeom prst="rect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37" name="Immagine 36">
              <a:extLst>
                <a:ext uri="{FF2B5EF4-FFF2-40B4-BE49-F238E27FC236}">
                  <a16:creationId xmlns:a16="http://schemas.microsoft.com/office/drawing/2014/main" id="{791E401D-4DCF-FD59-04E8-BA8E98A77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369767">
              <a:off x="511386" y="2533525"/>
              <a:ext cx="3223947" cy="2443003"/>
            </a:xfrm>
            <a:prstGeom prst="rect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38" name="Picture 2" descr="CORSO DI FORMAZIONE A DISTANZA- – IC Gaetano Guarino">
              <a:extLst>
                <a:ext uri="{FF2B5EF4-FFF2-40B4-BE49-F238E27FC236}">
                  <a16:creationId xmlns:a16="http://schemas.microsoft.com/office/drawing/2014/main" id="{BDF9E70E-CD86-5277-7768-0106239631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3261" y="1990291"/>
              <a:ext cx="1751366" cy="1318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27C5494E-2635-F7D8-CD01-990EAAA85727}"/>
              </a:ext>
            </a:extLst>
          </p:cNvPr>
          <p:cNvGrpSpPr/>
          <p:nvPr/>
        </p:nvGrpSpPr>
        <p:grpSpPr>
          <a:xfrm>
            <a:off x="8345040" y="3319010"/>
            <a:ext cx="3742697" cy="3126027"/>
            <a:chOff x="8345040" y="3319010"/>
            <a:chExt cx="3742697" cy="3126027"/>
          </a:xfrm>
        </p:grpSpPr>
        <p:pic>
          <p:nvPicPr>
            <p:cNvPr id="40" name="Immagine 39">
              <a:extLst>
                <a:ext uri="{FF2B5EF4-FFF2-40B4-BE49-F238E27FC236}">
                  <a16:creationId xmlns:a16="http://schemas.microsoft.com/office/drawing/2014/main" id="{FC656882-FC8A-820B-5578-C8595331B2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22849"/>
            <a:stretch/>
          </p:blipFill>
          <p:spPr>
            <a:xfrm rot="486302">
              <a:off x="8585312" y="3325636"/>
              <a:ext cx="3235952" cy="2205543"/>
            </a:xfrm>
            <a:prstGeom prst="rect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41" name="Immagine 40">
              <a:extLst>
                <a:ext uri="{FF2B5EF4-FFF2-40B4-BE49-F238E27FC236}">
                  <a16:creationId xmlns:a16="http://schemas.microsoft.com/office/drawing/2014/main" id="{EDEC1F66-EE4E-80D6-4C2B-E30A1A099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21146842">
              <a:off x="8345040" y="4155556"/>
              <a:ext cx="3480173" cy="2289481"/>
            </a:xfrm>
            <a:prstGeom prst="rect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grpSp>
          <p:nvGrpSpPr>
            <p:cNvPr id="43" name="Gruppo 42">
              <a:extLst>
                <a:ext uri="{FF2B5EF4-FFF2-40B4-BE49-F238E27FC236}">
                  <a16:creationId xmlns:a16="http://schemas.microsoft.com/office/drawing/2014/main" id="{B688107C-6FBA-B79E-7062-8A8467925468}"/>
                </a:ext>
              </a:extLst>
            </p:cNvPr>
            <p:cNvGrpSpPr/>
            <p:nvPr/>
          </p:nvGrpSpPr>
          <p:grpSpPr>
            <a:xfrm>
              <a:off x="10852208" y="3319010"/>
              <a:ext cx="1235529" cy="1235529"/>
              <a:chOff x="5006651" y="5130515"/>
              <a:chExt cx="1235529" cy="1235529"/>
            </a:xfrm>
          </p:grpSpPr>
          <p:pic>
            <p:nvPicPr>
              <p:cNvPr id="45" name="Picture 4" descr="PORTAFOLIO DE INFORMATICA: CÓDIGO EMBED">
                <a:extLst>
                  <a:ext uri="{FF2B5EF4-FFF2-40B4-BE49-F238E27FC236}">
                    <a16:creationId xmlns:a16="http://schemas.microsoft.com/office/drawing/2014/main" id="{1424DD8D-AEC2-DBC2-CF1D-24D2813DD2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06651" y="5130515"/>
                <a:ext cx="1235529" cy="12355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7" name="Rettangolo 46">
                <a:extLst>
                  <a:ext uri="{FF2B5EF4-FFF2-40B4-BE49-F238E27FC236}">
                    <a16:creationId xmlns:a16="http://schemas.microsoft.com/office/drawing/2014/main" id="{98682E1A-70D0-A031-227F-A166C348AA20}"/>
                  </a:ext>
                </a:extLst>
              </p:cNvPr>
              <p:cNvSpPr/>
              <p:nvPr/>
            </p:nvSpPr>
            <p:spPr>
              <a:xfrm>
                <a:off x="5029541" y="5267870"/>
                <a:ext cx="1189748" cy="104644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it-IT" sz="1400" b="0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FORMAZIONE</a:t>
                </a:r>
              </a:p>
              <a:p>
                <a:pPr algn="ctr"/>
                <a:endParaRPr lang="it-IT" sz="1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algn="ctr"/>
                <a:endParaRPr lang="it-IT" sz="16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algn="ctr"/>
                <a:r>
                  <a:rPr lang="it-IT" sz="1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EMBED</a:t>
                </a:r>
                <a:endParaRPr lang="it-IT" sz="16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2CCCBC93-66E4-F77D-7799-E7C8CC3CA4FE}"/>
              </a:ext>
            </a:extLst>
          </p:cNvPr>
          <p:cNvSpPr txBox="1"/>
          <p:nvPr/>
        </p:nvSpPr>
        <p:spPr>
          <a:xfrm>
            <a:off x="0" y="6581003"/>
            <a:ext cx="2877671" cy="292386"/>
          </a:xfrm>
          <a:prstGeom prst="rect">
            <a:avLst/>
          </a:prstGeom>
          <a:solidFill>
            <a:srgbClr val="F9973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CH" sz="13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Davide Ricciardi – Daniele Milani</a:t>
            </a:r>
          </a:p>
        </p:txBody>
      </p:sp>
    </p:spTree>
    <p:extLst>
      <p:ext uri="{BB962C8B-B14F-4D97-AF65-F5344CB8AC3E}">
        <p14:creationId xmlns:p14="http://schemas.microsoft.com/office/powerpoint/2010/main" val="418278445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>
            <a:extLst>
              <a:ext uri="{FF2B5EF4-FFF2-40B4-BE49-F238E27FC236}">
                <a16:creationId xmlns:a16="http://schemas.microsoft.com/office/drawing/2014/main" id="{8EFC2B36-0E09-F19B-7557-9137AE386701}"/>
              </a:ext>
            </a:extLst>
          </p:cNvPr>
          <p:cNvGrpSpPr/>
          <p:nvPr/>
        </p:nvGrpSpPr>
        <p:grpSpPr>
          <a:xfrm>
            <a:off x="1488141" y="0"/>
            <a:ext cx="6096000" cy="6676373"/>
            <a:chOff x="1" y="0"/>
            <a:chExt cx="6096000" cy="6676373"/>
          </a:xfrm>
        </p:grpSpPr>
        <p:grpSp>
          <p:nvGrpSpPr>
            <p:cNvPr id="44" name="Gruppo 43">
              <a:extLst>
                <a:ext uri="{FF2B5EF4-FFF2-40B4-BE49-F238E27FC236}">
                  <a16:creationId xmlns:a16="http://schemas.microsoft.com/office/drawing/2014/main" id="{8FB05FD1-651C-D33D-303E-5B15DEFB2094}"/>
                </a:ext>
              </a:extLst>
            </p:cNvPr>
            <p:cNvGrpSpPr/>
            <p:nvPr/>
          </p:nvGrpSpPr>
          <p:grpSpPr>
            <a:xfrm>
              <a:off x="1" y="0"/>
              <a:ext cx="6096000" cy="6676373"/>
              <a:chOff x="1" y="0"/>
              <a:chExt cx="6096000" cy="6676373"/>
            </a:xfrm>
          </p:grpSpPr>
          <p:pic>
            <p:nvPicPr>
              <p:cNvPr id="2" name="Picture 2" descr="¿Qué es Moodle?">
                <a:extLst>
                  <a:ext uri="{FF2B5EF4-FFF2-40B4-BE49-F238E27FC236}">
                    <a16:creationId xmlns:a16="http://schemas.microsoft.com/office/drawing/2014/main" id="{E51B8E22-12BD-4246-FC51-3468C97B95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94" r="5850"/>
              <a:stretch/>
            </p:blipFill>
            <p:spPr bwMode="auto">
              <a:xfrm>
                <a:off x="1" y="0"/>
                <a:ext cx="6096000" cy="6676373"/>
              </a:xfrm>
              <a:custGeom>
                <a:avLst/>
                <a:gdLst/>
                <a:ahLst/>
                <a:cxnLst/>
                <a:rect l="l" t="t" r="r" b="b"/>
                <a:pathLst>
                  <a:path w="5234519" h="6210629">
                    <a:moveTo>
                      <a:pt x="1082595" y="0"/>
                    </a:moveTo>
                    <a:lnTo>
                      <a:pt x="3027450" y="0"/>
                    </a:lnTo>
                    <a:lnTo>
                      <a:pt x="3291029" y="96471"/>
                    </a:lnTo>
                    <a:cubicBezTo>
                      <a:pt x="4433137" y="579542"/>
                      <a:pt x="5234519" y="1710443"/>
                      <a:pt x="5234519" y="3028517"/>
                    </a:cubicBezTo>
                    <a:cubicBezTo>
                      <a:pt x="5234519" y="4785949"/>
                      <a:pt x="3809839" y="6210629"/>
                      <a:pt x="2052407" y="6210629"/>
                    </a:cubicBezTo>
                    <a:cubicBezTo>
                      <a:pt x="1283531" y="6210629"/>
                      <a:pt x="578345" y="5937936"/>
                      <a:pt x="28288" y="5483989"/>
                    </a:cubicBezTo>
                    <a:lnTo>
                      <a:pt x="0" y="5458279"/>
                    </a:lnTo>
                    <a:lnTo>
                      <a:pt x="0" y="598754"/>
                    </a:lnTo>
                    <a:lnTo>
                      <a:pt x="28288" y="573044"/>
                    </a:lnTo>
                    <a:cubicBezTo>
                      <a:pt x="303317" y="346070"/>
                      <a:pt x="617127" y="164410"/>
                      <a:pt x="958290" y="39494"/>
                    </a:cubicBezTo>
                    <a:close/>
                  </a:path>
                </a:pathLst>
              </a:cu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Rettangolo 3">
                <a:extLst>
                  <a:ext uri="{FF2B5EF4-FFF2-40B4-BE49-F238E27FC236}">
                    <a16:creationId xmlns:a16="http://schemas.microsoft.com/office/drawing/2014/main" id="{570FFA53-A9D7-4D90-E806-501FC9736B9D}"/>
                  </a:ext>
                </a:extLst>
              </p:cNvPr>
              <p:cNvSpPr/>
              <p:nvPr/>
            </p:nvSpPr>
            <p:spPr>
              <a:xfrm>
                <a:off x="588724" y="2204581"/>
                <a:ext cx="1277654" cy="350729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7" name="Gruppo 6">
                <a:extLst>
                  <a:ext uri="{FF2B5EF4-FFF2-40B4-BE49-F238E27FC236}">
                    <a16:creationId xmlns:a16="http://schemas.microsoft.com/office/drawing/2014/main" id="{565BCEC0-4817-ACAA-CF7D-E5A86010A6AE}"/>
                  </a:ext>
                </a:extLst>
              </p:cNvPr>
              <p:cNvGrpSpPr/>
              <p:nvPr/>
            </p:nvGrpSpPr>
            <p:grpSpPr>
              <a:xfrm>
                <a:off x="2644277" y="236003"/>
                <a:ext cx="1409918" cy="2490543"/>
                <a:chOff x="2644277" y="236003"/>
                <a:chExt cx="1409918" cy="2490543"/>
              </a:xfrm>
            </p:grpSpPr>
            <p:sp>
              <p:nvSpPr>
                <p:cNvPr id="5" name="Rettangolo 4">
                  <a:extLst>
                    <a:ext uri="{FF2B5EF4-FFF2-40B4-BE49-F238E27FC236}">
                      <a16:creationId xmlns:a16="http://schemas.microsoft.com/office/drawing/2014/main" id="{9AB3E54A-5EFE-DC69-10AA-F18713C7A0BD}"/>
                    </a:ext>
                  </a:extLst>
                </p:cNvPr>
                <p:cNvSpPr/>
                <p:nvPr/>
              </p:nvSpPr>
              <p:spPr>
                <a:xfrm>
                  <a:off x="2644277" y="236003"/>
                  <a:ext cx="1000797" cy="2490543"/>
                </a:xfrm>
                <a:prstGeom prst="rect">
                  <a:avLst/>
                </a:prstGeom>
                <a:solidFill>
                  <a:srgbClr val="CC4E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6" name="Rettangolo 5">
                  <a:extLst>
                    <a:ext uri="{FF2B5EF4-FFF2-40B4-BE49-F238E27FC236}">
                      <a16:creationId xmlns:a16="http://schemas.microsoft.com/office/drawing/2014/main" id="{2D8EE04B-6E8B-5A64-BF5F-AD53480FB4EA}"/>
                    </a:ext>
                  </a:extLst>
                </p:cNvPr>
                <p:cNvSpPr/>
                <p:nvPr/>
              </p:nvSpPr>
              <p:spPr>
                <a:xfrm>
                  <a:off x="3053398" y="250664"/>
                  <a:ext cx="1000797" cy="1290037"/>
                </a:xfrm>
                <a:prstGeom prst="rect">
                  <a:avLst/>
                </a:prstGeom>
                <a:solidFill>
                  <a:srgbClr val="CC4E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8" name="Gruppo 7">
                <a:extLst>
                  <a:ext uri="{FF2B5EF4-FFF2-40B4-BE49-F238E27FC236}">
                    <a16:creationId xmlns:a16="http://schemas.microsoft.com/office/drawing/2014/main" id="{9E40C669-BA80-2CA4-1FAB-B269D216B534}"/>
                  </a:ext>
                </a:extLst>
              </p:cNvPr>
              <p:cNvGrpSpPr/>
              <p:nvPr/>
            </p:nvGrpSpPr>
            <p:grpSpPr>
              <a:xfrm>
                <a:off x="4054195" y="2886183"/>
                <a:ext cx="1913007" cy="1245272"/>
                <a:chOff x="2644277" y="236003"/>
                <a:chExt cx="1231836" cy="2490543"/>
              </a:xfrm>
            </p:grpSpPr>
            <p:sp>
              <p:nvSpPr>
                <p:cNvPr id="9" name="Rettangolo 8">
                  <a:extLst>
                    <a:ext uri="{FF2B5EF4-FFF2-40B4-BE49-F238E27FC236}">
                      <a16:creationId xmlns:a16="http://schemas.microsoft.com/office/drawing/2014/main" id="{39CEAB0D-44D7-6FE7-2E1E-E9E17E88D833}"/>
                    </a:ext>
                  </a:extLst>
                </p:cNvPr>
                <p:cNvSpPr/>
                <p:nvPr/>
              </p:nvSpPr>
              <p:spPr>
                <a:xfrm>
                  <a:off x="2644277" y="236003"/>
                  <a:ext cx="1000797" cy="2490543"/>
                </a:xfrm>
                <a:prstGeom prst="rect">
                  <a:avLst/>
                </a:prstGeom>
                <a:solidFill>
                  <a:srgbClr val="CC4E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" name="Rettangolo 9">
                  <a:extLst>
                    <a:ext uri="{FF2B5EF4-FFF2-40B4-BE49-F238E27FC236}">
                      <a16:creationId xmlns:a16="http://schemas.microsoft.com/office/drawing/2014/main" id="{B292E4B7-CCE4-6A4A-1AFB-FDF4A2C4D3E2}"/>
                    </a:ext>
                  </a:extLst>
                </p:cNvPr>
                <p:cNvSpPr/>
                <p:nvPr/>
              </p:nvSpPr>
              <p:spPr>
                <a:xfrm>
                  <a:off x="3053398" y="250665"/>
                  <a:ext cx="822715" cy="2054263"/>
                </a:xfrm>
                <a:prstGeom prst="rect">
                  <a:avLst/>
                </a:prstGeom>
                <a:solidFill>
                  <a:srgbClr val="CC4E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1D15FAB5-39B4-0696-B82F-CA272E182B48}"/>
                  </a:ext>
                </a:extLst>
              </p:cNvPr>
              <p:cNvSpPr/>
              <p:nvPr/>
            </p:nvSpPr>
            <p:spPr>
              <a:xfrm>
                <a:off x="4052491" y="3780726"/>
                <a:ext cx="1277654" cy="350729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E80ABDEF-F7D9-F981-92E1-BA3851F81B55}"/>
                  </a:ext>
                </a:extLst>
              </p:cNvPr>
              <p:cNvSpPr/>
              <p:nvPr/>
            </p:nvSpPr>
            <p:spPr>
              <a:xfrm rot="5400000">
                <a:off x="5773378" y="3118907"/>
                <a:ext cx="424747" cy="195443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3BD67510-2D26-7F1C-0157-D434840A488A}"/>
                  </a:ext>
                </a:extLst>
              </p:cNvPr>
              <p:cNvSpPr/>
              <p:nvPr/>
            </p:nvSpPr>
            <p:spPr>
              <a:xfrm rot="549545">
                <a:off x="5845805" y="3662771"/>
                <a:ext cx="202161" cy="195443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5C189361-5E69-555B-2CB7-6E8D23A236EC}"/>
                  </a:ext>
                </a:extLst>
              </p:cNvPr>
              <p:cNvSpPr/>
              <p:nvPr/>
            </p:nvSpPr>
            <p:spPr>
              <a:xfrm rot="5400000">
                <a:off x="5726586" y="3362517"/>
                <a:ext cx="424747" cy="195443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" name="Rettangolo 17">
                <a:extLst>
                  <a:ext uri="{FF2B5EF4-FFF2-40B4-BE49-F238E27FC236}">
                    <a16:creationId xmlns:a16="http://schemas.microsoft.com/office/drawing/2014/main" id="{ABB96F93-F9B2-C5A8-4E80-7F3334EDE54D}"/>
                  </a:ext>
                </a:extLst>
              </p:cNvPr>
              <p:cNvSpPr/>
              <p:nvPr/>
            </p:nvSpPr>
            <p:spPr>
              <a:xfrm>
                <a:off x="210585" y="4478055"/>
                <a:ext cx="2433691" cy="1407356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" name="Rettangolo 18">
                <a:extLst>
                  <a:ext uri="{FF2B5EF4-FFF2-40B4-BE49-F238E27FC236}">
                    <a16:creationId xmlns:a16="http://schemas.microsoft.com/office/drawing/2014/main" id="{5EDFC758-3681-C91D-6FA9-5CB13D192914}"/>
                  </a:ext>
                </a:extLst>
              </p:cNvPr>
              <p:cNvSpPr/>
              <p:nvPr/>
            </p:nvSpPr>
            <p:spPr>
              <a:xfrm>
                <a:off x="2344189" y="5179286"/>
                <a:ext cx="1313884" cy="1091982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0" name="Rettangolo 19">
                <a:extLst>
                  <a:ext uri="{FF2B5EF4-FFF2-40B4-BE49-F238E27FC236}">
                    <a16:creationId xmlns:a16="http://schemas.microsoft.com/office/drawing/2014/main" id="{A5667BE7-0F43-B6CB-E472-5D2478A40E90}"/>
                  </a:ext>
                </a:extLst>
              </p:cNvPr>
              <p:cNvSpPr/>
              <p:nvPr/>
            </p:nvSpPr>
            <p:spPr>
              <a:xfrm>
                <a:off x="3449938" y="4520474"/>
                <a:ext cx="1227870" cy="1407356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1" name="Rettangolo 20">
                <a:extLst>
                  <a:ext uri="{FF2B5EF4-FFF2-40B4-BE49-F238E27FC236}">
                    <a16:creationId xmlns:a16="http://schemas.microsoft.com/office/drawing/2014/main" id="{B274782E-D898-CE16-0856-1BF24F030C51}"/>
                  </a:ext>
                </a:extLst>
              </p:cNvPr>
              <p:cNvSpPr/>
              <p:nvPr/>
            </p:nvSpPr>
            <p:spPr>
              <a:xfrm rot="2333584">
                <a:off x="4332003" y="3989214"/>
                <a:ext cx="1090068" cy="1689176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2" name="Rettangolo 21">
                <a:extLst>
                  <a:ext uri="{FF2B5EF4-FFF2-40B4-BE49-F238E27FC236}">
                    <a16:creationId xmlns:a16="http://schemas.microsoft.com/office/drawing/2014/main" id="{4B637CD2-543F-65B7-B927-5B346F16E8AB}"/>
                  </a:ext>
                </a:extLst>
              </p:cNvPr>
              <p:cNvSpPr/>
              <p:nvPr/>
            </p:nvSpPr>
            <p:spPr>
              <a:xfrm rot="2333584">
                <a:off x="4286266" y="4756253"/>
                <a:ext cx="1090068" cy="577503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5" name="Ovale 24">
                <a:extLst>
                  <a:ext uri="{FF2B5EF4-FFF2-40B4-BE49-F238E27FC236}">
                    <a16:creationId xmlns:a16="http://schemas.microsoft.com/office/drawing/2014/main" id="{7A2FCF99-1A42-37A7-9012-84462F744AA5}"/>
                  </a:ext>
                </a:extLst>
              </p:cNvPr>
              <p:cNvSpPr/>
              <p:nvPr/>
            </p:nvSpPr>
            <p:spPr>
              <a:xfrm rot="18258670">
                <a:off x="4571803" y="4933457"/>
                <a:ext cx="1591628" cy="247638"/>
              </a:xfrm>
              <a:prstGeom prst="ellipse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6" name="Ovale 25">
                <a:extLst>
                  <a:ext uri="{FF2B5EF4-FFF2-40B4-BE49-F238E27FC236}">
                    <a16:creationId xmlns:a16="http://schemas.microsoft.com/office/drawing/2014/main" id="{52A5B22D-C8F6-7639-415F-3ED6591A5C9F}"/>
                  </a:ext>
                </a:extLst>
              </p:cNvPr>
              <p:cNvSpPr/>
              <p:nvPr/>
            </p:nvSpPr>
            <p:spPr>
              <a:xfrm rot="18530673">
                <a:off x="4487177" y="5066821"/>
                <a:ext cx="1591628" cy="247638"/>
              </a:xfrm>
              <a:prstGeom prst="ellipse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7" name="Rettangolo 26">
                <a:extLst>
                  <a:ext uri="{FF2B5EF4-FFF2-40B4-BE49-F238E27FC236}">
                    <a16:creationId xmlns:a16="http://schemas.microsoft.com/office/drawing/2014/main" id="{392C0976-048B-73A7-1C3B-9AFAA7424523}"/>
                  </a:ext>
                </a:extLst>
              </p:cNvPr>
              <p:cNvSpPr/>
              <p:nvPr/>
            </p:nvSpPr>
            <p:spPr>
              <a:xfrm>
                <a:off x="2951786" y="5206450"/>
                <a:ext cx="1187062" cy="1042834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8" name="Rettangolo 27">
                <a:extLst>
                  <a:ext uri="{FF2B5EF4-FFF2-40B4-BE49-F238E27FC236}">
                    <a16:creationId xmlns:a16="http://schemas.microsoft.com/office/drawing/2014/main" id="{BB2931A8-E531-6048-31CB-897312A4F089}"/>
                  </a:ext>
                </a:extLst>
              </p:cNvPr>
              <p:cNvSpPr/>
              <p:nvPr/>
            </p:nvSpPr>
            <p:spPr>
              <a:xfrm>
                <a:off x="2846203" y="5233011"/>
                <a:ext cx="1187062" cy="1042834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9" name="Ovale 28">
                <a:extLst>
                  <a:ext uri="{FF2B5EF4-FFF2-40B4-BE49-F238E27FC236}">
                    <a16:creationId xmlns:a16="http://schemas.microsoft.com/office/drawing/2014/main" id="{F7ACE5C9-52A0-FFB6-D9FB-E9BA97994151}"/>
                  </a:ext>
                </a:extLst>
              </p:cNvPr>
              <p:cNvSpPr/>
              <p:nvPr/>
            </p:nvSpPr>
            <p:spPr>
              <a:xfrm rot="13623047">
                <a:off x="4288569" y="1128077"/>
                <a:ext cx="1747422" cy="616185"/>
              </a:xfrm>
              <a:prstGeom prst="ellipse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0" name="Rettangolo 29">
                <a:extLst>
                  <a:ext uri="{FF2B5EF4-FFF2-40B4-BE49-F238E27FC236}">
                    <a16:creationId xmlns:a16="http://schemas.microsoft.com/office/drawing/2014/main" id="{CF3618BD-781C-7C58-2255-7851C1161E74}"/>
                  </a:ext>
                </a:extLst>
              </p:cNvPr>
              <p:cNvSpPr/>
              <p:nvPr/>
            </p:nvSpPr>
            <p:spPr>
              <a:xfrm rot="8350459">
                <a:off x="4604039" y="887300"/>
                <a:ext cx="788370" cy="2012334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1" name="Rettangolo 30">
                <a:extLst>
                  <a:ext uri="{FF2B5EF4-FFF2-40B4-BE49-F238E27FC236}">
                    <a16:creationId xmlns:a16="http://schemas.microsoft.com/office/drawing/2014/main" id="{800EC89F-F51D-7467-429E-FFF3CA6A5B60}"/>
                  </a:ext>
                </a:extLst>
              </p:cNvPr>
              <p:cNvSpPr/>
              <p:nvPr/>
            </p:nvSpPr>
            <p:spPr>
              <a:xfrm>
                <a:off x="92095" y="2563203"/>
                <a:ext cx="1554210" cy="1321563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2" name="Rettangolo 31">
                <a:extLst>
                  <a:ext uri="{FF2B5EF4-FFF2-40B4-BE49-F238E27FC236}">
                    <a16:creationId xmlns:a16="http://schemas.microsoft.com/office/drawing/2014/main" id="{099FA28F-9976-7D3B-CB6D-FE7600555792}"/>
                  </a:ext>
                </a:extLst>
              </p:cNvPr>
              <p:cNvSpPr/>
              <p:nvPr/>
            </p:nvSpPr>
            <p:spPr>
              <a:xfrm>
                <a:off x="760975" y="668045"/>
                <a:ext cx="2085228" cy="1617563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3" name="Rettangolo 32">
                <a:extLst>
                  <a:ext uri="{FF2B5EF4-FFF2-40B4-BE49-F238E27FC236}">
                    <a16:creationId xmlns:a16="http://schemas.microsoft.com/office/drawing/2014/main" id="{2CD134D2-6A8C-0558-8669-2DA88FBFCA13}"/>
                  </a:ext>
                </a:extLst>
              </p:cNvPr>
              <p:cNvSpPr/>
              <p:nvPr/>
            </p:nvSpPr>
            <p:spPr>
              <a:xfrm>
                <a:off x="219502" y="1100087"/>
                <a:ext cx="1242902" cy="1490053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4112" name="Picture 16" descr="Aggiornamento / Formazione">
              <a:extLst>
                <a:ext uri="{FF2B5EF4-FFF2-40B4-BE49-F238E27FC236}">
                  <a16:creationId xmlns:a16="http://schemas.microsoft.com/office/drawing/2014/main" id="{DDC8AE28-79A2-6927-E25C-6A5783CC43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848" y="662354"/>
              <a:ext cx="1554209" cy="1554209"/>
            </a:xfrm>
            <a:prstGeom prst="rect">
              <a:avLst/>
            </a:prstGeom>
            <a:noFill/>
            <a:ln w="76200">
              <a:solidFill>
                <a:schemeClr val="accent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Formazione Continua - Informattiva - consulenza aziende lavoro stage">
              <a:extLst>
                <a:ext uri="{FF2B5EF4-FFF2-40B4-BE49-F238E27FC236}">
                  <a16:creationId xmlns:a16="http://schemas.microsoft.com/office/drawing/2014/main" id="{0DA7A523-5B01-AC60-164D-1F4D2316C3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ECF1F5"/>
                </a:clrFrom>
                <a:clrTo>
                  <a:srgbClr val="ECF1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466" t="17507" r="32521" b="4568"/>
            <a:stretch/>
          </p:blipFill>
          <p:spPr bwMode="auto">
            <a:xfrm>
              <a:off x="2258267" y="4961256"/>
              <a:ext cx="1726469" cy="1282285"/>
            </a:xfrm>
            <a:prstGeom prst="rect">
              <a:avLst/>
            </a:prstGeom>
            <a:noFill/>
            <a:ln w="76200">
              <a:solidFill>
                <a:schemeClr val="tx1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2" name="Gruppo 41">
              <a:extLst>
                <a:ext uri="{FF2B5EF4-FFF2-40B4-BE49-F238E27FC236}">
                  <a16:creationId xmlns:a16="http://schemas.microsoft.com/office/drawing/2014/main" id="{A671C438-02F5-AF7C-E945-E0581D899B04}"/>
                </a:ext>
              </a:extLst>
            </p:cNvPr>
            <p:cNvGrpSpPr/>
            <p:nvPr/>
          </p:nvGrpSpPr>
          <p:grpSpPr>
            <a:xfrm>
              <a:off x="122925" y="2400831"/>
              <a:ext cx="1408214" cy="1554209"/>
              <a:chOff x="10233049" y="1500898"/>
              <a:chExt cx="1530623" cy="1601277"/>
            </a:xfrm>
          </p:grpSpPr>
          <p:pic>
            <p:nvPicPr>
              <p:cNvPr id="4100" name="Picture 4" descr="Lettera di ringraziamento per collaborazione: 3 esempi">
                <a:extLst>
                  <a:ext uri="{FF2B5EF4-FFF2-40B4-BE49-F238E27FC236}">
                    <a16:creationId xmlns:a16="http://schemas.microsoft.com/office/drawing/2014/main" id="{041D70F2-DE18-16E1-B129-CAC86D9167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21072" y="1878570"/>
                <a:ext cx="708739" cy="713964"/>
              </a:xfrm>
              <a:prstGeom prst="rect">
                <a:avLst/>
              </a:prstGeom>
              <a:noFill/>
              <a:ln w="7620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4" name="Picture 8" descr="Ingranaggio Icona Opzione - Grafica vettoriale gratuita su Pixabay">
                <a:extLst>
                  <a:ext uri="{FF2B5EF4-FFF2-40B4-BE49-F238E27FC236}">
                    <a16:creationId xmlns:a16="http://schemas.microsoft.com/office/drawing/2014/main" id="{17A3CD73-2BAA-37DA-64DE-C0FA129C11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33049" y="1500898"/>
                <a:ext cx="1484784" cy="1503357"/>
              </a:xfrm>
              <a:prstGeom prst="rect">
                <a:avLst/>
              </a:prstGeom>
              <a:noFill/>
              <a:ln w="76200">
                <a:solidFill>
                  <a:srgbClr val="0070C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8" name="Picture 12" descr="รูปไอคอนเวกเตอร์แชท PNG , ฟองอากาศ, ไอคอนฟอง, แชทภาพ PNG และ เวกเตอร์  สำหรับการดาวน์โหลดฟรี">
                <a:extLst>
                  <a:ext uri="{FF2B5EF4-FFF2-40B4-BE49-F238E27FC236}">
                    <a16:creationId xmlns:a16="http://schemas.microsoft.com/office/drawing/2014/main" id="{50BD23B4-63DC-AF85-D267-9C29C8659A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23" t="15109" r="8805" b="15038"/>
              <a:stretch/>
            </p:blipFill>
            <p:spPr bwMode="auto">
              <a:xfrm>
                <a:off x="11121319" y="2545303"/>
                <a:ext cx="642353" cy="556872"/>
              </a:xfrm>
              <a:prstGeom prst="rect">
                <a:avLst/>
              </a:prstGeom>
              <a:noFill/>
              <a:ln w="7620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" name="Gruppo 45">
              <a:extLst>
                <a:ext uri="{FF2B5EF4-FFF2-40B4-BE49-F238E27FC236}">
                  <a16:creationId xmlns:a16="http://schemas.microsoft.com/office/drawing/2014/main" id="{6D997A01-E260-C9AB-D078-CA7311E616D7}"/>
                </a:ext>
              </a:extLst>
            </p:cNvPr>
            <p:cNvGrpSpPr/>
            <p:nvPr/>
          </p:nvGrpSpPr>
          <p:grpSpPr>
            <a:xfrm>
              <a:off x="4208706" y="910631"/>
              <a:ext cx="1424293" cy="1606165"/>
              <a:chOff x="10177732" y="2040955"/>
              <a:chExt cx="1424293" cy="1606165"/>
            </a:xfrm>
          </p:grpSpPr>
          <p:sp>
            <p:nvSpPr>
              <p:cNvPr id="36" name="Rettangolo con un angolo ritagliato e uno arrotondato 35">
                <a:extLst>
                  <a:ext uri="{FF2B5EF4-FFF2-40B4-BE49-F238E27FC236}">
                    <a16:creationId xmlns:a16="http://schemas.microsoft.com/office/drawing/2014/main" id="{3E371411-A385-016D-651C-8F5AAF84382F}"/>
                  </a:ext>
                </a:extLst>
              </p:cNvPr>
              <p:cNvSpPr/>
              <p:nvPr/>
            </p:nvSpPr>
            <p:spPr>
              <a:xfrm>
                <a:off x="10177732" y="2040955"/>
                <a:ext cx="1417199" cy="1606165"/>
              </a:xfrm>
              <a:prstGeom prst="snipRoundRect">
                <a:avLst>
                  <a:gd name="adj1" fmla="val 0"/>
                  <a:gd name="adj2" fmla="val 50000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 w="762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4098" name="Picture 2" descr="L'importanza dell'ICT nella didattica quotidiana">
                <a:extLst>
                  <a:ext uri="{FF2B5EF4-FFF2-40B4-BE49-F238E27FC236}">
                    <a16:creationId xmlns:a16="http://schemas.microsoft.com/office/drawing/2014/main" id="{03E72790-5F5B-008C-7FFB-9776AF0DE6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14252" y="2144935"/>
                <a:ext cx="1387773" cy="14658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61" name="Immagine 60">
            <a:extLst>
              <a:ext uri="{FF2B5EF4-FFF2-40B4-BE49-F238E27FC236}">
                <a16:creationId xmlns:a16="http://schemas.microsoft.com/office/drawing/2014/main" id="{5935ABBE-C5DC-49E9-7DDB-CD1EFA0BBA6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8078"/>
          <a:stretch/>
        </p:blipFill>
        <p:spPr>
          <a:xfrm>
            <a:off x="139683" y="662354"/>
            <a:ext cx="10922890" cy="5810164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C85E26C-ACB7-919E-4D03-B1581D3B0A12}"/>
              </a:ext>
            </a:extLst>
          </p:cNvPr>
          <p:cNvSpPr txBox="1"/>
          <p:nvPr/>
        </p:nvSpPr>
        <p:spPr>
          <a:xfrm>
            <a:off x="0" y="6573287"/>
            <a:ext cx="2877671" cy="292386"/>
          </a:xfrm>
          <a:prstGeom prst="rect">
            <a:avLst/>
          </a:prstGeom>
          <a:solidFill>
            <a:srgbClr val="F9973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CH" sz="13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Davide Ricciardi – Daniele Milani</a:t>
            </a:r>
          </a:p>
        </p:txBody>
      </p:sp>
    </p:spTree>
    <p:extLst>
      <p:ext uri="{BB962C8B-B14F-4D97-AF65-F5344CB8AC3E}">
        <p14:creationId xmlns:p14="http://schemas.microsoft.com/office/powerpoint/2010/main" val="149473411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municazione Multimediale">
            <a:extLst>
              <a:ext uri="{FF2B5EF4-FFF2-40B4-BE49-F238E27FC236}">
                <a16:creationId xmlns:a16="http://schemas.microsoft.com/office/drawing/2014/main" id="{B7FBA105-DFA0-4575-FD86-E2C076F8F4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1" r="18714" b="31464"/>
          <a:stretch/>
        </p:blipFill>
        <p:spPr bwMode="auto">
          <a:xfrm>
            <a:off x="0" y="899934"/>
            <a:ext cx="12013224" cy="462992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E1EA398-A460-E59B-5439-DB2500158FD3}"/>
              </a:ext>
            </a:extLst>
          </p:cNvPr>
          <p:cNvSpPr/>
          <p:nvPr/>
        </p:nvSpPr>
        <p:spPr>
          <a:xfrm>
            <a:off x="6515627" y="921856"/>
            <a:ext cx="6438384" cy="4629923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CH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6FF26C60-A206-CF44-57D8-4A5142AD894C}"/>
              </a:ext>
            </a:extLst>
          </p:cNvPr>
          <p:cNvSpPr/>
          <p:nvPr/>
        </p:nvSpPr>
        <p:spPr>
          <a:xfrm>
            <a:off x="-735503" y="932818"/>
            <a:ext cx="4561132" cy="46080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CH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5" name="Picture 2" descr="¿Qué es Moodle?">
            <a:extLst>
              <a:ext uri="{FF2B5EF4-FFF2-40B4-BE49-F238E27FC236}">
                <a16:creationId xmlns:a16="http://schemas.microsoft.com/office/drawing/2014/main" id="{01291EDE-007D-582B-048E-2F9C3E2980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2" r="5850"/>
          <a:stretch/>
        </p:blipFill>
        <p:spPr bwMode="auto">
          <a:xfrm>
            <a:off x="0" y="910895"/>
            <a:ext cx="3857747" cy="4630849"/>
          </a:xfrm>
          <a:custGeom>
            <a:avLst/>
            <a:gdLst/>
            <a:ahLst/>
            <a:cxnLst/>
            <a:rect l="l" t="t" r="r" b="b"/>
            <a:pathLst>
              <a:path w="5234519" h="6210629">
                <a:moveTo>
                  <a:pt x="1082595" y="0"/>
                </a:moveTo>
                <a:lnTo>
                  <a:pt x="3027450" y="0"/>
                </a:lnTo>
                <a:lnTo>
                  <a:pt x="3291029" y="96471"/>
                </a:lnTo>
                <a:cubicBezTo>
                  <a:pt x="4433137" y="579542"/>
                  <a:pt x="5234519" y="1710443"/>
                  <a:pt x="5234519" y="3028517"/>
                </a:cubicBezTo>
                <a:cubicBezTo>
                  <a:pt x="5234519" y="4785949"/>
                  <a:pt x="3809839" y="6210629"/>
                  <a:pt x="2052407" y="6210629"/>
                </a:cubicBezTo>
                <a:cubicBezTo>
                  <a:pt x="1283531" y="6210629"/>
                  <a:pt x="578345" y="5937936"/>
                  <a:pt x="28288" y="5483989"/>
                </a:cubicBezTo>
                <a:lnTo>
                  <a:pt x="0" y="5458279"/>
                </a:lnTo>
                <a:lnTo>
                  <a:pt x="0" y="598754"/>
                </a:lnTo>
                <a:lnTo>
                  <a:pt x="28288" y="573044"/>
                </a:lnTo>
                <a:cubicBezTo>
                  <a:pt x="303317" y="346070"/>
                  <a:pt x="617127" y="164410"/>
                  <a:pt x="958290" y="3949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D7AF0ABF-9C7A-69D4-F055-0186350A43AB}"/>
              </a:ext>
            </a:extLst>
          </p:cNvPr>
          <p:cNvGrpSpPr/>
          <p:nvPr/>
        </p:nvGrpSpPr>
        <p:grpSpPr>
          <a:xfrm>
            <a:off x="6547745" y="955780"/>
            <a:ext cx="5757665" cy="4595999"/>
            <a:chOff x="5843795" y="686633"/>
            <a:chExt cx="5757665" cy="4595999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1F05F9BD-5885-E517-898F-B685AD293B35}"/>
                </a:ext>
              </a:extLst>
            </p:cNvPr>
            <p:cNvGrpSpPr/>
            <p:nvPr/>
          </p:nvGrpSpPr>
          <p:grpSpPr>
            <a:xfrm>
              <a:off x="5843795" y="1491298"/>
              <a:ext cx="5519809" cy="2977671"/>
              <a:chOff x="5895619" y="1488445"/>
              <a:chExt cx="5519809" cy="2977671"/>
            </a:xfrm>
          </p:grpSpPr>
          <p:sp>
            <p:nvSpPr>
              <p:cNvPr id="11" name="Titolo 1">
                <a:extLst>
                  <a:ext uri="{FF2B5EF4-FFF2-40B4-BE49-F238E27FC236}">
                    <a16:creationId xmlns:a16="http://schemas.microsoft.com/office/drawing/2014/main" id="{7AA2AFC8-1560-664C-6C3A-00B91BCC2D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5995" y="1703540"/>
                <a:ext cx="5319433" cy="2762576"/>
              </a:xfrm>
              <a:prstGeom prst="rect">
                <a:avLst/>
              </a:prstGeom>
              <a:solidFill>
                <a:schemeClr val="tx1">
                  <a:alpha val="30980"/>
                </a:schemeClr>
              </a:solid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45719" rIns="45719" anchor="t">
                <a:normAutofit fontScale="90000" lnSpcReduction="10000"/>
              </a:bodyPr>
              <a:lstStyle>
                <a:lvl1pPr marL="0" marR="0" indent="0" algn="ctr" defTabSz="91440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000" b="0" i="0" u="none" strike="noStrike" cap="none" spc="0" baseline="0"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1pPr>
                <a:lvl2pPr marL="0" marR="0" indent="0" algn="l" defTabSz="91440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400" b="0" i="0" u="none" strike="noStrike" cap="none" spc="0" baseline="0"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2pPr>
                <a:lvl3pPr marL="0" marR="0" indent="0" algn="l" defTabSz="91440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400" b="0" i="0" u="none" strike="noStrike" cap="none" spc="0" baseline="0"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3pPr>
                <a:lvl4pPr marL="0" marR="0" indent="0" algn="l" defTabSz="91440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400" b="0" i="0" u="none" strike="noStrike" cap="none" spc="0" baseline="0"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4pPr>
                <a:lvl5pPr marL="0" marR="0" indent="0" algn="l" defTabSz="91440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400" b="0" i="0" u="none" strike="noStrike" cap="none" spc="0" baseline="0"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5pPr>
                <a:lvl6pPr marL="0" marR="0" indent="0" algn="l" defTabSz="91440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400" b="0" i="0" u="none" strike="noStrike" cap="none" spc="0" baseline="0"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6pPr>
                <a:lvl7pPr marL="0" marR="0" indent="0" algn="l" defTabSz="91440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400" b="0" i="0" u="none" strike="noStrike" cap="none" spc="0" baseline="0"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7pPr>
                <a:lvl8pPr marL="0" marR="0" indent="0" algn="l" defTabSz="91440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400" b="0" i="0" u="none" strike="noStrike" cap="none" spc="0" baseline="0"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8pPr>
                <a:lvl9pPr marL="0" marR="0" indent="0" algn="l" defTabSz="91440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400" b="0" i="0" u="none" strike="noStrike" cap="none" spc="0" baseline="0"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9pPr>
              </a:lstStyle>
              <a:p>
                <a:pPr algn="l" hangingPunct="1"/>
                <a:br>
                  <a:rPr lang="it-IT" sz="5400" dirty="0"/>
                </a:br>
                <a:br>
                  <a:rPr lang="it-IT" sz="5400" dirty="0"/>
                </a:br>
                <a:r>
                  <a:rPr lang="it-IT" sz="5400" dirty="0">
                    <a:solidFill>
                      <a:schemeClr val="bg1"/>
                    </a:solidFill>
                  </a:rPr>
                  <a:t>COME SPAZIO AGGREGATIVO </a:t>
                </a:r>
              </a:p>
            </p:txBody>
          </p:sp>
          <p:pic>
            <p:nvPicPr>
              <p:cNvPr id="12" name="Picture 4" descr="Moodle - export user - click2dev">
                <a:extLst>
                  <a:ext uri="{FF2B5EF4-FFF2-40B4-BE49-F238E27FC236}">
                    <a16:creationId xmlns:a16="http://schemas.microsoft.com/office/drawing/2014/main" id="{5E63DA20-6F19-ECBF-A89A-108A870FF8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95619" y="1488445"/>
                <a:ext cx="3854703" cy="14916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A80DA0C2-3B62-018A-A5FB-C791F7722743}"/>
                </a:ext>
              </a:extLst>
            </p:cNvPr>
            <p:cNvGrpSpPr/>
            <p:nvPr/>
          </p:nvGrpSpPr>
          <p:grpSpPr>
            <a:xfrm>
              <a:off x="6044171" y="686633"/>
              <a:ext cx="5557289" cy="4595999"/>
              <a:chOff x="6131214" y="676160"/>
              <a:chExt cx="5557289" cy="4595999"/>
            </a:xfrm>
          </p:grpSpPr>
          <p:sp>
            <p:nvSpPr>
              <p:cNvPr id="9" name="Sottotitolo 2">
                <a:extLst>
                  <a:ext uri="{FF2B5EF4-FFF2-40B4-BE49-F238E27FC236}">
                    <a16:creationId xmlns:a16="http://schemas.microsoft.com/office/drawing/2014/main" id="{ECFCBB67-FCB8-E7E8-FBC3-4A48FFAE3D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31216" y="676160"/>
                <a:ext cx="5319431" cy="97218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45719" rIns="45719" anchor="b">
                <a:normAutofit lnSpcReduction="10000"/>
              </a:bodyPr>
              <a:lstStyle>
                <a:lvl1pPr marL="0" marR="0" indent="0" algn="ctr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Calibri"/>
                  </a:defRPr>
                </a:lvl1pPr>
                <a:lvl2pPr marL="0" marR="0" indent="457200" algn="ctr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Calibri"/>
                  </a:defRPr>
                </a:lvl2pPr>
                <a:lvl3pPr marL="0" marR="0" indent="914400" algn="ctr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Calibri"/>
                  </a:defRPr>
                </a:lvl3pPr>
                <a:lvl4pPr marL="0" marR="0" indent="1371600" algn="ctr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Calibri"/>
                  </a:defRPr>
                </a:lvl4pPr>
                <a:lvl5pPr marL="0" marR="0" indent="1828800" algn="ctr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Calibri"/>
                  </a:defRPr>
                </a:lvl5pPr>
                <a:lvl6pPr marL="26416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•"/>
                  <a:tabLst/>
                  <a:defRPr sz="2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Calibri"/>
                  </a:defRPr>
                </a:lvl6pPr>
                <a:lvl7pPr marL="30988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•"/>
                  <a:tabLst/>
                  <a:defRPr sz="2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Calibri"/>
                  </a:defRPr>
                </a:lvl7pPr>
                <a:lvl8pPr marL="35560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•"/>
                  <a:tabLst/>
                  <a:defRPr sz="2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Calibri"/>
                  </a:defRPr>
                </a:lvl8pPr>
                <a:lvl9pPr marL="40132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•"/>
                  <a:tabLst/>
                  <a:defRPr sz="2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Calibri"/>
                  </a:defRPr>
                </a:lvl9pPr>
              </a:lstStyle>
              <a:p>
                <a:pPr algn="l" hangingPunct="1"/>
                <a:r>
                  <a:rPr lang="it-IT" sz="2000" b="1" dirty="0">
                    <a:solidFill>
                      <a:schemeClr val="bg1"/>
                    </a:solidFill>
                  </a:rPr>
                  <a:t>DIGITALIZZAZIONE DELLA SCUOLA TICINESE</a:t>
                </a:r>
              </a:p>
              <a:p>
                <a:pPr algn="l" hangingPunct="1"/>
                <a:r>
                  <a:rPr lang="it-IT" sz="2000" dirty="0">
                    <a:solidFill>
                      <a:schemeClr val="bg1"/>
                    </a:solidFill>
                  </a:rPr>
                  <a:t>TRA INFRASTRUTTURA, MODELLI DI COMPETENZA E FORMAZIONE CONTINUA</a:t>
                </a:r>
              </a:p>
            </p:txBody>
          </p:sp>
          <p:sp>
            <p:nvSpPr>
              <p:cNvPr id="10" name="Sottotitolo 2">
                <a:extLst>
                  <a:ext uri="{FF2B5EF4-FFF2-40B4-BE49-F238E27FC236}">
                    <a16:creationId xmlns:a16="http://schemas.microsoft.com/office/drawing/2014/main" id="{7B0F076B-4E34-24D1-6E80-39977A45DD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31214" y="4042911"/>
                <a:ext cx="5557289" cy="1229248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 fontScale="92500" lnSpcReduction="1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it-IT" sz="2000" b="1" dirty="0">
                    <a:solidFill>
                      <a:schemeClr val="bg1"/>
                    </a:solidFill>
                  </a:rPr>
                  <a:t>Canton Ticino - Dipartimento Educazione Cultura e Sport</a:t>
                </a:r>
              </a:p>
              <a:p>
                <a:pPr algn="l">
                  <a:spcBef>
                    <a:spcPts val="0"/>
                  </a:spcBef>
                </a:pPr>
                <a:r>
                  <a:rPr lang="it-IT" sz="2000" b="1" dirty="0">
                    <a:solidFill>
                      <a:schemeClr val="bg1"/>
                    </a:solidFill>
                  </a:rPr>
                  <a:t>Centro di Risorse Didattiche e Digitali</a:t>
                </a:r>
              </a:p>
              <a:p>
                <a:pPr algn="l"/>
                <a:r>
                  <a:rPr lang="it-IT" sz="2000" i="1" dirty="0">
                    <a:solidFill>
                      <a:schemeClr val="bg1"/>
                    </a:solidFill>
                  </a:rPr>
                  <a:t>Davide Ricciardi e Daniele Milani</a:t>
                </a:r>
              </a:p>
            </p:txBody>
          </p:sp>
        </p:grpSp>
      </p:grpSp>
      <p:sp>
        <p:nvSpPr>
          <p:cNvPr id="13" name="Rettangolo 12">
            <a:extLst>
              <a:ext uri="{FF2B5EF4-FFF2-40B4-BE49-F238E27FC236}">
                <a16:creationId xmlns:a16="http://schemas.microsoft.com/office/drawing/2014/main" id="{E8C5562D-064C-6EEE-7EE0-A505E401EF30}"/>
              </a:ext>
            </a:extLst>
          </p:cNvPr>
          <p:cNvSpPr/>
          <p:nvPr/>
        </p:nvSpPr>
        <p:spPr>
          <a:xfrm>
            <a:off x="1919442" y="5587478"/>
            <a:ext cx="877515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0" cap="none" spc="0" dirty="0">
                <a:ln w="0">
                  <a:solidFill>
                    <a:schemeClr val="accent2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GRAZIE PER L’ATTENZIONE!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0126A28-FA70-5DBE-C96C-2E00191FCE2D}"/>
              </a:ext>
            </a:extLst>
          </p:cNvPr>
          <p:cNvSpPr txBox="1"/>
          <p:nvPr/>
        </p:nvSpPr>
        <p:spPr>
          <a:xfrm>
            <a:off x="0" y="6573287"/>
            <a:ext cx="2877671" cy="292386"/>
          </a:xfrm>
          <a:prstGeom prst="rect">
            <a:avLst/>
          </a:prstGeom>
          <a:solidFill>
            <a:srgbClr val="F9973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CH" sz="13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Davide Ricciardi – Daniele Milani</a:t>
            </a:r>
          </a:p>
        </p:txBody>
      </p:sp>
    </p:spTree>
    <p:extLst>
      <p:ext uri="{BB962C8B-B14F-4D97-AF65-F5344CB8AC3E}">
        <p14:creationId xmlns:p14="http://schemas.microsoft.com/office/powerpoint/2010/main" val="3864906706"/>
      </p:ext>
    </p:extLst>
  </p:cSld>
  <p:clrMapOvr>
    <a:masterClrMapping/>
  </p:clrMapOvr>
  <p:transition spd="slow">
    <p:push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239C0C-0C18-F073-D8B0-A3FB673DC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681827"/>
            <a:ext cx="10515600" cy="1325563"/>
          </a:xfrm>
        </p:spPr>
        <p:txBody>
          <a:bodyPr/>
          <a:lstStyle/>
          <a:p>
            <a:r>
              <a:rPr lang="it-CH" dirty="0"/>
              <a:t>DECS – </a:t>
            </a:r>
            <a:r>
              <a:rPr lang="it-CH" b="1" dirty="0">
                <a:solidFill>
                  <a:srgbClr val="C00000"/>
                </a:solidFill>
              </a:rPr>
              <a:t>C</a:t>
            </a:r>
            <a:r>
              <a:rPr lang="it-CH" dirty="0"/>
              <a:t>entro di </a:t>
            </a:r>
            <a:r>
              <a:rPr lang="it-CH" b="1" dirty="0">
                <a:solidFill>
                  <a:srgbClr val="C00000"/>
                </a:solidFill>
              </a:rPr>
              <a:t>R</a:t>
            </a:r>
            <a:r>
              <a:rPr lang="it-CH" dirty="0"/>
              <a:t>isorse </a:t>
            </a:r>
            <a:r>
              <a:rPr lang="it-CH" b="1" dirty="0">
                <a:solidFill>
                  <a:srgbClr val="C00000"/>
                </a:solidFill>
              </a:rPr>
              <a:t>D</a:t>
            </a:r>
            <a:r>
              <a:rPr lang="it-CH" dirty="0"/>
              <a:t>idattiche e </a:t>
            </a:r>
            <a:r>
              <a:rPr lang="it-CH" b="1" dirty="0">
                <a:solidFill>
                  <a:srgbClr val="C00000"/>
                </a:solidFill>
              </a:rPr>
              <a:t>D</a:t>
            </a:r>
            <a:r>
              <a:rPr lang="it-CH" dirty="0"/>
              <a:t>igitali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C124DD4-25D1-F4DE-1AD4-3634EECEBD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42922" y="1823385"/>
            <a:ext cx="6950612" cy="3417052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it-CH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Definizione di una </a:t>
            </a:r>
            <a:r>
              <a:rPr lang="it-CH" b="1" i="0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politica scolastica </a:t>
            </a:r>
            <a:r>
              <a:rPr lang="it-CH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(tecnologie ed educazione)</a:t>
            </a:r>
          </a:p>
          <a:p>
            <a:pPr marL="0" indent="0" algn="l">
              <a:buNone/>
            </a:pPr>
            <a:endParaRPr lang="it-CH" b="0" i="0" u="none" strike="noStrike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CH" b="1" i="0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Consulenza</a:t>
            </a:r>
            <a:r>
              <a:rPr lang="it-CH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CH" b="1" i="0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formazione</a:t>
            </a:r>
            <a:r>
              <a:rPr lang="it-CH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e </a:t>
            </a:r>
            <a:r>
              <a:rPr lang="it-CH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sperimentazioni</a:t>
            </a:r>
          </a:p>
          <a:p>
            <a:pPr marL="0" indent="0" algn="l">
              <a:buNone/>
            </a:pPr>
            <a:endParaRPr lang="it-CH" b="0" i="0" u="none" strike="noStrike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CH" b="1" i="0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Servizi informatici </a:t>
            </a:r>
            <a:r>
              <a:rPr lang="it-CH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per le scuole</a:t>
            </a:r>
          </a:p>
        </p:txBody>
      </p:sp>
      <p:pic>
        <p:nvPicPr>
          <p:cNvPr id="1028" name="Picture 4" descr="CERDD - CERDD (DECS) - Repubblica e Cantone Ticino">
            <a:extLst>
              <a:ext uri="{FF2B5EF4-FFF2-40B4-BE49-F238E27FC236}">
                <a16:creationId xmlns:a16="http://schemas.microsoft.com/office/drawing/2014/main" id="{65C8F1F1-D725-3242-99B9-35FC1CC2A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823385"/>
            <a:ext cx="2619721" cy="245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rtner - 24 Sguardi Sostenibili">
            <a:extLst>
              <a:ext uri="{FF2B5EF4-FFF2-40B4-BE49-F238E27FC236}">
                <a16:creationId xmlns:a16="http://schemas.microsoft.com/office/drawing/2014/main" id="{31C24F3F-45E6-0201-D22E-4FF864F8F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34" y="4017866"/>
            <a:ext cx="3207434" cy="162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A436C50-C701-535C-21B5-FACD381CDE46}"/>
              </a:ext>
            </a:extLst>
          </p:cNvPr>
          <p:cNvSpPr txBox="1"/>
          <p:nvPr/>
        </p:nvSpPr>
        <p:spPr>
          <a:xfrm>
            <a:off x="0" y="6581003"/>
            <a:ext cx="2877671" cy="292386"/>
          </a:xfrm>
          <a:prstGeom prst="rect">
            <a:avLst/>
          </a:prstGeom>
          <a:solidFill>
            <a:srgbClr val="F9973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CH" sz="13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Davide Ricciardi – Daniele Milani</a:t>
            </a:r>
          </a:p>
        </p:txBody>
      </p:sp>
    </p:spTree>
    <p:extLst>
      <p:ext uri="{BB962C8B-B14F-4D97-AF65-F5344CB8AC3E}">
        <p14:creationId xmlns:p14="http://schemas.microsoft.com/office/powerpoint/2010/main" val="2880212774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2">
            <a:extLst>
              <a:ext uri="{FF2B5EF4-FFF2-40B4-BE49-F238E27FC236}">
                <a16:creationId xmlns:a16="http://schemas.microsoft.com/office/drawing/2014/main" id="{54DA3FF1-23EE-1A8D-0A3E-1A27C8648B44}"/>
              </a:ext>
            </a:extLst>
          </p:cNvPr>
          <p:cNvSpPr txBox="1"/>
          <p:nvPr/>
        </p:nvSpPr>
        <p:spPr>
          <a:xfrm>
            <a:off x="243840" y="4953327"/>
            <a:ext cx="1170432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Britannic Bold" panose="020B0903060703020204" pitchFamily="34" charset="77"/>
                <a:ea typeface="+mn-ea"/>
                <a:cs typeface="+mn-cs"/>
              </a:rPr>
              <a:t>il</a:t>
            </a:r>
            <a:endParaRPr kumimoji="0" lang="fr-CH" sz="6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ritannic Bold" panose="020B0903060703020204" pitchFamily="34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ritannic Bold" panose="020B0903060703020204" pitchFamily="34" charset="77"/>
                <a:ea typeface="+mn-ea"/>
                <a:cs typeface="+mn-cs"/>
              </a:rPr>
              <a:t>CONTESTO</a:t>
            </a:r>
            <a:endParaRPr kumimoji="0" lang="en-CH" sz="6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ritannic Bold" panose="020B0903060703020204" pitchFamily="34" charset="77"/>
              <a:ea typeface="+mn-ea"/>
              <a:cs typeface="+mn-cs"/>
            </a:endParaRPr>
          </a:p>
        </p:txBody>
      </p:sp>
      <p:pic>
        <p:nvPicPr>
          <p:cNvPr id="7" name="Picture 4" descr="How Play Becomes Real: The Art of Gestalt Play Therapy - Continuing  Education - Lewis &amp; Clark">
            <a:extLst>
              <a:ext uri="{FF2B5EF4-FFF2-40B4-BE49-F238E27FC236}">
                <a16:creationId xmlns:a16="http://schemas.microsoft.com/office/drawing/2014/main" id="{E9EAB4F6-753F-BCC1-89C4-A66FA851A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1"/>
          <a:stretch/>
        </p:blipFill>
        <p:spPr bwMode="auto">
          <a:xfrm>
            <a:off x="243840" y="699610"/>
            <a:ext cx="11704320" cy="434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BFED45A-8047-4F99-691F-1A3FBE897901}"/>
              </a:ext>
            </a:extLst>
          </p:cNvPr>
          <p:cNvSpPr txBox="1"/>
          <p:nvPr/>
        </p:nvSpPr>
        <p:spPr>
          <a:xfrm>
            <a:off x="0" y="6581003"/>
            <a:ext cx="2877671" cy="292386"/>
          </a:xfrm>
          <a:prstGeom prst="rect">
            <a:avLst/>
          </a:prstGeom>
          <a:solidFill>
            <a:srgbClr val="F9973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CH" sz="13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Davide Ricciardi – Daniele Milani</a:t>
            </a:r>
          </a:p>
        </p:txBody>
      </p:sp>
    </p:spTree>
    <p:extLst>
      <p:ext uri="{BB962C8B-B14F-4D97-AF65-F5344CB8AC3E}">
        <p14:creationId xmlns:p14="http://schemas.microsoft.com/office/powerpoint/2010/main" val="2569207628"/>
      </p:ext>
    </p:extLst>
  </p:cSld>
  <p:clrMapOvr>
    <a:masterClrMapping/>
  </p:clrMapOvr>
  <p:transition spd="slow">
    <p:push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010085E-A3F3-5301-FE97-1D3F6F5051BD}"/>
              </a:ext>
            </a:extLst>
          </p:cNvPr>
          <p:cNvCxnSpPr/>
          <p:nvPr/>
        </p:nvCxnSpPr>
        <p:spPr>
          <a:xfrm>
            <a:off x="3097646" y="1721214"/>
            <a:ext cx="6040581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E9B57C33-8123-14F3-27A3-F3DB6F724BE7}"/>
              </a:ext>
            </a:extLst>
          </p:cNvPr>
          <p:cNvSpPr/>
          <p:nvPr/>
        </p:nvSpPr>
        <p:spPr>
          <a:xfrm>
            <a:off x="994132" y="385482"/>
            <a:ext cx="2385880" cy="225193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Century Gothic" panose="020B0502020202020204" pitchFamily="34" charset="0"/>
              </a:rPr>
              <a:t>Masterplan sulla digitalizzazione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2ACA761-BEEC-5BB9-17B5-4D3E1F4930FA}"/>
              </a:ext>
            </a:extLst>
          </p:cNvPr>
          <p:cNvSpPr/>
          <p:nvPr/>
        </p:nvSpPr>
        <p:spPr>
          <a:xfrm>
            <a:off x="4801754" y="156927"/>
            <a:ext cx="2632364" cy="248048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Century Gothic" panose="020B0502020202020204" pitchFamily="34" charset="0"/>
              </a:rPr>
              <a:t>BUS M</a:t>
            </a:r>
          </a:p>
          <a:p>
            <a:pPr algn="ctr"/>
            <a:r>
              <a:rPr lang="it-IT" dirty="0">
                <a:latin typeface="Century Gothic" panose="020B0502020202020204" pitchFamily="34" charset="0"/>
              </a:rPr>
              <a:t>Buon Uso degli strumenti del </a:t>
            </a:r>
            <a:r>
              <a:rPr lang="it-IT" dirty="0" err="1">
                <a:latin typeface="Century Gothic" panose="020B0502020202020204" pitchFamily="34" charset="0"/>
              </a:rPr>
              <a:t>Materplan</a:t>
            </a:r>
            <a:endParaRPr lang="it-IT" dirty="0"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E03160-CE17-4B24-39C6-2C21927F36C7}"/>
              </a:ext>
            </a:extLst>
          </p:cNvPr>
          <p:cNvSpPr txBox="1"/>
          <p:nvPr/>
        </p:nvSpPr>
        <p:spPr>
          <a:xfrm>
            <a:off x="449612" y="2681064"/>
            <a:ext cx="3206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Helvetica" pitchFamily="2" charset="0"/>
              </a:rPr>
              <a:t>STRATEGICO E LOGISTICO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949DF9-4D3B-F680-1082-961BA0E97314}"/>
              </a:ext>
            </a:extLst>
          </p:cNvPr>
          <p:cNvSpPr/>
          <p:nvPr/>
        </p:nvSpPr>
        <p:spPr>
          <a:xfrm>
            <a:off x="61664" y="3094044"/>
            <a:ext cx="4004332" cy="3378474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750" b="1" dirty="0">
                <a:solidFill>
                  <a:srgbClr val="C00000"/>
                </a:solidFill>
                <a:latin typeface="Helvetica" pitchFamily="2" charset="0"/>
              </a:rPr>
              <a:t>Lavagna digitale </a:t>
            </a:r>
            <a:r>
              <a:rPr lang="it-IT" sz="1750" dirty="0">
                <a:solidFill>
                  <a:schemeClr val="tx1"/>
                </a:solidFill>
                <a:latin typeface="Helvetica" pitchFamily="2" charset="0"/>
              </a:rPr>
              <a:t>(STI)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750" b="1" dirty="0" err="1">
                <a:solidFill>
                  <a:srgbClr val="C00000"/>
                </a:solidFill>
                <a:latin typeface="Helvetica" pitchFamily="2" charset="0"/>
              </a:rPr>
              <a:t>Whiteboard</a:t>
            </a:r>
            <a:endParaRPr lang="it-IT" sz="1750" b="1" dirty="0">
              <a:solidFill>
                <a:srgbClr val="C00000"/>
              </a:solidFill>
              <a:latin typeface="Helvetica" pitchFamily="2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750" b="1" dirty="0">
                <a:solidFill>
                  <a:srgbClr val="C00000"/>
                </a:solidFill>
                <a:latin typeface="Helvetica" pitchFamily="2" charset="0"/>
              </a:rPr>
              <a:t>Internet</a:t>
            </a:r>
            <a:r>
              <a:rPr lang="it-IT" sz="1750" dirty="0">
                <a:solidFill>
                  <a:schemeClr val="tx1"/>
                </a:solidFill>
                <a:latin typeface="Helvetica" pitchFamily="2" charset="0"/>
              </a:rPr>
              <a:t> (cavo e </a:t>
            </a:r>
            <a:r>
              <a:rPr lang="it-IT" sz="1750" dirty="0" err="1">
                <a:solidFill>
                  <a:schemeClr val="tx1"/>
                </a:solidFill>
                <a:latin typeface="Helvetica" pitchFamily="2" charset="0"/>
              </a:rPr>
              <a:t>wifi</a:t>
            </a:r>
            <a:r>
              <a:rPr lang="it-IT" sz="1750" dirty="0">
                <a:solidFill>
                  <a:schemeClr val="tx1"/>
                </a:solidFill>
                <a:latin typeface="Helvetica" pitchFamily="2" charset="0"/>
              </a:rPr>
              <a:t>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750" dirty="0">
                <a:solidFill>
                  <a:schemeClr val="tx1"/>
                </a:solidFill>
                <a:latin typeface="Helvetica" pitchFamily="2" charset="0"/>
              </a:rPr>
              <a:t>Un </a:t>
            </a:r>
            <a:r>
              <a:rPr lang="it-IT" sz="1750" b="1" dirty="0">
                <a:solidFill>
                  <a:srgbClr val="C00000"/>
                </a:solidFill>
                <a:latin typeface="Helvetica" pitchFamily="2" charset="0"/>
              </a:rPr>
              <a:t>PC</a:t>
            </a:r>
            <a:r>
              <a:rPr lang="it-IT" sz="1750" dirty="0">
                <a:solidFill>
                  <a:schemeClr val="tx1"/>
                </a:solidFill>
                <a:latin typeface="Helvetica" pitchFamily="2" charset="0"/>
              </a:rPr>
              <a:t> per ogni aula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750" b="1" dirty="0">
                <a:solidFill>
                  <a:srgbClr val="C00000"/>
                </a:solidFill>
                <a:latin typeface="Helvetica" pitchFamily="2" charset="0"/>
              </a:rPr>
              <a:t>Aule informatiche mobili         </a:t>
            </a:r>
            <a:r>
              <a:rPr lang="it-IT" sz="1750" dirty="0">
                <a:solidFill>
                  <a:schemeClr val="tx1"/>
                </a:solidFill>
                <a:latin typeface="Helvetica" pitchFamily="2" charset="0"/>
              </a:rPr>
              <a:t>(carrelli con portatili)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750" dirty="0">
                <a:solidFill>
                  <a:schemeClr val="tx1"/>
                </a:solidFill>
                <a:latin typeface="Helvetica" pitchFamily="2" charset="0"/>
              </a:rPr>
              <a:t>Pacchetto </a:t>
            </a:r>
            <a:r>
              <a:rPr lang="it-IT" sz="1750" b="1" dirty="0">
                <a:solidFill>
                  <a:srgbClr val="C00000"/>
                </a:solidFill>
                <a:latin typeface="Helvetica" pitchFamily="2" charset="0"/>
              </a:rPr>
              <a:t>MS Office </a:t>
            </a:r>
            <a:r>
              <a:rPr lang="it-IT" sz="1750" dirty="0">
                <a:solidFill>
                  <a:schemeClr val="tx1"/>
                </a:solidFill>
                <a:latin typeface="Helvetica" pitchFamily="2" charset="0"/>
              </a:rPr>
              <a:t>per docenti e allievi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750" b="1" dirty="0">
                <a:solidFill>
                  <a:srgbClr val="C00000"/>
                </a:solidFill>
                <a:latin typeface="Helvetica" pitchFamily="2" charset="0"/>
              </a:rPr>
              <a:t>Istanza </a:t>
            </a:r>
            <a:r>
              <a:rPr lang="it-IT" sz="1750" b="1">
                <a:solidFill>
                  <a:srgbClr val="C00000"/>
                </a:solidFill>
                <a:latin typeface="Helvetica" pitchFamily="2" charset="0"/>
              </a:rPr>
              <a:t>Moodle </a:t>
            </a:r>
            <a:r>
              <a:rPr lang="it-IT" sz="1750">
                <a:solidFill>
                  <a:schemeClr val="tx1"/>
                </a:solidFill>
                <a:latin typeface="Helvetica" pitchFamily="2" charset="0"/>
              </a:rPr>
              <a:t>(in </a:t>
            </a:r>
            <a:r>
              <a:rPr lang="it-IT" sz="1750" dirty="0">
                <a:solidFill>
                  <a:schemeClr val="tx1"/>
                </a:solidFill>
                <a:latin typeface="Helvetica" pitchFamily="2" charset="0"/>
              </a:rPr>
              <a:t>ogni istituto e centrale per FC)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C8F621-C056-7D0C-9276-A24E5C2992BE}"/>
              </a:ext>
            </a:extLst>
          </p:cNvPr>
          <p:cNvSpPr txBox="1"/>
          <p:nvPr/>
        </p:nvSpPr>
        <p:spPr>
          <a:xfrm>
            <a:off x="4669870" y="2681064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Helvetica" pitchFamily="2" charset="0"/>
              </a:rPr>
              <a:t>FORMAZIONE E RICERCA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023670-9DB8-5041-CCED-66495E80FCB3}"/>
              </a:ext>
            </a:extLst>
          </p:cNvPr>
          <p:cNvSpPr/>
          <p:nvPr/>
        </p:nvSpPr>
        <p:spPr>
          <a:xfrm>
            <a:off x="4211211" y="3094038"/>
            <a:ext cx="4004332" cy="337846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750" dirty="0">
                <a:solidFill>
                  <a:schemeClr val="tx1"/>
                </a:solidFill>
                <a:latin typeface="Helvetica" pitchFamily="2" charset="0"/>
              </a:rPr>
              <a:t>Supportare </a:t>
            </a:r>
            <a:r>
              <a:rPr lang="it-IT" sz="1750" b="1" dirty="0">
                <a:solidFill>
                  <a:schemeClr val="accent6"/>
                </a:solidFill>
                <a:latin typeface="Helvetica" pitchFamily="2" charset="0"/>
              </a:rPr>
              <a:t>parallelamente</a:t>
            </a:r>
            <a:r>
              <a:rPr lang="it-IT" sz="1750" dirty="0">
                <a:solidFill>
                  <a:schemeClr val="tx1"/>
                </a:solidFill>
                <a:latin typeface="Helvetica" pitchFamily="2" charset="0"/>
              </a:rPr>
              <a:t> all’arrivo delle risorse digitali i docenti da un punto di vista </a:t>
            </a:r>
            <a:r>
              <a:rPr lang="it-IT" sz="1750" b="1" dirty="0">
                <a:solidFill>
                  <a:schemeClr val="accent6"/>
                </a:solidFill>
                <a:latin typeface="Helvetica" pitchFamily="2" charset="0"/>
              </a:rPr>
              <a:t>tecnico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750" dirty="0">
                <a:solidFill>
                  <a:schemeClr val="tx1"/>
                </a:solidFill>
                <a:latin typeface="Helvetica" pitchFamily="2" charset="0"/>
              </a:rPr>
              <a:t>Promuovere delle </a:t>
            </a:r>
            <a:r>
              <a:rPr lang="it-IT" sz="1750" b="1" dirty="0">
                <a:solidFill>
                  <a:schemeClr val="accent6"/>
                </a:solidFill>
                <a:latin typeface="Helvetica" pitchFamily="2" charset="0"/>
              </a:rPr>
              <a:t>competenze digitali di base</a:t>
            </a:r>
            <a:r>
              <a:rPr lang="it-IT" sz="1750" b="1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it-IT" sz="1750" dirty="0">
                <a:solidFill>
                  <a:schemeClr val="tx1"/>
                </a:solidFill>
                <a:latin typeface="Helvetica" pitchFamily="2" charset="0"/>
              </a:rPr>
              <a:t>per un uso </a:t>
            </a:r>
            <a:r>
              <a:rPr lang="it-IT" sz="1750" b="1" dirty="0">
                <a:solidFill>
                  <a:schemeClr val="accent6"/>
                </a:solidFill>
                <a:latin typeface="Helvetica" pitchFamily="2" charset="0"/>
              </a:rPr>
              <a:t>pedagogico e didattico </a:t>
            </a:r>
            <a:r>
              <a:rPr lang="it-IT" sz="1750" dirty="0">
                <a:solidFill>
                  <a:schemeClr val="tx1"/>
                </a:solidFill>
                <a:latin typeface="Helvetica" pitchFamily="2" charset="0"/>
              </a:rPr>
              <a:t>ragionato e consapevole delle risorse digitali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27877F-1523-07C2-F54E-A496BA2FBA12}"/>
              </a:ext>
            </a:extLst>
          </p:cNvPr>
          <p:cNvSpPr/>
          <p:nvPr/>
        </p:nvSpPr>
        <p:spPr>
          <a:xfrm>
            <a:off x="8879117" y="519953"/>
            <a:ext cx="2362624" cy="216736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Century Gothic" panose="020B0502020202020204" pitchFamily="34" charset="0"/>
              </a:rPr>
              <a:t>Nuove figure per il digitale a scuola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C40E1E-2213-C5F5-BAA5-D8540831B1BB}"/>
              </a:ext>
            </a:extLst>
          </p:cNvPr>
          <p:cNvSpPr txBox="1"/>
          <p:nvPr/>
        </p:nvSpPr>
        <p:spPr>
          <a:xfrm>
            <a:off x="8249946" y="2683257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Helvetica" pitchFamily="2" charset="0"/>
              </a:rPr>
              <a:t>RIORGANIZZAZIONE DEI RUOLI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581C78-49D3-72BD-DC16-95D277272248}"/>
              </a:ext>
            </a:extLst>
          </p:cNvPr>
          <p:cNvSpPr/>
          <p:nvPr/>
        </p:nvSpPr>
        <p:spPr>
          <a:xfrm>
            <a:off x="8326870" y="3094038"/>
            <a:ext cx="3570248" cy="337846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750" b="1" dirty="0">
                <a:solidFill>
                  <a:srgbClr val="C00000"/>
                </a:solidFill>
                <a:latin typeface="Helvetica" pitchFamily="2" charset="0"/>
              </a:rPr>
              <a:t>Tutor</a:t>
            </a:r>
            <a:r>
              <a:rPr lang="it-IT" sz="1750" dirty="0">
                <a:solidFill>
                  <a:schemeClr val="tx1"/>
                </a:solidFill>
                <a:latin typeface="Helvetica" pitchFamily="2" charset="0"/>
              </a:rPr>
              <a:t> in media e tecnologia a livello di sede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750" b="1" dirty="0">
                <a:solidFill>
                  <a:srgbClr val="C00000"/>
                </a:solidFill>
                <a:latin typeface="Helvetica" pitchFamily="2" charset="0"/>
              </a:rPr>
              <a:t>Consulente</a:t>
            </a:r>
            <a:r>
              <a:rPr lang="it-IT" sz="1750" dirty="0">
                <a:solidFill>
                  <a:schemeClr val="tx1"/>
                </a:solidFill>
                <a:latin typeface="Helvetica" pitchFamily="2" charset="0"/>
              </a:rPr>
              <a:t> in media e tecnologia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750" b="1" dirty="0">
                <a:solidFill>
                  <a:srgbClr val="C00000"/>
                </a:solidFill>
                <a:latin typeface="Helvetica" pitchFamily="2" charset="0"/>
              </a:rPr>
              <a:t>Tecnico</a:t>
            </a:r>
          </a:p>
          <a:p>
            <a:pPr algn="ctr"/>
            <a:endParaRPr lang="it-IT" sz="1750" dirty="0">
              <a:solidFill>
                <a:schemeClr val="tx1"/>
              </a:solidFill>
              <a:latin typeface="Helvetica" pitchFamily="2" charset="0"/>
            </a:endParaRPr>
          </a:p>
          <a:p>
            <a:pPr algn="ctr"/>
            <a:endParaRPr lang="it-IT" sz="1750" dirty="0">
              <a:solidFill>
                <a:schemeClr val="tx1"/>
              </a:solidFill>
              <a:latin typeface="Helvetica" pitchFamily="2" charset="0"/>
            </a:endParaRPr>
          </a:p>
          <a:p>
            <a:pPr algn="ctr"/>
            <a:endParaRPr lang="it-IT" sz="1750" dirty="0">
              <a:solidFill>
                <a:schemeClr val="tx1"/>
              </a:solidFill>
              <a:latin typeface="Helvetica" pitchFamily="2" charset="0"/>
            </a:endParaRPr>
          </a:p>
          <a:p>
            <a:pPr algn="ctr"/>
            <a:endParaRPr lang="it-IT" sz="1750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C6F10F-5BC0-1089-FD9A-3FE9A5947188}"/>
              </a:ext>
            </a:extLst>
          </p:cNvPr>
          <p:cNvSpPr txBox="1"/>
          <p:nvPr/>
        </p:nvSpPr>
        <p:spPr>
          <a:xfrm>
            <a:off x="4554854" y="1894612"/>
            <a:ext cx="4340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>
                <a:solidFill>
                  <a:srgbClr val="002060"/>
                </a:solidFill>
              </a:rPr>
              <a:t>(Inter)</a:t>
            </a:r>
            <a:r>
              <a:rPr lang="fr-CH" sz="2800" err="1">
                <a:solidFill>
                  <a:srgbClr val="002060"/>
                </a:solidFill>
              </a:rPr>
              <a:t>dipendenza</a:t>
            </a:r>
            <a:endParaRPr lang="fr-CH" sz="2800">
              <a:solidFill>
                <a:srgbClr val="00206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B192B42-2A74-19F6-FC3D-413500185FD7}"/>
              </a:ext>
            </a:extLst>
          </p:cNvPr>
          <p:cNvSpPr txBox="1"/>
          <p:nvPr/>
        </p:nvSpPr>
        <p:spPr>
          <a:xfrm>
            <a:off x="0" y="6581003"/>
            <a:ext cx="2877671" cy="292386"/>
          </a:xfrm>
          <a:prstGeom prst="rect">
            <a:avLst/>
          </a:prstGeom>
          <a:solidFill>
            <a:srgbClr val="F9973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CH" sz="13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Davide Ricciardi – Daniele Milani</a:t>
            </a:r>
          </a:p>
        </p:txBody>
      </p:sp>
    </p:spTree>
    <p:extLst>
      <p:ext uri="{BB962C8B-B14F-4D97-AF65-F5344CB8AC3E}">
        <p14:creationId xmlns:p14="http://schemas.microsoft.com/office/powerpoint/2010/main" val="292207612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54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5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6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6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6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6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72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/>
      <p:bldP spid="8" grpId="1"/>
      <p:bldP spid="9" grpId="0" animBg="1"/>
      <p:bldP spid="9" grpId="1" animBg="1"/>
      <p:bldP spid="10" grpId="0"/>
      <p:bldP spid="10" grpId="1"/>
      <p:bldP spid="11" grpId="0" animBg="1"/>
      <p:bldP spid="11" grpId="1" animBg="1"/>
      <p:bldP spid="12" grpId="0" animBg="1"/>
      <p:bldP spid="12" grpId="1" animBg="1"/>
      <p:bldP spid="13" grpId="0"/>
      <p:bldP spid="13" grpId="1"/>
      <p:bldP spid="14" grpId="0" animBg="1"/>
      <p:bldP spid="14" grpId="1" animBg="1"/>
      <p:bldP spid="19" grpId="0"/>
      <p:bldP spid="1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2">
            <a:extLst>
              <a:ext uri="{FF2B5EF4-FFF2-40B4-BE49-F238E27FC236}">
                <a16:creationId xmlns:a16="http://schemas.microsoft.com/office/drawing/2014/main" id="{54DA3FF1-23EE-1A8D-0A3E-1A27C8648B44}"/>
              </a:ext>
            </a:extLst>
          </p:cNvPr>
          <p:cNvSpPr txBox="1"/>
          <p:nvPr/>
        </p:nvSpPr>
        <p:spPr>
          <a:xfrm>
            <a:off x="243840" y="5016340"/>
            <a:ext cx="1170432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4000" b="0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Britannic Bold" panose="020B0903060703020204" pitchFamily="34" charset="77"/>
                <a:ea typeface="+mn-ea"/>
                <a:cs typeface="+mn-cs"/>
              </a:rPr>
              <a:t>l</a:t>
            </a:r>
            <a:r>
              <a:rPr lang="de-CH" sz="4000" i="1" kern="1200" dirty="0">
                <a:solidFill>
                  <a:srgbClr val="FFC000">
                    <a:lumMod val="75000"/>
                  </a:srgbClr>
                </a:solidFill>
                <a:latin typeface="Britannic Bold" panose="020B0903060703020204" pitchFamily="34" charset="77"/>
              </a:rPr>
              <a:t>a</a:t>
            </a:r>
            <a:endParaRPr kumimoji="0" lang="fr-CH" sz="6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ritannic Bold" panose="020B0903060703020204" pitchFamily="34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6600" dirty="0">
                <a:solidFill>
                  <a:srgbClr val="002060"/>
                </a:solidFill>
                <a:latin typeface="Britannic Bold" panose="020B0903060703020204" pitchFamily="34" charset="77"/>
              </a:rPr>
              <a:t>TESI</a:t>
            </a:r>
            <a:endParaRPr kumimoji="0" lang="en-CH" sz="6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ritannic Bold" panose="020B0903060703020204" pitchFamily="34" charset="77"/>
              <a:ea typeface="+mn-ea"/>
              <a:cs typeface="+mn-cs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E9EAB4F6-753F-BCC1-89C4-A66FA851A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4962" b="4962"/>
          <a:stretch/>
        </p:blipFill>
        <p:spPr bwMode="auto">
          <a:xfrm>
            <a:off x="489473" y="732151"/>
            <a:ext cx="11213054" cy="428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CC7B7DE4-D839-C788-AF18-2331782E338B}"/>
              </a:ext>
            </a:extLst>
          </p:cNvPr>
          <p:cNvGrpSpPr/>
          <p:nvPr/>
        </p:nvGrpSpPr>
        <p:grpSpPr>
          <a:xfrm>
            <a:off x="4133297" y="1617113"/>
            <a:ext cx="4770087" cy="3265727"/>
            <a:chOff x="1336309" y="2920823"/>
            <a:chExt cx="4770087" cy="3623773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2515ECE2-EB42-261E-990D-42FF5F601BF7}"/>
                </a:ext>
              </a:extLst>
            </p:cNvPr>
            <p:cNvSpPr/>
            <p:nvPr/>
          </p:nvSpPr>
          <p:spPr>
            <a:xfrm rot="-60000">
              <a:off x="1336309" y="2920823"/>
              <a:ext cx="4770087" cy="3623773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" name="Picture 4" descr="Moodle - export user - click2dev">
              <a:extLst>
                <a:ext uri="{FF2B5EF4-FFF2-40B4-BE49-F238E27FC236}">
                  <a16:creationId xmlns:a16="http://schemas.microsoft.com/office/drawing/2014/main" id="{2B062370-0B70-2206-D781-7A4B719D4D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0000">
              <a:off x="1794000" y="3986865"/>
              <a:ext cx="3854703" cy="1491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03548B4-6799-F380-0190-C0B3505EEC13}"/>
              </a:ext>
            </a:extLst>
          </p:cNvPr>
          <p:cNvSpPr txBox="1"/>
          <p:nvPr/>
        </p:nvSpPr>
        <p:spPr>
          <a:xfrm>
            <a:off x="0" y="6581003"/>
            <a:ext cx="2877671" cy="292386"/>
          </a:xfrm>
          <a:prstGeom prst="rect">
            <a:avLst/>
          </a:prstGeom>
          <a:solidFill>
            <a:srgbClr val="F9973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CH" sz="13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Davide Ricciardi – Daniele Milani</a:t>
            </a:r>
          </a:p>
        </p:txBody>
      </p:sp>
    </p:spTree>
    <p:extLst>
      <p:ext uri="{BB962C8B-B14F-4D97-AF65-F5344CB8AC3E}">
        <p14:creationId xmlns:p14="http://schemas.microsoft.com/office/powerpoint/2010/main" val="2091478828"/>
      </p:ext>
    </p:extLst>
  </p:cSld>
  <p:clrMapOvr>
    <a:masterClrMapping/>
  </p:clrMapOvr>
  <p:transition spd="slow">
    <p:push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uppo 43">
            <a:extLst>
              <a:ext uri="{FF2B5EF4-FFF2-40B4-BE49-F238E27FC236}">
                <a16:creationId xmlns:a16="http://schemas.microsoft.com/office/drawing/2014/main" id="{8FB05FD1-651C-D33D-303E-5B15DEFB2094}"/>
              </a:ext>
            </a:extLst>
          </p:cNvPr>
          <p:cNvGrpSpPr/>
          <p:nvPr/>
        </p:nvGrpSpPr>
        <p:grpSpPr>
          <a:xfrm>
            <a:off x="1290912" y="-33379"/>
            <a:ext cx="6096000" cy="6676373"/>
            <a:chOff x="1" y="0"/>
            <a:chExt cx="6096000" cy="6676373"/>
          </a:xfrm>
        </p:grpSpPr>
        <p:pic>
          <p:nvPicPr>
            <p:cNvPr id="2" name="Picture 2" descr="¿Qué es Moodle?">
              <a:extLst>
                <a:ext uri="{FF2B5EF4-FFF2-40B4-BE49-F238E27FC236}">
                  <a16:creationId xmlns:a16="http://schemas.microsoft.com/office/drawing/2014/main" id="{E51B8E22-12BD-4246-FC51-3468C97B95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94" r="5850"/>
            <a:stretch/>
          </p:blipFill>
          <p:spPr bwMode="auto">
            <a:xfrm>
              <a:off x="1" y="0"/>
              <a:ext cx="6096000" cy="6676373"/>
            </a:xfrm>
            <a:custGeom>
              <a:avLst/>
              <a:gdLst/>
              <a:ahLst/>
              <a:cxnLst/>
              <a:rect l="l" t="t" r="r" b="b"/>
              <a:pathLst>
                <a:path w="5234519" h="6210629">
                  <a:moveTo>
                    <a:pt x="1082595" y="0"/>
                  </a:moveTo>
                  <a:lnTo>
                    <a:pt x="3027450" y="0"/>
                  </a:lnTo>
                  <a:lnTo>
                    <a:pt x="3291029" y="96471"/>
                  </a:lnTo>
                  <a:cubicBezTo>
                    <a:pt x="4433137" y="579542"/>
                    <a:pt x="5234519" y="1710443"/>
                    <a:pt x="5234519" y="3028517"/>
                  </a:cubicBezTo>
                  <a:cubicBezTo>
                    <a:pt x="5234519" y="4785949"/>
                    <a:pt x="3809839" y="6210629"/>
                    <a:pt x="2052407" y="6210629"/>
                  </a:cubicBezTo>
                  <a:cubicBezTo>
                    <a:pt x="1283531" y="6210629"/>
                    <a:pt x="578345" y="5937936"/>
                    <a:pt x="28288" y="5483989"/>
                  </a:cubicBezTo>
                  <a:lnTo>
                    <a:pt x="0" y="5458279"/>
                  </a:lnTo>
                  <a:lnTo>
                    <a:pt x="0" y="598754"/>
                  </a:lnTo>
                  <a:lnTo>
                    <a:pt x="28288" y="573044"/>
                  </a:lnTo>
                  <a:cubicBezTo>
                    <a:pt x="303317" y="346070"/>
                    <a:pt x="617127" y="164410"/>
                    <a:pt x="958290" y="39494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570FFA53-A9D7-4D90-E806-501FC9736B9D}"/>
                </a:ext>
              </a:extLst>
            </p:cNvPr>
            <p:cNvSpPr/>
            <p:nvPr/>
          </p:nvSpPr>
          <p:spPr>
            <a:xfrm>
              <a:off x="588724" y="2204581"/>
              <a:ext cx="1277654" cy="350729"/>
            </a:xfrm>
            <a:prstGeom prst="rect">
              <a:avLst/>
            </a:prstGeom>
            <a:solidFill>
              <a:srgbClr val="CC4E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565BCEC0-4817-ACAA-CF7D-E5A86010A6AE}"/>
                </a:ext>
              </a:extLst>
            </p:cNvPr>
            <p:cNvGrpSpPr/>
            <p:nvPr/>
          </p:nvGrpSpPr>
          <p:grpSpPr>
            <a:xfrm>
              <a:off x="2644277" y="236003"/>
              <a:ext cx="1409918" cy="2490543"/>
              <a:chOff x="2644277" y="236003"/>
              <a:chExt cx="1409918" cy="2490543"/>
            </a:xfrm>
          </p:grpSpPr>
          <p:sp>
            <p:nvSpPr>
              <p:cNvPr id="5" name="Rettangolo 4">
                <a:extLst>
                  <a:ext uri="{FF2B5EF4-FFF2-40B4-BE49-F238E27FC236}">
                    <a16:creationId xmlns:a16="http://schemas.microsoft.com/office/drawing/2014/main" id="{9AB3E54A-5EFE-DC69-10AA-F18713C7A0BD}"/>
                  </a:ext>
                </a:extLst>
              </p:cNvPr>
              <p:cNvSpPr/>
              <p:nvPr/>
            </p:nvSpPr>
            <p:spPr>
              <a:xfrm>
                <a:off x="2644277" y="236003"/>
                <a:ext cx="1000797" cy="2490543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2D8EE04B-6E8B-5A64-BF5F-AD53480FB4EA}"/>
                  </a:ext>
                </a:extLst>
              </p:cNvPr>
              <p:cNvSpPr/>
              <p:nvPr/>
            </p:nvSpPr>
            <p:spPr>
              <a:xfrm>
                <a:off x="3053398" y="250664"/>
                <a:ext cx="1000797" cy="1290037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9E40C669-BA80-2CA4-1FAB-B269D216B534}"/>
                </a:ext>
              </a:extLst>
            </p:cNvPr>
            <p:cNvGrpSpPr/>
            <p:nvPr/>
          </p:nvGrpSpPr>
          <p:grpSpPr>
            <a:xfrm>
              <a:off x="4054195" y="2886183"/>
              <a:ext cx="1913007" cy="1245272"/>
              <a:chOff x="2644277" y="236003"/>
              <a:chExt cx="1231836" cy="2490543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39CEAB0D-44D7-6FE7-2E1E-E9E17E88D833}"/>
                  </a:ext>
                </a:extLst>
              </p:cNvPr>
              <p:cNvSpPr/>
              <p:nvPr/>
            </p:nvSpPr>
            <p:spPr>
              <a:xfrm>
                <a:off x="2644277" y="236003"/>
                <a:ext cx="1000797" cy="2490543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B292E4B7-CCE4-6A4A-1AFB-FDF4A2C4D3E2}"/>
                  </a:ext>
                </a:extLst>
              </p:cNvPr>
              <p:cNvSpPr/>
              <p:nvPr/>
            </p:nvSpPr>
            <p:spPr>
              <a:xfrm>
                <a:off x="3053398" y="250665"/>
                <a:ext cx="822715" cy="2054263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1D15FAB5-39B4-0696-B82F-CA272E182B48}"/>
                </a:ext>
              </a:extLst>
            </p:cNvPr>
            <p:cNvSpPr/>
            <p:nvPr/>
          </p:nvSpPr>
          <p:spPr>
            <a:xfrm>
              <a:off x="4052491" y="3780726"/>
              <a:ext cx="1277654" cy="350729"/>
            </a:xfrm>
            <a:prstGeom prst="rect">
              <a:avLst/>
            </a:prstGeom>
            <a:solidFill>
              <a:srgbClr val="CC4E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E80ABDEF-F7D9-F981-92E1-BA3851F81B55}"/>
                </a:ext>
              </a:extLst>
            </p:cNvPr>
            <p:cNvSpPr/>
            <p:nvPr/>
          </p:nvSpPr>
          <p:spPr>
            <a:xfrm rot="5400000">
              <a:off x="5773378" y="3118907"/>
              <a:ext cx="424747" cy="195443"/>
            </a:xfrm>
            <a:prstGeom prst="rect">
              <a:avLst/>
            </a:prstGeom>
            <a:solidFill>
              <a:srgbClr val="CC4E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3BD67510-2D26-7F1C-0157-D434840A488A}"/>
                </a:ext>
              </a:extLst>
            </p:cNvPr>
            <p:cNvSpPr/>
            <p:nvPr/>
          </p:nvSpPr>
          <p:spPr>
            <a:xfrm rot="549545">
              <a:off x="5845805" y="3662771"/>
              <a:ext cx="202161" cy="195443"/>
            </a:xfrm>
            <a:prstGeom prst="rect">
              <a:avLst/>
            </a:prstGeom>
            <a:solidFill>
              <a:srgbClr val="CC4E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5C189361-5E69-555B-2CB7-6E8D23A236EC}"/>
                </a:ext>
              </a:extLst>
            </p:cNvPr>
            <p:cNvSpPr/>
            <p:nvPr/>
          </p:nvSpPr>
          <p:spPr>
            <a:xfrm rot="5400000">
              <a:off x="5726586" y="3362517"/>
              <a:ext cx="424747" cy="195443"/>
            </a:xfrm>
            <a:prstGeom prst="rect">
              <a:avLst/>
            </a:prstGeom>
            <a:solidFill>
              <a:srgbClr val="CC4E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ABB96F93-F9B2-C5A8-4E80-7F3334EDE54D}"/>
                </a:ext>
              </a:extLst>
            </p:cNvPr>
            <p:cNvSpPr/>
            <p:nvPr/>
          </p:nvSpPr>
          <p:spPr>
            <a:xfrm>
              <a:off x="210585" y="4478055"/>
              <a:ext cx="2433691" cy="1407356"/>
            </a:xfrm>
            <a:prstGeom prst="rect">
              <a:avLst/>
            </a:prstGeom>
            <a:solidFill>
              <a:srgbClr val="CC4E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5EDFC758-3681-C91D-6FA9-5CB13D192914}"/>
                </a:ext>
              </a:extLst>
            </p:cNvPr>
            <p:cNvSpPr/>
            <p:nvPr/>
          </p:nvSpPr>
          <p:spPr>
            <a:xfrm>
              <a:off x="2344189" y="5179286"/>
              <a:ext cx="1313884" cy="1091982"/>
            </a:xfrm>
            <a:prstGeom prst="rect">
              <a:avLst/>
            </a:prstGeom>
            <a:solidFill>
              <a:srgbClr val="CC4E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A5667BE7-0F43-B6CB-E472-5D2478A40E90}"/>
                </a:ext>
              </a:extLst>
            </p:cNvPr>
            <p:cNvSpPr/>
            <p:nvPr/>
          </p:nvSpPr>
          <p:spPr>
            <a:xfrm>
              <a:off x="3449938" y="4520474"/>
              <a:ext cx="1227870" cy="1407356"/>
            </a:xfrm>
            <a:prstGeom prst="rect">
              <a:avLst/>
            </a:prstGeom>
            <a:solidFill>
              <a:srgbClr val="CC4E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B274782E-D898-CE16-0856-1BF24F030C51}"/>
                </a:ext>
              </a:extLst>
            </p:cNvPr>
            <p:cNvSpPr/>
            <p:nvPr/>
          </p:nvSpPr>
          <p:spPr>
            <a:xfrm rot="2333584">
              <a:off x="4332003" y="3989214"/>
              <a:ext cx="1090068" cy="1689176"/>
            </a:xfrm>
            <a:prstGeom prst="rect">
              <a:avLst/>
            </a:prstGeom>
            <a:solidFill>
              <a:srgbClr val="CC4E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4B637CD2-543F-65B7-B927-5B346F16E8AB}"/>
                </a:ext>
              </a:extLst>
            </p:cNvPr>
            <p:cNvSpPr/>
            <p:nvPr/>
          </p:nvSpPr>
          <p:spPr>
            <a:xfrm rot="2333584">
              <a:off x="4286266" y="4756253"/>
              <a:ext cx="1090068" cy="577503"/>
            </a:xfrm>
            <a:prstGeom prst="rect">
              <a:avLst/>
            </a:prstGeom>
            <a:solidFill>
              <a:srgbClr val="CC4E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>
              <a:extLst>
                <a:ext uri="{FF2B5EF4-FFF2-40B4-BE49-F238E27FC236}">
                  <a16:creationId xmlns:a16="http://schemas.microsoft.com/office/drawing/2014/main" id="{7A2FCF99-1A42-37A7-9012-84462F744AA5}"/>
                </a:ext>
              </a:extLst>
            </p:cNvPr>
            <p:cNvSpPr/>
            <p:nvPr/>
          </p:nvSpPr>
          <p:spPr>
            <a:xfrm rot="18258670">
              <a:off x="4571803" y="4933457"/>
              <a:ext cx="1591628" cy="247638"/>
            </a:xfrm>
            <a:prstGeom prst="ellipse">
              <a:avLst/>
            </a:prstGeom>
            <a:solidFill>
              <a:srgbClr val="CC4E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>
              <a:extLst>
                <a:ext uri="{FF2B5EF4-FFF2-40B4-BE49-F238E27FC236}">
                  <a16:creationId xmlns:a16="http://schemas.microsoft.com/office/drawing/2014/main" id="{52A5B22D-C8F6-7639-415F-3ED6591A5C9F}"/>
                </a:ext>
              </a:extLst>
            </p:cNvPr>
            <p:cNvSpPr/>
            <p:nvPr/>
          </p:nvSpPr>
          <p:spPr>
            <a:xfrm rot="18530673">
              <a:off x="4487177" y="5066821"/>
              <a:ext cx="1591628" cy="247638"/>
            </a:xfrm>
            <a:prstGeom prst="ellipse">
              <a:avLst/>
            </a:prstGeom>
            <a:solidFill>
              <a:srgbClr val="CC4E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392C0976-048B-73A7-1C3B-9AFAA7424523}"/>
                </a:ext>
              </a:extLst>
            </p:cNvPr>
            <p:cNvSpPr/>
            <p:nvPr/>
          </p:nvSpPr>
          <p:spPr>
            <a:xfrm>
              <a:off x="2951786" y="5206450"/>
              <a:ext cx="1187062" cy="1042834"/>
            </a:xfrm>
            <a:prstGeom prst="rect">
              <a:avLst/>
            </a:prstGeom>
            <a:solidFill>
              <a:srgbClr val="CC4E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BB2931A8-E531-6048-31CB-897312A4F089}"/>
                </a:ext>
              </a:extLst>
            </p:cNvPr>
            <p:cNvSpPr/>
            <p:nvPr/>
          </p:nvSpPr>
          <p:spPr>
            <a:xfrm>
              <a:off x="2846203" y="5233011"/>
              <a:ext cx="1187062" cy="1042834"/>
            </a:xfrm>
            <a:prstGeom prst="rect">
              <a:avLst/>
            </a:prstGeom>
            <a:solidFill>
              <a:srgbClr val="CC4E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28">
              <a:extLst>
                <a:ext uri="{FF2B5EF4-FFF2-40B4-BE49-F238E27FC236}">
                  <a16:creationId xmlns:a16="http://schemas.microsoft.com/office/drawing/2014/main" id="{F7ACE5C9-52A0-FFB6-D9FB-E9BA97994151}"/>
                </a:ext>
              </a:extLst>
            </p:cNvPr>
            <p:cNvSpPr/>
            <p:nvPr/>
          </p:nvSpPr>
          <p:spPr>
            <a:xfrm rot="13623047">
              <a:off x="4288569" y="1128077"/>
              <a:ext cx="1747422" cy="616185"/>
            </a:xfrm>
            <a:prstGeom prst="ellipse">
              <a:avLst/>
            </a:prstGeom>
            <a:solidFill>
              <a:srgbClr val="CC4E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CF3618BD-781C-7C58-2255-7851C1161E74}"/>
                </a:ext>
              </a:extLst>
            </p:cNvPr>
            <p:cNvSpPr/>
            <p:nvPr/>
          </p:nvSpPr>
          <p:spPr>
            <a:xfrm rot="8350459">
              <a:off x="4604039" y="887300"/>
              <a:ext cx="788370" cy="2012334"/>
            </a:xfrm>
            <a:prstGeom prst="rect">
              <a:avLst/>
            </a:prstGeom>
            <a:solidFill>
              <a:srgbClr val="CC4E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800EC89F-F51D-7467-429E-FFF3CA6A5B60}"/>
                </a:ext>
              </a:extLst>
            </p:cNvPr>
            <p:cNvSpPr/>
            <p:nvPr/>
          </p:nvSpPr>
          <p:spPr>
            <a:xfrm>
              <a:off x="92095" y="2563203"/>
              <a:ext cx="1554210" cy="1321563"/>
            </a:xfrm>
            <a:prstGeom prst="rect">
              <a:avLst/>
            </a:prstGeom>
            <a:solidFill>
              <a:srgbClr val="CC4E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099FA28F-9976-7D3B-CB6D-FE7600555792}"/>
                </a:ext>
              </a:extLst>
            </p:cNvPr>
            <p:cNvSpPr/>
            <p:nvPr/>
          </p:nvSpPr>
          <p:spPr>
            <a:xfrm>
              <a:off x="760975" y="668045"/>
              <a:ext cx="2085228" cy="1617563"/>
            </a:xfrm>
            <a:prstGeom prst="rect">
              <a:avLst/>
            </a:prstGeom>
            <a:solidFill>
              <a:srgbClr val="CC4E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2CD134D2-6A8C-0558-8669-2DA88FBFCA13}"/>
                </a:ext>
              </a:extLst>
            </p:cNvPr>
            <p:cNvSpPr/>
            <p:nvPr/>
          </p:nvSpPr>
          <p:spPr>
            <a:xfrm>
              <a:off x="219502" y="1100087"/>
              <a:ext cx="1242902" cy="1490053"/>
            </a:xfrm>
            <a:prstGeom prst="rect">
              <a:avLst/>
            </a:prstGeom>
            <a:solidFill>
              <a:srgbClr val="CC4E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Rettangolo 34">
            <a:extLst>
              <a:ext uri="{FF2B5EF4-FFF2-40B4-BE49-F238E27FC236}">
                <a16:creationId xmlns:a16="http://schemas.microsoft.com/office/drawing/2014/main" id="{61E7A572-BE4A-D652-74AD-0B304AF6F935}"/>
              </a:ext>
            </a:extLst>
          </p:cNvPr>
          <p:cNvSpPr/>
          <p:nvPr/>
        </p:nvSpPr>
        <p:spPr>
          <a:xfrm>
            <a:off x="7769728" y="1948154"/>
            <a:ext cx="306064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3200" b="1" cap="none" spc="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Sperimentazione</a:t>
            </a:r>
          </a:p>
          <a:p>
            <a:r>
              <a:rPr lang="it-IT" sz="3200" b="1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d’aula</a:t>
            </a:r>
            <a:endParaRPr lang="it-IT" sz="3200" b="1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2B9AF10A-8979-7670-796F-C525B0EE61F1}"/>
              </a:ext>
            </a:extLst>
          </p:cNvPr>
          <p:cNvSpPr/>
          <p:nvPr/>
        </p:nvSpPr>
        <p:spPr>
          <a:xfrm>
            <a:off x="7122450" y="129436"/>
            <a:ext cx="276171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3200" b="1" cap="none" spc="0" dirty="0">
                <a:ln w="0"/>
                <a:solidFill>
                  <a:srgbClr val="70AD4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Formazione</a:t>
            </a:r>
          </a:p>
          <a:p>
            <a:r>
              <a:rPr lang="it-IT" sz="3200" b="1" cap="none" spc="0" dirty="0">
                <a:ln w="0"/>
                <a:solidFill>
                  <a:srgbClr val="70AD4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 base docenti</a:t>
            </a:r>
          </a:p>
        </p:txBody>
      </p:sp>
      <p:pic>
        <p:nvPicPr>
          <p:cNvPr id="4112" name="Picture 16" descr="Aggiornamento / Formazione">
            <a:extLst>
              <a:ext uri="{FF2B5EF4-FFF2-40B4-BE49-F238E27FC236}">
                <a16:creationId xmlns:a16="http://schemas.microsoft.com/office/drawing/2014/main" id="{DDC8AE28-79A2-6927-E25C-6A5783CC4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760" y="662354"/>
            <a:ext cx="1554209" cy="1554209"/>
          </a:xfrm>
          <a:prstGeom prst="rect">
            <a:avLst/>
          </a:prstGeom>
          <a:noFill/>
          <a:ln w="7620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ormazione Continua - Informattiva - consulenza aziende lavoro stage">
            <a:extLst>
              <a:ext uri="{FF2B5EF4-FFF2-40B4-BE49-F238E27FC236}">
                <a16:creationId xmlns:a16="http://schemas.microsoft.com/office/drawing/2014/main" id="{0DA7A523-5B01-AC60-164D-1F4D2316C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ECF1F5"/>
              </a:clrFrom>
              <a:clrTo>
                <a:srgbClr val="ECF1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6" t="17507" r="32521" b="4568"/>
          <a:stretch/>
        </p:blipFill>
        <p:spPr bwMode="auto">
          <a:xfrm>
            <a:off x="3549179" y="4961256"/>
            <a:ext cx="1726469" cy="1282285"/>
          </a:xfrm>
          <a:prstGeom prst="rect">
            <a:avLst/>
          </a:prstGeom>
          <a:noFill/>
          <a:ln w="76200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uppo 41">
            <a:extLst>
              <a:ext uri="{FF2B5EF4-FFF2-40B4-BE49-F238E27FC236}">
                <a16:creationId xmlns:a16="http://schemas.microsoft.com/office/drawing/2014/main" id="{A671C438-02F5-AF7C-E945-E0581D899B04}"/>
              </a:ext>
            </a:extLst>
          </p:cNvPr>
          <p:cNvGrpSpPr/>
          <p:nvPr/>
        </p:nvGrpSpPr>
        <p:grpSpPr>
          <a:xfrm>
            <a:off x="1413837" y="2400831"/>
            <a:ext cx="1408214" cy="1554209"/>
            <a:chOff x="10233049" y="1500898"/>
            <a:chExt cx="1530623" cy="1601277"/>
          </a:xfrm>
        </p:grpSpPr>
        <p:pic>
          <p:nvPicPr>
            <p:cNvPr id="4100" name="Picture 4" descr="Lettera di ringraziamento per collaborazione: 3 esempi">
              <a:extLst>
                <a:ext uri="{FF2B5EF4-FFF2-40B4-BE49-F238E27FC236}">
                  <a16:creationId xmlns:a16="http://schemas.microsoft.com/office/drawing/2014/main" id="{041D70F2-DE18-16E1-B129-CAC86D9167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1072" y="1878570"/>
              <a:ext cx="708739" cy="713964"/>
            </a:xfrm>
            <a:prstGeom prst="rect">
              <a:avLst/>
            </a:prstGeom>
            <a:noFill/>
            <a:ln w="762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Ingranaggio Icona Opzione - Grafica vettoriale gratuita su Pixabay">
              <a:extLst>
                <a:ext uri="{FF2B5EF4-FFF2-40B4-BE49-F238E27FC236}">
                  <a16:creationId xmlns:a16="http://schemas.microsoft.com/office/drawing/2014/main" id="{17A3CD73-2BAA-37DA-64DE-C0FA129C11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3049" y="1500898"/>
              <a:ext cx="1484784" cy="1503357"/>
            </a:xfrm>
            <a:prstGeom prst="rect">
              <a:avLst/>
            </a:prstGeom>
            <a:noFill/>
            <a:ln w="762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8" name="Picture 12" descr="รูปไอคอนเวกเตอร์แชท PNG , ฟองอากาศ, ไอคอนฟอง, แชทภาพ PNG และ เวกเตอร์  สำหรับการดาวน์โหลดฟรี">
              <a:extLst>
                <a:ext uri="{FF2B5EF4-FFF2-40B4-BE49-F238E27FC236}">
                  <a16:creationId xmlns:a16="http://schemas.microsoft.com/office/drawing/2014/main" id="{50BD23B4-63DC-AF85-D267-9C29C8659A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23" t="15109" r="8805" b="15038"/>
            <a:stretch/>
          </p:blipFill>
          <p:spPr bwMode="auto">
            <a:xfrm>
              <a:off x="11121319" y="2545303"/>
              <a:ext cx="642353" cy="556872"/>
            </a:xfrm>
            <a:prstGeom prst="rect">
              <a:avLst/>
            </a:prstGeom>
            <a:noFill/>
            <a:ln w="762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6D997A01-E260-C9AB-D078-CA7311E616D7}"/>
              </a:ext>
            </a:extLst>
          </p:cNvPr>
          <p:cNvGrpSpPr/>
          <p:nvPr/>
        </p:nvGrpSpPr>
        <p:grpSpPr>
          <a:xfrm>
            <a:off x="5499618" y="910631"/>
            <a:ext cx="1424293" cy="1606165"/>
            <a:chOff x="10177732" y="2040955"/>
            <a:chExt cx="1424293" cy="1606165"/>
          </a:xfrm>
        </p:grpSpPr>
        <p:sp>
          <p:nvSpPr>
            <p:cNvPr id="36" name="Rettangolo con un angolo ritagliato e uno arrotondato 35">
              <a:extLst>
                <a:ext uri="{FF2B5EF4-FFF2-40B4-BE49-F238E27FC236}">
                  <a16:creationId xmlns:a16="http://schemas.microsoft.com/office/drawing/2014/main" id="{3E371411-A385-016D-651C-8F5AAF84382F}"/>
                </a:ext>
              </a:extLst>
            </p:cNvPr>
            <p:cNvSpPr/>
            <p:nvPr/>
          </p:nvSpPr>
          <p:spPr>
            <a:xfrm>
              <a:off x="10177732" y="2040955"/>
              <a:ext cx="1417199" cy="1606165"/>
            </a:xfrm>
            <a:prstGeom prst="snipRoundRect">
              <a:avLst>
                <a:gd name="adj1" fmla="val 0"/>
                <a:gd name="adj2" fmla="val 50000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762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4098" name="Picture 2" descr="L'importanza dell'ICT nella didattica quotidiana">
              <a:extLst>
                <a:ext uri="{FF2B5EF4-FFF2-40B4-BE49-F238E27FC236}">
                  <a16:creationId xmlns:a16="http://schemas.microsoft.com/office/drawing/2014/main" id="{03E72790-5F5B-008C-7FFB-9776AF0DE6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4252" y="2144935"/>
              <a:ext cx="1387773" cy="1465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Rettangolo 39">
            <a:extLst>
              <a:ext uri="{FF2B5EF4-FFF2-40B4-BE49-F238E27FC236}">
                <a16:creationId xmlns:a16="http://schemas.microsoft.com/office/drawing/2014/main" id="{F35EF3B4-A5BB-5BB8-663A-59B8ED1D58CE}"/>
              </a:ext>
            </a:extLst>
          </p:cNvPr>
          <p:cNvSpPr/>
          <p:nvPr/>
        </p:nvSpPr>
        <p:spPr>
          <a:xfrm>
            <a:off x="7756135" y="4091163"/>
            <a:ext cx="37678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3200" b="1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Formazione continua</a:t>
            </a:r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9A90107E-9406-DD93-FBBA-CA295E87ADDF}"/>
              </a:ext>
            </a:extLst>
          </p:cNvPr>
          <p:cNvSpPr/>
          <p:nvPr/>
        </p:nvSpPr>
        <p:spPr>
          <a:xfrm>
            <a:off x="7122450" y="5461969"/>
            <a:ext cx="351403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3200" b="1" cap="none" spc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Comunit</a:t>
            </a:r>
            <a:r>
              <a:rPr lang="it-IT" sz="3200" b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à di pratica</a:t>
            </a:r>
          </a:p>
          <a:p>
            <a:r>
              <a:rPr lang="it-IT" sz="3200" b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professionale</a:t>
            </a:r>
            <a:endParaRPr lang="it-IT" sz="3200" b="1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1DC2EB5-7931-8DC5-47C7-46D021DF13A6}"/>
              </a:ext>
            </a:extLst>
          </p:cNvPr>
          <p:cNvSpPr txBox="1"/>
          <p:nvPr/>
        </p:nvSpPr>
        <p:spPr>
          <a:xfrm>
            <a:off x="0" y="6581003"/>
            <a:ext cx="2877671" cy="292386"/>
          </a:xfrm>
          <a:prstGeom prst="rect">
            <a:avLst/>
          </a:prstGeom>
          <a:solidFill>
            <a:srgbClr val="F9973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CH" sz="13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Davide Ricciardi – Daniele Milani</a:t>
            </a:r>
          </a:p>
        </p:txBody>
      </p:sp>
    </p:spTree>
    <p:extLst>
      <p:ext uri="{BB962C8B-B14F-4D97-AF65-F5344CB8AC3E}">
        <p14:creationId xmlns:p14="http://schemas.microsoft.com/office/powerpoint/2010/main" val="2207526541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4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>
            <a:extLst>
              <a:ext uri="{FF2B5EF4-FFF2-40B4-BE49-F238E27FC236}">
                <a16:creationId xmlns:a16="http://schemas.microsoft.com/office/drawing/2014/main" id="{8EFC2B36-0E09-F19B-7557-9137AE386701}"/>
              </a:ext>
            </a:extLst>
          </p:cNvPr>
          <p:cNvGrpSpPr/>
          <p:nvPr/>
        </p:nvGrpSpPr>
        <p:grpSpPr>
          <a:xfrm>
            <a:off x="1304848" y="0"/>
            <a:ext cx="6096000" cy="6676373"/>
            <a:chOff x="1" y="0"/>
            <a:chExt cx="6096000" cy="6676373"/>
          </a:xfrm>
        </p:grpSpPr>
        <p:grpSp>
          <p:nvGrpSpPr>
            <p:cNvPr id="44" name="Gruppo 43">
              <a:extLst>
                <a:ext uri="{FF2B5EF4-FFF2-40B4-BE49-F238E27FC236}">
                  <a16:creationId xmlns:a16="http://schemas.microsoft.com/office/drawing/2014/main" id="{8FB05FD1-651C-D33D-303E-5B15DEFB2094}"/>
                </a:ext>
              </a:extLst>
            </p:cNvPr>
            <p:cNvGrpSpPr/>
            <p:nvPr/>
          </p:nvGrpSpPr>
          <p:grpSpPr>
            <a:xfrm>
              <a:off x="1" y="0"/>
              <a:ext cx="6096000" cy="6676373"/>
              <a:chOff x="1" y="0"/>
              <a:chExt cx="6096000" cy="6676373"/>
            </a:xfrm>
          </p:grpSpPr>
          <p:pic>
            <p:nvPicPr>
              <p:cNvPr id="2" name="Picture 2" descr="¿Qué es Moodle?">
                <a:extLst>
                  <a:ext uri="{FF2B5EF4-FFF2-40B4-BE49-F238E27FC236}">
                    <a16:creationId xmlns:a16="http://schemas.microsoft.com/office/drawing/2014/main" id="{E51B8E22-12BD-4246-FC51-3468C97B95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94" r="5850"/>
              <a:stretch/>
            </p:blipFill>
            <p:spPr bwMode="auto">
              <a:xfrm>
                <a:off x="1" y="0"/>
                <a:ext cx="6096000" cy="6676373"/>
              </a:xfrm>
              <a:custGeom>
                <a:avLst/>
                <a:gdLst/>
                <a:ahLst/>
                <a:cxnLst/>
                <a:rect l="l" t="t" r="r" b="b"/>
                <a:pathLst>
                  <a:path w="5234519" h="6210629">
                    <a:moveTo>
                      <a:pt x="1082595" y="0"/>
                    </a:moveTo>
                    <a:lnTo>
                      <a:pt x="3027450" y="0"/>
                    </a:lnTo>
                    <a:lnTo>
                      <a:pt x="3291029" y="96471"/>
                    </a:lnTo>
                    <a:cubicBezTo>
                      <a:pt x="4433137" y="579542"/>
                      <a:pt x="5234519" y="1710443"/>
                      <a:pt x="5234519" y="3028517"/>
                    </a:cubicBezTo>
                    <a:cubicBezTo>
                      <a:pt x="5234519" y="4785949"/>
                      <a:pt x="3809839" y="6210629"/>
                      <a:pt x="2052407" y="6210629"/>
                    </a:cubicBezTo>
                    <a:cubicBezTo>
                      <a:pt x="1283531" y="6210629"/>
                      <a:pt x="578345" y="5937936"/>
                      <a:pt x="28288" y="5483989"/>
                    </a:cubicBezTo>
                    <a:lnTo>
                      <a:pt x="0" y="5458279"/>
                    </a:lnTo>
                    <a:lnTo>
                      <a:pt x="0" y="598754"/>
                    </a:lnTo>
                    <a:lnTo>
                      <a:pt x="28288" y="573044"/>
                    </a:lnTo>
                    <a:cubicBezTo>
                      <a:pt x="303317" y="346070"/>
                      <a:pt x="617127" y="164410"/>
                      <a:pt x="958290" y="39494"/>
                    </a:cubicBezTo>
                    <a:close/>
                  </a:path>
                </a:pathLst>
              </a:cu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Rettangolo 3">
                <a:extLst>
                  <a:ext uri="{FF2B5EF4-FFF2-40B4-BE49-F238E27FC236}">
                    <a16:creationId xmlns:a16="http://schemas.microsoft.com/office/drawing/2014/main" id="{570FFA53-A9D7-4D90-E806-501FC9736B9D}"/>
                  </a:ext>
                </a:extLst>
              </p:cNvPr>
              <p:cNvSpPr/>
              <p:nvPr/>
            </p:nvSpPr>
            <p:spPr>
              <a:xfrm>
                <a:off x="588724" y="2204581"/>
                <a:ext cx="1277654" cy="350729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7" name="Gruppo 6">
                <a:extLst>
                  <a:ext uri="{FF2B5EF4-FFF2-40B4-BE49-F238E27FC236}">
                    <a16:creationId xmlns:a16="http://schemas.microsoft.com/office/drawing/2014/main" id="{565BCEC0-4817-ACAA-CF7D-E5A86010A6AE}"/>
                  </a:ext>
                </a:extLst>
              </p:cNvPr>
              <p:cNvGrpSpPr/>
              <p:nvPr/>
            </p:nvGrpSpPr>
            <p:grpSpPr>
              <a:xfrm>
                <a:off x="2644277" y="236003"/>
                <a:ext cx="1409918" cy="2490543"/>
                <a:chOff x="2644277" y="236003"/>
                <a:chExt cx="1409918" cy="2490543"/>
              </a:xfrm>
            </p:grpSpPr>
            <p:sp>
              <p:nvSpPr>
                <p:cNvPr id="5" name="Rettangolo 4">
                  <a:extLst>
                    <a:ext uri="{FF2B5EF4-FFF2-40B4-BE49-F238E27FC236}">
                      <a16:creationId xmlns:a16="http://schemas.microsoft.com/office/drawing/2014/main" id="{9AB3E54A-5EFE-DC69-10AA-F18713C7A0BD}"/>
                    </a:ext>
                  </a:extLst>
                </p:cNvPr>
                <p:cNvSpPr/>
                <p:nvPr/>
              </p:nvSpPr>
              <p:spPr>
                <a:xfrm>
                  <a:off x="2644277" y="236003"/>
                  <a:ext cx="1000797" cy="2490543"/>
                </a:xfrm>
                <a:prstGeom prst="rect">
                  <a:avLst/>
                </a:prstGeom>
                <a:solidFill>
                  <a:srgbClr val="CC4E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6" name="Rettangolo 5">
                  <a:extLst>
                    <a:ext uri="{FF2B5EF4-FFF2-40B4-BE49-F238E27FC236}">
                      <a16:creationId xmlns:a16="http://schemas.microsoft.com/office/drawing/2014/main" id="{2D8EE04B-6E8B-5A64-BF5F-AD53480FB4EA}"/>
                    </a:ext>
                  </a:extLst>
                </p:cNvPr>
                <p:cNvSpPr/>
                <p:nvPr/>
              </p:nvSpPr>
              <p:spPr>
                <a:xfrm>
                  <a:off x="3053398" y="250664"/>
                  <a:ext cx="1000797" cy="1290037"/>
                </a:xfrm>
                <a:prstGeom prst="rect">
                  <a:avLst/>
                </a:prstGeom>
                <a:solidFill>
                  <a:srgbClr val="CC4E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8" name="Gruppo 7">
                <a:extLst>
                  <a:ext uri="{FF2B5EF4-FFF2-40B4-BE49-F238E27FC236}">
                    <a16:creationId xmlns:a16="http://schemas.microsoft.com/office/drawing/2014/main" id="{9E40C669-BA80-2CA4-1FAB-B269D216B534}"/>
                  </a:ext>
                </a:extLst>
              </p:cNvPr>
              <p:cNvGrpSpPr/>
              <p:nvPr/>
            </p:nvGrpSpPr>
            <p:grpSpPr>
              <a:xfrm>
                <a:off x="4054195" y="2886183"/>
                <a:ext cx="1913007" cy="1245272"/>
                <a:chOff x="2644277" y="236003"/>
                <a:chExt cx="1231836" cy="2490543"/>
              </a:xfrm>
            </p:grpSpPr>
            <p:sp>
              <p:nvSpPr>
                <p:cNvPr id="9" name="Rettangolo 8">
                  <a:extLst>
                    <a:ext uri="{FF2B5EF4-FFF2-40B4-BE49-F238E27FC236}">
                      <a16:creationId xmlns:a16="http://schemas.microsoft.com/office/drawing/2014/main" id="{39CEAB0D-44D7-6FE7-2E1E-E9E17E88D833}"/>
                    </a:ext>
                  </a:extLst>
                </p:cNvPr>
                <p:cNvSpPr/>
                <p:nvPr/>
              </p:nvSpPr>
              <p:spPr>
                <a:xfrm>
                  <a:off x="2644277" y="236003"/>
                  <a:ext cx="1000797" cy="2490543"/>
                </a:xfrm>
                <a:prstGeom prst="rect">
                  <a:avLst/>
                </a:prstGeom>
                <a:solidFill>
                  <a:srgbClr val="CC4E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" name="Rettangolo 9">
                  <a:extLst>
                    <a:ext uri="{FF2B5EF4-FFF2-40B4-BE49-F238E27FC236}">
                      <a16:creationId xmlns:a16="http://schemas.microsoft.com/office/drawing/2014/main" id="{B292E4B7-CCE4-6A4A-1AFB-FDF4A2C4D3E2}"/>
                    </a:ext>
                  </a:extLst>
                </p:cNvPr>
                <p:cNvSpPr/>
                <p:nvPr/>
              </p:nvSpPr>
              <p:spPr>
                <a:xfrm>
                  <a:off x="3053398" y="250665"/>
                  <a:ext cx="822715" cy="2054263"/>
                </a:xfrm>
                <a:prstGeom prst="rect">
                  <a:avLst/>
                </a:prstGeom>
                <a:solidFill>
                  <a:srgbClr val="CC4E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1D15FAB5-39B4-0696-B82F-CA272E182B48}"/>
                  </a:ext>
                </a:extLst>
              </p:cNvPr>
              <p:cNvSpPr/>
              <p:nvPr/>
            </p:nvSpPr>
            <p:spPr>
              <a:xfrm>
                <a:off x="4052491" y="3780726"/>
                <a:ext cx="1277654" cy="350729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E80ABDEF-F7D9-F981-92E1-BA3851F81B55}"/>
                  </a:ext>
                </a:extLst>
              </p:cNvPr>
              <p:cNvSpPr/>
              <p:nvPr/>
            </p:nvSpPr>
            <p:spPr>
              <a:xfrm rot="5400000">
                <a:off x="5773378" y="3118907"/>
                <a:ext cx="424747" cy="195443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3BD67510-2D26-7F1C-0157-D434840A488A}"/>
                  </a:ext>
                </a:extLst>
              </p:cNvPr>
              <p:cNvSpPr/>
              <p:nvPr/>
            </p:nvSpPr>
            <p:spPr>
              <a:xfrm rot="549545">
                <a:off x="5845805" y="3662771"/>
                <a:ext cx="202161" cy="195443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5C189361-5E69-555B-2CB7-6E8D23A236EC}"/>
                  </a:ext>
                </a:extLst>
              </p:cNvPr>
              <p:cNvSpPr/>
              <p:nvPr/>
            </p:nvSpPr>
            <p:spPr>
              <a:xfrm rot="5400000">
                <a:off x="5726586" y="3362517"/>
                <a:ext cx="424747" cy="195443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" name="Rettangolo 17">
                <a:extLst>
                  <a:ext uri="{FF2B5EF4-FFF2-40B4-BE49-F238E27FC236}">
                    <a16:creationId xmlns:a16="http://schemas.microsoft.com/office/drawing/2014/main" id="{ABB96F93-F9B2-C5A8-4E80-7F3334EDE54D}"/>
                  </a:ext>
                </a:extLst>
              </p:cNvPr>
              <p:cNvSpPr/>
              <p:nvPr/>
            </p:nvSpPr>
            <p:spPr>
              <a:xfrm>
                <a:off x="210585" y="4478055"/>
                <a:ext cx="2433691" cy="1407356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" name="Rettangolo 18">
                <a:extLst>
                  <a:ext uri="{FF2B5EF4-FFF2-40B4-BE49-F238E27FC236}">
                    <a16:creationId xmlns:a16="http://schemas.microsoft.com/office/drawing/2014/main" id="{5EDFC758-3681-C91D-6FA9-5CB13D192914}"/>
                  </a:ext>
                </a:extLst>
              </p:cNvPr>
              <p:cNvSpPr/>
              <p:nvPr/>
            </p:nvSpPr>
            <p:spPr>
              <a:xfrm>
                <a:off x="2344189" y="5179286"/>
                <a:ext cx="1313884" cy="1091982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0" name="Rettangolo 19">
                <a:extLst>
                  <a:ext uri="{FF2B5EF4-FFF2-40B4-BE49-F238E27FC236}">
                    <a16:creationId xmlns:a16="http://schemas.microsoft.com/office/drawing/2014/main" id="{A5667BE7-0F43-B6CB-E472-5D2478A40E90}"/>
                  </a:ext>
                </a:extLst>
              </p:cNvPr>
              <p:cNvSpPr/>
              <p:nvPr/>
            </p:nvSpPr>
            <p:spPr>
              <a:xfrm>
                <a:off x="3449938" y="4520474"/>
                <a:ext cx="1227870" cy="1407356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1" name="Rettangolo 20">
                <a:extLst>
                  <a:ext uri="{FF2B5EF4-FFF2-40B4-BE49-F238E27FC236}">
                    <a16:creationId xmlns:a16="http://schemas.microsoft.com/office/drawing/2014/main" id="{B274782E-D898-CE16-0856-1BF24F030C51}"/>
                  </a:ext>
                </a:extLst>
              </p:cNvPr>
              <p:cNvSpPr/>
              <p:nvPr/>
            </p:nvSpPr>
            <p:spPr>
              <a:xfrm rot="2333584">
                <a:off x="4332003" y="3989214"/>
                <a:ext cx="1090068" cy="1689176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2" name="Rettangolo 21">
                <a:extLst>
                  <a:ext uri="{FF2B5EF4-FFF2-40B4-BE49-F238E27FC236}">
                    <a16:creationId xmlns:a16="http://schemas.microsoft.com/office/drawing/2014/main" id="{4B637CD2-543F-65B7-B927-5B346F16E8AB}"/>
                  </a:ext>
                </a:extLst>
              </p:cNvPr>
              <p:cNvSpPr/>
              <p:nvPr/>
            </p:nvSpPr>
            <p:spPr>
              <a:xfrm rot="2333584">
                <a:off x="4286266" y="4756253"/>
                <a:ext cx="1090068" cy="577503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5" name="Ovale 24">
                <a:extLst>
                  <a:ext uri="{FF2B5EF4-FFF2-40B4-BE49-F238E27FC236}">
                    <a16:creationId xmlns:a16="http://schemas.microsoft.com/office/drawing/2014/main" id="{7A2FCF99-1A42-37A7-9012-84462F744AA5}"/>
                  </a:ext>
                </a:extLst>
              </p:cNvPr>
              <p:cNvSpPr/>
              <p:nvPr/>
            </p:nvSpPr>
            <p:spPr>
              <a:xfrm rot="18258670">
                <a:off x="4571803" y="4933457"/>
                <a:ext cx="1591628" cy="247638"/>
              </a:xfrm>
              <a:prstGeom prst="ellipse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6" name="Ovale 25">
                <a:extLst>
                  <a:ext uri="{FF2B5EF4-FFF2-40B4-BE49-F238E27FC236}">
                    <a16:creationId xmlns:a16="http://schemas.microsoft.com/office/drawing/2014/main" id="{52A5B22D-C8F6-7639-415F-3ED6591A5C9F}"/>
                  </a:ext>
                </a:extLst>
              </p:cNvPr>
              <p:cNvSpPr/>
              <p:nvPr/>
            </p:nvSpPr>
            <p:spPr>
              <a:xfrm rot="18530673">
                <a:off x="4487177" y="5066821"/>
                <a:ext cx="1591628" cy="247638"/>
              </a:xfrm>
              <a:prstGeom prst="ellipse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7" name="Rettangolo 26">
                <a:extLst>
                  <a:ext uri="{FF2B5EF4-FFF2-40B4-BE49-F238E27FC236}">
                    <a16:creationId xmlns:a16="http://schemas.microsoft.com/office/drawing/2014/main" id="{392C0976-048B-73A7-1C3B-9AFAA7424523}"/>
                  </a:ext>
                </a:extLst>
              </p:cNvPr>
              <p:cNvSpPr/>
              <p:nvPr/>
            </p:nvSpPr>
            <p:spPr>
              <a:xfrm>
                <a:off x="2951786" y="5206450"/>
                <a:ext cx="1187062" cy="1042834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8" name="Rettangolo 27">
                <a:extLst>
                  <a:ext uri="{FF2B5EF4-FFF2-40B4-BE49-F238E27FC236}">
                    <a16:creationId xmlns:a16="http://schemas.microsoft.com/office/drawing/2014/main" id="{BB2931A8-E531-6048-31CB-897312A4F089}"/>
                  </a:ext>
                </a:extLst>
              </p:cNvPr>
              <p:cNvSpPr/>
              <p:nvPr/>
            </p:nvSpPr>
            <p:spPr>
              <a:xfrm>
                <a:off x="2846203" y="5233011"/>
                <a:ext cx="1187062" cy="1042834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9" name="Ovale 28">
                <a:extLst>
                  <a:ext uri="{FF2B5EF4-FFF2-40B4-BE49-F238E27FC236}">
                    <a16:creationId xmlns:a16="http://schemas.microsoft.com/office/drawing/2014/main" id="{F7ACE5C9-52A0-FFB6-D9FB-E9BA97994151}"/>
                  </a:ext>
                </a:extLst>
              </p:cNvPr>
              <p:cNvSpPr/>
              <p:nvPr/>
            </p:nvSpPr>
            <p:spPr>
              <a:xfrm rot="13623047">
                <a:off x="4288569" y="1128077"/>
                <a:ext cx="1747422" cy="616185"/>
              </a:xfrm>
              <a:prstGeom prst="ellipse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0" name="Rettangolo 29">
                <a:extLst>
                  <a:ext uri="{FF2B5EF4-FFF2-40B4-BE49-F238E27FC236}">
                    <a16:creationId xmlns:a16="http://schemas.microsoft.com/office/drawing/2014/main" id="{CF3618BD-781C-7C58-2255-7851C1161E74}"/>
                  </a:ext>
                </a:extLst>
              </p:cNvPr>
              <p:cNvSpPr/>
              <p:nvPr/>
            </p:nvSpPr>
            <p:spPr>
              <a:xfrm rot="8350459">
                <a:off x="4604039" y="887300"/>
                <a:ext cx="788370" cy="2012334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1" name="Rettangolo 30">
                <a:extLst>
                  <a:ext uri="{FF2B5EF4-FFF2-40B4-BE49-F238E27FC236}">
                    <a16:creationId xmlns:a16="http://schemas.microsoft.com/office/drawing/2014/main" id="{800EC89F-F51D-7467-429E-FFF3CA6A5B60}"/>
                  </a:ext>
                </a:extLst>
              </p:cNvPr>
              <p:cNvSpPr/>
              <p:nvPr/>
            </p:nvSpPr>
            <p:spPr>
              <a:xfrm>
                <a:off x="92095" y="2563203"/>
                <a:ext cx="1554210" cy="1321563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2" name="Rettangolo 31">
                <a:extLst>
                  <a:ext uri="{FF2B5EF4-FFF2-40B4-BE49-F238E27FC236}">
                    <a16:creationId xmlns:a16="http://schemas.microsoft.com/office/drawing/2014/main" id="{099FA28F-9976-7D3B-CB6D-FE7600555792}"/>
                  </a:ext>
                </a:extLst>
              </p:cNvPr>
              <p:cNvSpPr/>
              <p:nvPr/>
            </p:nvSpPr>
            <p:spPr>
              <a:xfrm>
                <a:off x="760975" y="668045"/>
                <a:ext cx="2085228" cy="1617563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3" name="Rettangolo 32">
                <a:extLst>
                  <a:ext uri="{FF2B5EF4-FFF2-40B4-BE49-F238E27FC236}">
                    <a16:creationId xmlns:a16="http://schemas.microsoft.com/office/drawing/2014/main" id="{2CD134D2-6A8C-0558-8669-2DA88FBFCA13}"/>
                  </a:ext>
                </a:extLst>
              </p:cNvPr>
              <p:cNvSpPr/>
              <p:nvPr/>
            </p:nvSpPr>
            <p:spPr>
              <a:xfrm>
                <a:off x="219502" y="1100087"/>
                <a:ext cx="1242902" cy="1490053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4112" name="Picture 16" descr="Aggiornamento / Formazione">
              <a:extLst>
                <a:ext uri="{FF2B5EF4-FFF2-40B4-BE49-F238E27FC236}">
                  <a16:creationId xmlns:a16="http://schemas.microsoft.com/office/drawing/2014/main" id="{DDC8AE28-79A2-6927-E25C-6A5783CC43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848" y="662354"/>
              <a:ext cx="1554209" cy="1554209"/>
            </a:xfrm>
            <a:prstGeom prst="rect">
              <a:avLst/>
            </a:prstGeom>
            <a:noFill/>
            <a:ln w="76200">
              <a:solidFill>
                <a:schemeClr val="accent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Formazione Continua - Informattiva - consulenza aziende lavoro stage">
              <a:extLst>
                <a:ext uri="{FF2B5EF4-FFF2-40B4-BE49-F238E27FC236}">
                  <a16:creationId xmlns:a16="http://schemas.microsoft.com/office/drawing/2014/main" id="{0DA7A523-5B01-AC60-164D-1F4D2316C3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ECF1F5"/>
                </a:clrFrom>
                <a:clrTo>
                  <a:srgbClr val="ECF1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466" t="17507" r="32521" b="4568"/>
            <a:stretch/>
          </p:blipFill>
          <p:spPr bwMode="auto">
            <a:xfrm>
              <a:off x="2258267" y="4961256"/>
              <a:ext cx="1726469" cy="1282285"/>
            </a:xfrm>
            <a:prstGeom prst="rect">
              <a:avLst/>
            </a:prstGeom>
            <a:noFill/>
            <a:ln w="76200">
              <a:solidFill>
                <a:schemeClr val="tx1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2" name="Gruppo 41">
              <a:extLst>
                <a:ext uri="{FF2B5EF4-FFF2-40B4-BE49-F238E27FC236}">
                  <a16:creationId xmlns:a16="http://schemas.microsoft.com/office/drawing/2014/main" id="{A671C438-02F5-AF7C-E945-E0581D899B04}"/>
                </a:ext>
              </a:extLst>
            </p:cNvPr>
            <p:cNvGrpSpPr/>
            <p:nvPr/>
          </p:nvGrpSpPr>
          <p:grpSpPr>
            <a:xfrm>
              <a:off x="122925" y="2400831"/>
              <a:ext cx="1408214" cy="1554209"/>
              <a:chOff x="10233049" y="1500898"/>
              <a:chExt cx="1530623" cy="1601277"/>
            </a:xfrm>
          </p:grpSpPr>
          <p:pic>
            <p:nvPicPr>
              <p:cNvPr id="4100" name="Picture 4" descr="Lettera di ringraziamento per collaborazione: 3 esempi">
                <a:extLst>
                  <a:ext uri="{FF2B5EF4-FFF2-40B4-BE49-F238E27FC236}">
                    <a16:creationId xmlns:a16="http://schemas.microsoft.com/office/drawing/2014/main" id="{041D70F2-DE18-16E1-B129-CAC86D9167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21072" y="1878570"/>
                <a:ext cx="708739" cy="713964"/>
              </a:xfrm>
              <a:prstGeom prst="rect">
                <a:avLst/>
              </a:prstGeom>
              <a:noFill/>
              <a:ln w="7620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4" name="Picture 8" descr="Ingranaggio Icona Opzione - Grafica vettoriale gratuita su Pixabay">
                <a:extLst>
                  <a:ext uri="{FF2B5EF4-FFF2-40B4-BE49-F238E27FC236}">
                    <a16:creationId xmlns:a16="http://schemas.microsoft.com/office/drawing/2014/main" id="{17A3CD73-2BAA-37DA-64DE-C0FA129C11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33049" y="1500898"/>
                <a:ext cx="1484784" cy="1503357"/>
              </a:xfrm>
              <a:prstGeom prst="rect">
                <a:avLst/>
              </a:prstGeom>
              <a:noFill/>
              <a:ln w="76200">
                <a:solidFill>
                  <a:srgbClr val="0070C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8" name="Picture 12" descr="รูปไอคอนเวกเตอร์แชท PNG , ฟองอากาศ, ไอคอนฟอง, แชทภาพ PNG และ เวกเตอร์  สำหรับการดาวน์โหลดฟรี">
                <a:extLst>
                  <a:ext uri="{FF2B5EF4-FFF2-40B4-BE49-F238E27FC236}">
                    <a16:creationId xmlns:a16="http://schemas.microsoft.com/office/drawing/2014/main" id="{50BD23B4-63DC-AF85-D267-9C29C8659A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23" t="15109" r="8805" b="15038"/>
              <a:stretch/>
            </p:blipFill>
            <p:spPr bwMode="auto">
              <a:xfrm>
                <a:off x="11121319" y="2545303"/>
                <a:ext cx="642353" cy="556872"/>
              </a:xfrm>
              <a:prstGeom prst="rect">
                <a:avLst/>
              </a:prstGeom>
              <a:noFill/>
              <a:ln w="7620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" name="Gruppo 45">
              <a:extLst>
                <a:ext uri="{FF2B5EF4-FFF2-40B4-BE49-F238E27FC236}">
                  <a16:creationId xmlns:a16="http://schemas.microsoft.com/office/drawing/2014/main" id="{6D997A01-E260-C9AB-D078-CA7311E616D7}"/>
                </a:ext>
              </a:extLst>
            </p:cNvPr>
            <p:cNvGrpSpPr/>
            <p:nvPr/>
          </p:nvGrpSpPr>
          <p:grpSpPr>
            <a:xfrm>
              <a:off x="4208706" y="910631"/>
              <a:ext cx="1424293" cy="1606165"/>
              <a:chOff x="10177732" y="2040955"/>
              <a:chExt cx="1424293" cy="1606165"/>
            </a:xfrm>
          </p:grpSpPr>
          <p:sp>
            <p:nvSpPr>
              <p:cNvPr id="36" name="Rettangolo con un angolo ritagliato e uno arrotondato 35">
                <a:extLst>
                  <a:ext uri="{FF2B5EF4-FFF2-40B4-BE49-F238E27FC236}">
                    <a16:creationId xmlns:a16="http://schemas.microsoft.com/office/drawing/2014/main" id="{3E371411-A385-016D-651C-8F5AAF84382F}"/>
                  </a:ext>
                </a:extLst>
              </p:cNvPr>
              <p:cNvSpPr/>
              <p:nvPr/>
            </p:nvSpPr>
            <p:spPr>
              <a:xfrm>
                <a:off x="10177732" y="2040955"/>
                <a:ext cx="1417199" cy="1606165"/>
              </a:xfrm>
              <a:prstGeom prst="snipRoundRect">
                <a:avLst>
                  <a:gd name="adj1" fmla="val 0"/>
                  <a:gd name="adj2" fmla="val 50000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 w="762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4098" name="Picture 2" descr="L'importanza dell'ICT nella didattica quotidiana">
                <a:extLst>
                  <a:ext uri="{FF2B5EF4-FFF2-40B4-BE49-F238E27FC236}">
                    <a16:creationId xmlns:a16="http://schemas.microsoft.com/office/drawing/2014/main" id="{03E72790-5F5B-008C-7FFB-9776AF0DE6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14252" y="2144935"/>
                <a:ext cx="1387773" cy="14658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44076E7C-4C56-BE84-3C82-E49CB0C4798B}"/>
              </a:ext>
            </a:extLst>
          </p:cNvPr>
          <p:cNvGrpSpPr/>
          <p:nvPr/>
        </p:nvGrpSpPr>
        <p:grpSpPr>
          <a:xfrm>
            <a:off x="233322" y="770128"/>
            <a:ext cx="1605545" cy="1597656"/>
            <a:chOff x="140128" y="218601"/>
            <a:chExt cx="3211711" cy="3211711"/>
          </a:xfrm>
        </p:grpSpPr>
        <p:pic>
          <p:nvPicPr>
            <p:cNvPr id="17" name="Picture 16" descr="Aggiornamento / Formazione">
              <a:extLst>
                <a:ext uri="{FF2B5EF4-FFF2-40B4-BE49-F238E27FC236}">
                  <a16:creationId xmlns:a16="http://schemas.microsoft.com/office/drawing/2014/main" id="{DFE63C0A-BCDC-1311-535C-202BD1457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128" y="218601"/>
              <a:ext cx="3210399" cy="3210399"/>
            </a:xfrm>
            <a:prstGeom prst="rect">
              <a:avLst/>
            </a:prstGeom>
            <a:noFill/>
            <a:ln w="76200">
              <a:solidFill>
                <a:schemeClr val="accent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¿Qué es Moodle?">
              <a:extLst>
                <a:ext uri="{FF2B5EF4-FFF2-40B4-BE49-F238E27FC236}">
                  <a16:creationId xmlns:a16="http://schemas.microsoft.com/office/drawing/2014/main" id="{E615026C-E814-848D-5E02-7D2A8CE055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54" t="42683" r="24641" b="39708"/>
            <a:stretch/>
          </p:blipFill>
          <p:spPr bwMode="auto">
            <a:xfrm>
              <a:off x="1692952" y="2351456"/>
              <a:ext cx="1658887" cy="1078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Immagine 23">
            <a:extLst>
              <a:ext uri="{FF2B5EF4-FFF2-40B4-BE49-F238E27FC236}">
                <a16:creationId xmlns:a16="http://schemas.microsoft.com/office/drawing/2014/main" id="{D2FC2897-3C56-97A5-A17E-26A1B9A8E6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8127" y="784740"/>
            <a:ext cx="10012196" cy="5241987"/>
          </a:xfrm>
          <a:prstGeom prst="rect">
            <a:avLst/>
          </a:prstGeom>
        </p:spPr>
      </p:pic>
      <p:grpSp>
        <p:nvGrpSpPr>
          <p:cNvPr id="37" name="Gruppo 36">
            <a:extLst>
              <a:ext uri="{FF2B5EF4-FFF2-40B4-BE49-F238E27FC236}">
                <a16:creationId xmlns:a16="http://schemas.microsoft.com/office/drawing/2014/main" id="{1D7AEECD-674A-7D6C-5054-C708DA7C0DD4}"/>
              </a:ext>
            </a:extLst>
          </p:cNvPr>
          <p:cNvGrpSpPr/>
          <p:nvPr/>
        </p:nvGrpSpPr>
        <p:grpSpPr>
          <a:xfrm>
            <a:off x="3894236" y="831273"/>
            <a:ext cx="3099989" cy="1745672"/>
            <a:chOff x="8700587" y="4842817"/>
            <a:chExt cx="3099989" cy="1745672"/>
          </a:xfrm>
        </p:grpSpPr>
        <p:sp>
          <p:nvSpPr>
            <p:cNvPr id="38" name="Rettangolo 37">
              <a:extLst>
                <a:ext uri="{FF2B5EF4-FFF2-40B4-BE49-F238E27FC236}">
                  <a16:creationId xmlns:a16="http://schemas.microsoft.com/office/drawing/2014/main" id="{C572A8E8-96F7-8E25-80EF-E02A5BD443BE}"/>
                </a:ext>
              </a:extLst>
            </p:cNvPr>
            <p:cNvSpPr/>
            <p:nvPr/>
          </p:nvSpPr>
          <p:spPr>
            <a:xfrm>
              <a:off x="8724866" y="4842817"/>
              <a:ext cx="3075710" cy="1745672"/>
            </a:xfrm>
            <a:prstGeom prst="rect">
              <a:avLst/>
            </a:prstGeom>
            <a:solidFill>
              <a:schemeClr val="accent6">
                <a:alpha val="32157"/>
              </a:schemeClr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39" name="Picture 2" descr="Moodle Desktop sul Mac App Store">
              <a:extLst>
                <a:ext uri="{FF2B5EF4-FFF2-40B4-BE49-F238E27FC236}">
                  <a16:creationId xmlns:a16="http://schemas.microsoft.com/office/drawing/2014/main" id="{0A4CEB50-3903-5544-DB34-831F1059EB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31" r="15899" b="22821"/>
            <a:stretch/>
          </p:blipFill>
          <p:spPr bwMode="auto">
            <a:xfrm>
              <a:off x="8700587" y="5712917"/>
              <a:ext cx="1316182" cy="875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51ED9329-B073-CB80-B0E7-287013011683}"/>
              </a:ext>
            </a:extLst>
          </p:cNvPr>
          <p:cNvGrpSpPr/>
          <p:nvPr/>
        </p:nvGrpSpPr>
        <p:grpSpPr>
          <a:xfrm>
            <a:off x="8865326" y="784740"/>
            <a:ext cx="3075710" cy="1745672"/>
            <a:chOff x="8700587" y="4842817"/>
            <a:chExt cx="3099989" cy="1745672"/>
          </a:xfrm>
        </p:grpSpPr>
        <p:sp>
          <p:nvSpPr>
            <p:cNvPr id="45" name="Rettangolo 44">
              <a:extLst>
                <a:ext uri="{FF2B5EF4-FFF2-40B4-BE49-F238E27FC236}">
                  <a16:creationId xmlns:a16="http://schemas.microsoft.com/office/drawing/2014/main" id="{07CD73D2-05BD-1C75-8108-D46B6D89BCD6}"/>
                </a:ext>
              </a:extLst>
            </p:cNvPr>
            <p:cNvSpPr/>
            <p:nvPr/>
          </p:nvSpPr>
          <p:spPr>
            <a:xfrm>
              <a:off x="8724866" y="4842817"/>
              <a:ext cx="3075710" cy="1745672"/>
            </a:xfrm>
            <a:prstGeom prst="rect">
              <a:avLst/>
            </a:prstGeom>
            <a:solidFill>
              <a:schemeClr val="accent6">
                <a:alpha val="32157"/>
              </a:schemeClr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47" name="Picture 2" descr="Moodle Desktop sul Mac App Store">
              <a:extLst>
                <a:ext uri="{FF2B5EF4-FFF2-40B4-BE49-F238E27FC236}">
                  <a16:creationId xmlns:a16="http://schemas.microsoft.com/office/drawing/2014/main" id="{45490CC2-91AB-38BF-0F43-5932A1FECF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31" r="15899" b="22821"/>
            <a:stretch/>
          </p:blipFill>
          <p:spPr bwMode="auto">
            <a:xfrm>
              <a:off x="8700587" y="5712917"/>
              <a:ext cx="1316182" cy="875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952379FC-1A2D-230F-58A1-ABDC37D879A6}"/>
              </a:ext>
            </a:extLst>
          </p:cNvPr>
          <p:cNvGrpSpPr/>
          <p:nvPr/>
        </p:nvGrpSpPr>
        <p:grpSpPr>
          <a:xfrm>
            <a:off x="3918515" y="2890631"/>
            <a:ext cx="3099989" cy="1745672"/>
            <a:chOff x="8700587" y="4842817"/>
            <a:chExt cx="3099989" cy="1745672"/>
          </a:xfrm>
        </p:grpSpPr>
        <p:sp>
          <p:nvSpPr>
            <p:cNvPr id="49" name="Rettangolo 48">
              <a:extLst>
                <a:ext uri="{FF2B5EF4-FFF2-40B4-BE49-F238E27FC236}">
                  <a16:creationId xmlns:a16="http://schemas.microsoft.com/office/drawing/2014/main" id="{657242B0-ADBF-99FA-8F9A-03358A86A97E}"/>
                </a:ext>
              </a:extLst>
            </p:cNvPr>
            <p:cNvSpPr/>
            <p:nvPr/>
          </p:nvSpPr>
          <p:spPr>
            <a:xfrm>
              <a:off x="8724866" y="4842817"/>
              <a:ext cx="3075710" cy="1745672"/>
            </a:xfrm>
            <a:prstGeom prst="rect">
              <a:avLst/>
            </a:prstGeom>
            <a:solidFill>
              <a:schemeClr val="accent6">
                <a:alpha val="32157"/>
              </a:schemeClr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50" name="Picture 2" descr="Moodle Desktop sul Mac App Store">
              <a:extLst>
                <a:ext uri="{FF2B5EF4-FFF2-40B4-BE49-F238E27FC236}">
                  <a16:creationId xmlns:a16="http://schemas.microsoft.com/office/drawing/2014/main" id="{86A36681-5F9C-37A6-A255-0963363F2F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31" r="15899" b="22821"/>
            <a:stretch/>
          </p:blipFill>
          <p:spPr bwMode="auto">
            <a:xfrm>
              <a:off x="8700587" y="5712917"/>
              <a:ext cx="1316182" cy="875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Gruppo 50">
            <a:extLst>
              <a:ext uri="{FF2B5EF4-FFF2-40B4-BE49-F238E27FC236}">
                <a16:creationId xmlns:a16="http://schemas.microsoft.com/office/drawing/2014/main" id="{34722BAC-C690-0877-C9C8-4D8155173E1A}"/>
              </a:ext>
            </a:extLst>
          </p:cNvPr>
          <p:cNvGrpSpPr/>
          <p:nvPr/>
        </p:nvGrpSpPr>
        <p:grpSpPr>
          <a:xfrm>
            <a:off x="9031952" y="2887895"/>
            <a:ext cx="2968371" cy="1745672"/>
            <a:chOff x="8700587" y="4842817"/>
            <a:chExt cx="3099989" cy="1745672"/>
          </a:xfrm>
        </p:grpSpPr>
        <p:sp>
          <p:nvSpPr>
            <p:cNvPr id="52" name="Rettangolo 51">
              <a:extLst>
                <a:ext uri="{FF2B5EF4-FFF2-40B4-BE49-F238E27FC236}">
                  <a16:creationId xmlns:a16="http://schemas.microsoft.com/office/drawing/2014/main" id="{AC91530A-4516-911E-47E7-235569EFCCFC}"/>
                </a:ext>
              </a:extLst>
            </p:cNvPr>
            <p:cNvSpPr/>
            <p:nvPr/>
          </p:nvSpPr>
          <p:spPr>
            <a:xfrm>
              <a:off x="8724866" y="4842817"/>
              <a:ext cx="3075710" cy="1745672"/>
            </a:xfrm>
            <a:prstGeom prst="rect">
              <a:avLst/>
            </a:prstGeom>
            <a:solidFill>
              <a:schemeClr val="accent6">
                <a:alpha val="32157"/>
              </a:schemeClr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53" name="Picture 2" descr="Moodle Desktop sul Mac App Store">
              <a:extLst>
                <a:ext uri="{FF2B5EF4-FFF2-40B4-BE49-F238E27FC236}">
                  <a16:creationId xmlns:a16="http://schemas.microsoft.com/office/drawing/2014/main" id="{3F95DCD1-3E47-E7B9-FB30-9CA4EA3D6F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31" r="15899" b="22821"/>
            <a:stretch/>
          </p:blipFill>
          <p:spPr bwMode="auto">
            <a:xfrm>
              <a:off x="8700587" y="5712917"/>
              <a:ext cx="1316182" cy="875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AF859C39-04A8-7C9B-A093-D6BC717E05F3}"/>
              </a:ext>
            </a:extLst>
          </p:cNvPr>
          <p:cNvSpPr txBox="1"/>
          <p:nvPr/>
        </p:nvSpPr>
        <p:spPr>
          <a:xfrm>
            <a:off x="0" y="6581003"/>
            <a:ext cx="2877671" cy="292386"/>
          </a:xfrm>
          <a:prstGeom prst="rect">
            <a:avLst/>
          </a:prstGeom>
          <a:solidFill>
            <a:srgbClr val="F9973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CH" sz="13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Davide Ricciardi – Daniele Milani</a:t>
            </a:r>
          </a:p>
        </p:txBody>
      </p:sp>
    </p:spTree>
    <p:extLst>
      <p:ext uri="{BB962C8B-B14F-4D97-AF65-F5344CB8AC3E}">
        <p14:creationId xmlns:p14="http://schemas.microsoft.com/office/powerpoint/2010/main" val="79912870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hlinkClick r:id="rId3"/>
            <a:extLst>
              <a:ext uri="{FF2B5EF4-FFF2-40B4-BE49-F238E27FC236}">
                <a16:creationId xmlns:a16="http://schemas.microsoft.com/office/drawing/2014/main" id="{A624DD4B-DFC3-CB16-024A-B04F345AD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6137" y="563532"/>
            <a:ext cx="9570737" cy="573093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E80DB4A-0649-2598-2372-8DC59D1DAF06}"/>
              </a:ext>
            </a:extLst>
          </p:cNvPr>
          <p:cNvSpPr txBox="1"/>
          <p:nvPr/>
        </p:nvSpPr>
        <p:spPr>
          <a:xfrm>
            <a:off x="0" y="6581003"/>
            <a:ext cx="2877671" cy="292386"/>
          </a:xfrm>
          <a:prstGeom prst="rect">
            <a:avLst/>
          </a:prstGeom>
          <a:solidFill>
            <a:srgbClr val="F9973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CH" sz="13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Davide Ricciardi – Daniele Milani</a:t>
            </a:r>
          </a:p>
        </p:txBody>
      </p:sp>
    </p:spTree>
    <p:extLst>
      <p:ext uri="{BB962C8B-B14F-4D97-AF65-F5344CB8AC3E}">
        <p14:creationId xmlns:p14="http://schemas.microsoft.com/office/powerpoint/2010/main" val="2203407493"/>
      </p:ext>
    </p:extLst>
  </p:cSld>
  <p:clrMapOvr>
    <a:masterClrMapping/>
  </p:clrMapOvr>
  <p:transition spd="slow">
    <p:push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>
            <a:extLst>
              <a:ext uri="{FF2B5EF4-FFF2-40B4-BE49-F238E27FC236}">
                <a16:creationId xmlns:a16="http://schemas.microsoft.com/office/drawing/2014/main" id="{8EFC2B36-0E09-F19B-7557-9137AE386701}"/>
              </a:ext>
            </a:extLst>
          </p:cNvPr>
          <p:cNvGrpSpPr/>
          <p:nvPr/>
        </p:nvGrpSpPr>
        <p:grpSpPr>
          <a:xfrm>
            <a:off x="1452279" y="0"/>
            <a:ext cx="6096000" cy="6676373"/>
            <a:chOff x="1" y="0"/>
            <a:chExt cx="6096000" cy="6676373"/>
          </a:xfrm>
        </p:grpSpPr>
        <p:grpSp>
          <p:nvGrpSpPr>
            <p:cNvPr id="44" name="Gruppo 43">
              <a:extLst>
                <a:ext uri="{FF2B5EF4-FFF2-40B4-BE49-F238E27FC236}">
                  <a16:creationId xmlns:a16="http://schemas.microsoft.com/office/drawing/2014/main" id="{8FB05FD1-651C-D33D-303E-5B15DEFB2094}"/>
                </a:ext>
              </a:extLst>
            </p:cNvPr>
            <p:cNvGrpSpPr/>
            <p:nvPr/>
          </p:nvGrpSpPr>
          <p:grpSpPr>
            <a:xfrm>
              <a:off x="1" y="0"/>
              <a:ext cx="6096000" cy="6676373"/>
              <a:chOff x="1" y="0"/>
              <a:chExt cx="6096000" cy="6676373"/>
            </a:xfrm>
          </p:grpSpPr>
          <p:pic>
            <p:nvPicPr>
              <p:cNvPr id="2" name="Picture 2" descr="¿Qué es Moodle?">
                <a:extLst>
                  <a:ext uri="{FF2B5EF4-FFF2-40B4-BE49-F238E27FC236}">
                    <a16:creationId xmlns:a16="http://schemas.microsoft.com/office/drawing/2014/main" id="{E51B8E22-12BD-4246-FC51-3468C97B95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94" r="5850"/>
              <a:stretch/>
            </p:blipFill>
            <p:spPr bwMode="auto">
              <a:xfrm>
                <a:off x="1" y="0"/>
                <a:ext cx="6096000" cy="6676373"/>
              </a:xfrm>
              <a:custGeom>
                <a:avLst/>
                <a:gdLst/>
                <a:ahLst/>
                <a:cxnLst/>
                <a:rect l="l" t="t" r="r" b="b"/>
                <a:pathLst>
                  <a:path w="5234519" h="6210629">
                    <a:moveTo>
                      <a:pt x="1082595" y="0"/>
                    </a:moveTo>
                    <a:lnTo>
                      <a:pt x="3027450" y="0"/>
                    </a:lnTo>
                    <a:lnTo>
                      <a:pt x="3291029" y="96471"/>
                    </a:lnTo>
                    <a:cubicBezTo>
                      <a:pt x="4433137" y="579542"/>
                      <a:pt x="5234519" y="1710443"/>
                      <a:pt x="5234519" y="3028517"/>
                    </a:cubicBezTo>
                    <a:cubicBezTo>
                      <a:pt x="5234519" y="4785949"/>
                      <a:pt x="3809839" y="6210629"/>
                      <a:pt x="2052407" y="6210629"/>
                    </a:cubicBezTo>
                    <a:cubicBezTo>
                      <a:pt x="1283531" y="6210629"/>
                      <a:pt x="578345" y="5937936"/>
                      <a:pt x="28288" y="5483989"/>
                    </a:cubicBezTo>
                    <a:lnTo>
                      <a:pt x="0" y="5458279"/>
                    </a:lnTo>
                    <a:lnTo>
                      <a:pt x="0" y="598754"/>
                    </a:lnTo>
                    <a:lnTo>
                      <a:pt x="28288" y="573044"/>
                    </a:lnTo>
                    <a:cubicBezTo>
                      <a:pt x="303317" y="346070"/>
                      <a:pt x="617127" y="164410"/>
                      <a:pt x="958290" y="39494"/>
                    </a:cubicBezTo>
                    <a:close/>
                  </a:path>
                </a:pathLst>
              </a:cu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Rettangolo 3">
                <a:extLst>
                  <a:ext uri="{FF2B5EF4-FFF2-40B4-BE49-F238E27FC236}">
                    <a16:creationId xmlns:a16="http://schemas.microsoft.com/office/drawing/2014/main" id="{570FFA53-A9D7-4D90-E806-501FC9736B9D}"/>
                  </a:ext>
                </a:extLst>
              </p:cNvPr>
              <p:cNvSpPr/>
              <p:nvPr/>
            </p:nvSpPr>
            <p:spPr>
              <a:xfrm>
                <a:off x="588724" y="2204581"/>
                <a:ext cx="1277654" cy="350729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7" name="Gruppo 6">
                <a:extLst>
                  <a:ext uri="{FF2B5EF4-FFF2-40B4-BE49-F238E27FC236}">
                    <a16:creationId xmlns:a16="http://schemas.microsoft.com/office/drawing/2014/main" id="{565BCEC0-4817-ACAA-CF7D-E5A86010A6AE}"/>
                  </a:ext>
                </a:extLst>
              </p:cNvPr>
              <p:cNvGrpSpPr/>
              <p:nvPr/>
            </p:nvGrpSpPr>
            <p:grpSpPr>
              <a:xfrm>
                <a:off x="2644277" y="236003"/>
                <a:ext cx="1409918" cy="2490543"/>
                <a:chOff x="2644277" y="236003"/>
                <a:chExt cx="1409918" cy="2490543"/>
              </a:xfrm>
            </p:grpSpPr>
            <p:sp>
              <p:nvSpPr>
                <p:cNvPr id="5" name="Rettangolo 4">
                  <a:extLst>
                    <a:ext uri="{FF2B5EF4-FFF2-40B4-BE49-F238E27FC236}">
                      <a16:creationId xmlns:a16="http://schemas.microsoft.com/office/drawing/2014/main" id="{9AB3E54A-5EFE-DC69-10AA-F18713C7A0BD}"/>
                    </a:ext>
                  </a:extLst>
                </p:cNvPr>
                <p:cNvSpPr/>
                <p:nvPr/>
              </p:nvSpPr>
              <p:spPr>
                <a:xfrm>
                  <a:off x="2644277" y="236003"/>
                  <a:ext cx="1000797" cy="2490543"/>
                </a:xfrm>
                <a:prstGeom prst="rect">
                  <a:avLst/>
                </a:prstGeom>
                <a:solidFill>
                  <a:srgbClr val="CC4E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6" name="Rettangolo 5">
                  <a:extLst>
                    <a:ext uri="{FF2B5EF4-FFF2-40B4-BE49-F238E27FC236}">
                      <a16:creationId xmlns:a16="http://schemas.microsoft.com/office/drawing/2014/main" id="{2D8EE04B-6E8B-5A64-BF5F-AD53480FB4EA}"/>
                    </a:ext>
                  </a:extLst>
                </p:cNvPr>
                <p:cNvSpPr/>
                <p:nvPr/>
              </p:nvSpPr>
              <p:spPr>
                <a:xfrm>
                  <a:off x="3053398" y="250664"/>
                  <a:ext cx="1000797" cy="1290037"/>
                </a:xfrm>
                <a:prstGeom prst="rect">
                  <a:avLst/>
                </a:prstGeom>
                <a:solidFill>
                  <a:srgbClr val="CC4E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8" name="Gruppo 7">
                <a:extLst>
                  <a:ext uri="{FF2B5EF4-FFF2-40B4-BE49-F238E27FC236}">
                    <a16:creationId xmlns:a16="http://schemas.microsoft.com/office/drawing/2014/main" id="{9E40C669-BA80-2CA4-1FAB-B269D216B534}"/>
                  </a:ext>
                </a:extLst>
              </p:cNvPr>
              <p:cNvGrpSpPr/>
              <p:nvPr/>
            </p:nvGrpSpPr>
            <p:grpSpPr>
              <a:xfrm>
                <a:off x="4054195" y="2886183"/>
                <a:ext cx="1913007" cy="1245272"/>
                <a:chOff x="2644277" y="236003"/>
                <a:chExt cx="1231836" cy="2490543"/>
              </a:xfrm>
            </p:grpSpPr>
            <p:sp>
              <p:nvSpPr>
                <p:cNvPr id="9" name="Rettangolo 8">
                  <a:extLst>
                    <a:ext uri="{FF2B5EF4-FFF2-40B4-BE49-F238E27FC236}">
                      <a16:creationId xmlns:a16="http://schemas.microsoft.com/office/drawing/2014/main" id="{39CEAB0D-44D7-6FE7-2E1E-E9E17E88D833}"/>
                    </a:ext>
                  </a:extLst>
                </p:cNvPr>
                <p:cNvSpPr/>
                <p:nvPr/>
              </p:nvSpPr>
              <p:spPr>
                <a:xfrm>
                  <a:off x="2644277" y="236003"/>
                  <a:ext cx="1000797" cy="2490543"/>
                </a:xfrm>
                <a:prstGeom prst="rect">
                  <a:avLst/>
                </a:prstGeom>
                <a:solidFill>
                  <a:srgbClr val="CC4E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" name="Rettangolo 9">
                  <a:extLst>
                    <a:ext uri="{FF2B5EF4-FFF2-40B4-BE49-F238E27FC236}">
                      <a16:creationId xmlns:a16="http://schemas.microsoft.com/office/drawing/2014/main" id="{B292E4B7-CCE4-6A4A-1AFB-FDF4A2C4D3E2}"/>
                    </a:ext>
                  </a:extLst>
                </p:cNvPr>
                <p:cNvSpPr/>
                <p:nvPr/>
              </p:nvSpPr>
              <p:spPr>
                <a:xfrm>
                  <a:off x="3053398" y="250665"/>
                  <a:ext cx="822715" cy="2054263"/>
                </a:xfrm>
                <a:prstGeom prst="rect">
                  <a:avLst/>
                </a:prstGeom>
                <a:solidFill>
                  <a:srgbClr val="CC4E5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1D15FAB5-39B4-0696-B82F-CA272E182B48}"/>
                  </a:ext>
                </a:extLst>
              </p:cNvPr>
              <p:cNvSpPr/>
              <p:nvPr/>
            </p:nvSpPr>
            <p:spPr>
              <a:xfrm>
                <a:off x="4052491" y="3780726"/>
                <a:ext cx="1277654" cy="350729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E80ABDEF-F7D9-F981-92E1-BA3851F81B55}"/>
                  </a:ext>
                </a:extLst>
              </p:cNvPr>
              <p:cNvSpPr/>
              <p:nvPr/>
            </p:nvSpPr>
            <p:spPr>
              <a:xfrm rot="5400000">
                <a:off x="5773378" y="3118907"/>
                <a:ext cx="424747" cy="195443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3BD67510-2D26-7F1C-0157-D434840A488A}"/>
                  </a:ext>
                </a:extLst>
              </p:cNvPr>
              <p:cNvSpPr/>
              <p:nvPr/>
            </p:nvSpPr>
            <p:spPr>
              <a:xfrm rot="549545">
                <a:off x="5845805" y="3662771"/>
                <a:ext cx="202161" cy="195443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5C189361-5E69-555B-2CB7-6E8D23A236EC}"/>
                  </a:ext>
                </a:extLst>
              </p:cNvPr>
              <p:cNvSpPr/>
              <p:nvPr/>
            </p:nvSpPr>
            <p:spPr>
              <a:xfrm rot="5400000">
                <a:off x="5726586" y="3362517"/>
                <a:ext cx="424747" cy="195443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" name="Rettangolo 17">
                <a:extLst>
                  <a:ext uri="{FF2B5EF4-FFF2-40B4-BE49-F238E27FC236}">
                    <a16:creationId xmlns:a16="http://schemas.microsoft.com/office/drawing/2014/main" id="{ABB96F93-F9B2-C5A8-4E80-7F3334EDE54D}"/>
                  </a:ext>
                </a:extLst>
              </p:cNvPr>
              <p:cNvSpPr/>
              <p:nvPr/>
            </p:nvSpPr>
            <p:spPr>
              <a:xfrm>
                <a:off x="210585" y="4478055"/>
                <a:ext cx="2433691" cy="1407356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" name="Rettangolo 18">
                <a:extLst>
                  <a:ext uri="{FF2B5EF4-FFF2-40B4-BE49-F238E27FC236}">
                    <a16:creationId xmlns:a16="http://schemas.microsoft.com/office/drawing/2014/main" id="{5EDFC758-3681-C91D-6FA9-5CB13D192914}"/>
                  </a:ext>
                </a:extLst>
              </p:cNvPr>
              <p:cNvSpPr/>
              <p:nvPr/>
            </p:nvSpPr>
            <p:spPr>
              <a:xfrm>
                <a:off x="2344189" y="5179286"/>
                <a:ext cx="1313884" cy="1091982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0" name="Rettangolo 19">
                <a:extLst>
                  <a:ext uri="{FF2B5EF4-FFF2-40B4-BE49-F238E27FC236}">
                    <a16:creationId xmlns:a16="http://schemas.microsoft.com/office/drawing/2014/main" id="{A5667BE7-0F43-B6CB-E472-5D2478A40E90}"/>
                  </a:ext>
                </a:extLst>
              </p:cNvPr>
              <p:cNvSpPr/>
              <p:nvPr/>
            </p:nvSpPr>
            <p:spPr>
              <a:xfrm>
                <a:off x="3449938" y="4520474"/>
                <a:ext cx="1227870" cy="1407356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1" name="Rettangolo 20">
                <a:extLst>
                  <a:ext uri="{FF2B5EF4-FFF2-40B4-BE49-F238E27FC236}">
                    <a16:creationId xmlns:a16="http://schemas.microsoft.com/office/drawing/2014/main" id="{B274782E-D898-CE16-0856-1BF24F030C51}"/>
                  </a:ext>
                </a:extLst>
              </p:cNvPr>
              <p:cNvSpPr/>
              <p:nvPr/>
            </p:nvSpPr>
            <p:spPr>
              <a:xfrm rot="2333584">
                <a:off x="4332003" y="3989214"/>
                <a:ext cx="1090068" cy="1689176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2" name="Rettangolo 21">
                <a:extLst>
                  <a:ext uri="{FF2B5EF4-FFF2-40B4-BE49-F238E27FC236}">
                    <a16:creationId xmlns:a16="http://schemas.microsoft.com/office/drawing/2014/main" id="{4B637CD2-543F-65B7-B927-5B346F16E8AB}"/>
                  </a:ext>
                </a:extLst>
              </p:cNvPr>
              <p:cNvSpPr/>
              <p:nvPr/>
            </p:nvSpPr>
            <p:spPr>
              <a:xfrm rot="2333584">
                <a:off x="4286266" y="4756253"/>
                <a:ext cx="1090068" cy="577503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5" name="Ovale 24">
                <a:extLst>
                  <a:ext uri="{FF2B5EF4-FFF2-40B4-BE49-F238E27FC236}">
                    <a16:creationId xmlns:a16="http://schemas.microsoft.com/office/drawing/2014/main" id="{7A2FCF99-1A42-37A7-9012-84462F744AA5}"/>
                  </a:ext>
                </a:extLst>
              </p:cNvPr>
              <p:cNvSpPr/>
              <p:nvPr/>
            </p:nvSpPr>
            <p:spPr>
              <a:xfrm rot="18258670">
                <a:off x="4571803" y="4933457"/>
                <a:ext cx="1591628" cy="247638"/>
              </a:xfrm>
              <a:prstGeom prst="ellipse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6" name="Ovale 25">
                <a:extLst>
                  <a:ext uri="{FF2B5EF4-FFF2-40B4-BE49-F238E27FC236}">
                    <a16:creationId xmlns:a16="http://schemas.microsoft.com/office/drawing/2014/main" id="{52A5B22D-C8F6-7639-415F-3ED6591A5C9F}"/>
                  </a:ext>
                </a:extLst>
              </p:cNvPr>
              <p:cNvSpPr/>
              <p:nvPr/>
            </p:nvSpPr>
            <p:spPr>
              <a:xfrm rot="18530673">
                <a:off x="4487177" y="5066821"/>
                <a:ext cx="1591628" cy="247638"/>
              </a:xfrm>
              <a:prstGeom prst="ellipse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7" name="Rettangolo 26">
                <a:extLst>
                  <a:ext uri="{FF2B5EF4-FFF2-40B4-BE49-F238E27FC236}">
                    <a16:creationId xmlns:a16="http://schemas.microsoft.com/office/drawing/2014/main" id="{392C0976-048B-73A7-1C3B-9AFAA7424523}"/>
                  </a:ext>
                </a:extLst>
              </p:cNvPr>
              <p:cNvSpPr/>
              <p:nvPr/>
            </p:nvSpPr>
            <p:spPr>
              <a:xfrm>
                <a:off x="2951786" y="5206450"/>
                <a:ext cx="1187062" cy="1042834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8" name="Rettangolo 27">
                <a:extLst>
                  <a:ext uri="{FF2B5EF4-FFF2-40B4-BE49-F238E27FC236}">
                    <a16:creationId xmlns:a16="http://schemas.microsoft.com/office/drawing/2014/main" id="{BB2931A8-E531-6048-31CB-897312A4F089}"/>
                  </a:ext>
                </a:extLst>
              </p:cNvPr>
              <p:cNvSpPr/>
              <p:nvPr/>
            </p:nvSpPr>
            <p:spPr>
              <a:xfrm>
                <a:off x="2846203" y="5233011"/>
                <a:ext cx="1187062" cy="1042834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9" name="Ovale 28">
                <a:extLst>
                  <a:ext uri="{FF2B5EF4-FFF2-40B4-BE49-F238E27FC236}">
                    <a16:creationId xmlns:a16="http://schemas.microsoft.com/office/drawing/2014/main" id="{F7ACE5C9-52A0-FFB6-D9FB-E9BA97994151}"/>
                  </a:ext>
                </a:extLst>
              </p:cNvPr>
              <p:cNvSpPr/>
              <p:nvPr/>
            </p:nvSpPr>
            <p:spPr>
              <a:xfrm rot="13623047">
                <a:off x="4288569" y="1128077"/>
                <a:ext cx="1747422" cy="616185"/>
              </a:xfrm>
              <a:prstGeom prst="ellipse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0" name="Rettangolo 29">
                <a:extLst>
                  <a:ext uri="{FF2B5EF4-FFF2-40B4-BE49-F238E27FC236}">
                    <a16:creationId xmlns:a16="http://schemas.microsoft.com/office/drawing/2014/main" id="{CF3618BD-781C-7C58-2255-7851C1161E74}"/>
                  </a:ext>
                </a:extLst>
              </p:cNvPr>
              <p:cNvSpPr/>
              <p:nvPr/>
            </p:nvSpPr>
            <p:spPr>
              <a:xfrm rot="8350459">
                <a:off x="4604039" y="887300"/>
                <a:ext cx="788370" cy="2012334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1" name="Rettangolo 30">
                <a:extLst>
                  <a:ext uri="{FF2B5EF4-FFF2-40B4-BE49-F238E27FC236}">
                    <a16:creationId xmlns:a16="http://schemas.microsoft.com/office/drawing/2014/main" id="{800EC89F-F51D-7467-429E-FFF3CA6A5B60}"/>
                  </a:ext>
                </a:extLst>
              </p:cNvPr>
              <p:cNvSpPr/>
              <p:nvPr/>
            </p:nvSpPr>
            <p:spPr>
              <a:xfrm>
                <a:off x="92095" y="2563203"/>
                <a:ext cx="1554210" cy="1321563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2" name="Rettangolo 31">
                <a:extLst>
                  <a:ext uri="{FF2B5EF4-FFF2-40B4-BE49-F238E27FC236}">
                    <a16:creationId xmlns:a16="http://schemas.microsoft.com/office/drawing/2014/main" id="{099FA28F-9976-7D3B-CB6D-FE7600555792}"/>
                  </a:ext>
                </a:extLst>
              </p:cNvPr>
              <p:cNvSpPr/>
              <p:nvPr/>
            </p:nvSpPr>
            <p:spPr>
              <a:xfrm>
                <a:off x="760975" y="668045"/>
                <a:ext cx="2085228" cy="1617563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3" name="Rettangolo 32">
                <a:extLst>
                  <a:ext uri="{FF2B5EF4-FFF2-40B4-BE49-F238E27FC236}">
                    <a16:creationId xmlns:a16="http://schemas.microsoft.com/office/drawing/2014/main" id="{2CD134D2-6A8C-0558-8669-2DA88FBFCA13}"/>
                  </a:ext>
                </a:extLst>
              </p:cNvPr>
              <p:cNvSpPr/>
              <p:nvPr/>
            </p:nvSpPr>
            <p:spPr>
              <a:xfrm>
                <a:off x="219502" y="1100087"/>
                <a:ext cx="1242902" cy="1490053"/>
              </a:xfrm>
              <a:prstGeom prst="rect">
                <a:avLst/>
              </a:prstGeom>
              <a:solidFill>
                <a:srgbClr val="CC4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4112" name="Picture 16" descr="Aggiornamento / Formazione">
              <a:extLst>
                <a:ext uri="{FF2B5EF4-FFF2-40B4-BE49-F238E27FC236}">
                  <a16:creationId xmlns:a16="http://schemas.microsoft.com/office/drawing/2014/main" id="{DDC8AE28-79A2-6927-E25C-6A5783CC43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848" y="662354"/>
              <a:ext cx="1554209" cy="1554209"/>
            </a:xfrm>
            <a:prstGeom prst="rect">
              <a:avLst/>
            </a:prstGeom>
            <a:noFill/>
            <a:ln w="76200">
              <a:solidFill>
                <a:schemeClr val="accent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Formazione Continua - Informattiva - consulenza aziende lavoro stage">
              <a:extLst>
                <a:ext uri="{FF2B5EF4-FFF2-40B4-BE49-F238E27FC236}">
                  <a16:creationId xmlns:a16="http://schemas.microsoft.com/office/drawing/2014/main" id="{0DA7A523-5B01-AC60-164D-1F4D2316C3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ECF1F5"/>
                </a:clrFrom>
                <a:clrTo>
                  <a:srgbClr val="ECF1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466" t="17507" r="32521" b="4568"/>
            <a:stretch/>
          </p:blipFill>
          <p:spPr bwMode="auto">
            <a:xfrm>
              <a:off x="2258267" y="4961256"/>
              <a:ext cx="1726469" cy="1282285"/>
            </a:xfrm>
            <a:prstGeom prst="rect">
              <a:avLst/>
            </a:prstGeom>
            <a:noFill/>
            <a:ln w="76200">
              <a:solidFill>
                <a:schemeClr val="tx1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2" name="Gruppo 41">
              <a:extLst>
                <a:ext uri="{FF2B5EF4-FFF2-40B4-BE49-F238E27FC236}">
                  <a16:creationId xmlns:a16="http://schemas.microsoft.com/office/drawing/2014/main" id="{A671C438-02F5-AF7C-E945-E0581D899B04}"/>
                </a:ext>
              </a:extLst>
            </p:cNvPr>
            <p:cNvGrpSpPr/>
            <p:nvPr/>
          </p:nvGrpSpPr>
          <p:grpSpPr>
            <a:xfrm>
              <a:off x="122925" y="2400831"/>
              <a:ext cx="1408214" cy="1554209"/>
              <a:chOff x="10233049" y="1500898"/>
              <a:chExt cx="1530623" cy="1601277"/>
            </a:xfrm>
          </p:grpSpPr>
          <p:pic>
            <p:nvPicPr>
              <p:cNvPr id="4100" name="Picture 4" descr="Lettera di ringraziamento per collaborazione: 3 esempi">
                <a:extLst>
                  <a:ext uri="{FF2B5EF4-FFF2-40B4-BE49-F238E27FC236}">
                    <a16:creationId xmlns:a16="http://schemas.microsoft.com/office/drawing/2014/main" id="{041D70F2-DE18-16E1-B129-CAC86D9167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21072" y="1878570"/>
                <a:ext cx="708739" cy="713964"/>
              </a:xfrm>
              <a:prstGeom prst="rect">
                <a:avLst/>
              </a:prstGeom>
              <a:noFill/>
              <a:ln w="7620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4" name="Picture 8" descr="Ingranaggio Icona Opzione - Grafica vettoriale gratuita su Pixabay">
                <a:extLst>
                  <a:ext uri="{FF2B5EF4-FFF2-40B4-BE49-F238E27FC236}">
                    <a16:creationId xmlns:a16="http://schemas.microsoft.com/office/drawing/2014/main" id="{17A3CD73-2BAA-37DA-64DE-C0FA129C11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33049" y="1500898"/>
                <a:ext cx="1484784" cy="1503357"/>
              </a:xfrm>
              <a:prstGeom prst="rect">
                <a:avLst/>
              </a:prstGeom>
              <a:noFill/>
              <a:ln w="76200">
                <a:solidFill>
                  <a:srgbClr val="0070C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8" name="Picture 12" descr="รูปไอคอนเวกเตอร์แชท PNG , ฟองอากาศ, ไอคอนฟอง, แชทภาพ PNG และ เวกเตอร์  สำหรับการดาวน์โหลดฟรี">
                <a:extLst>
                  <a:ext uri="{FF2B5EF4-FFF2-40B4-BE49-F238E27FC236}">
                    <a16:creationId xmlns:a16="http://schemas.microsoft.com/office/drawing/2014/main" id="{50BD23B4-63DC-AF85-D267-9C29C8659A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23" t="15109" r="8805" b="15038"/>
              <a:stretch/>
            </p:blipFill>
            <p:spPr bwMode="auto">
              <a:xfrm>
                <a:off x="11121319" y="2545303"/>
                <a:ext cx="642353" cy="556872"/>
              </a:xfrm>
              <a:prstGeom prst="rect">
                <a:avLst/>
              </a:prstGeom>
              <a:noFill/>
              <a:ln w="7620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" name="Gruppo 45">
              <a:extLst>
                <a:ext uri="{FF2B5EF4-FFF2-40B4-BE49-F238E27FC236}">
                  <a16:creationId xmlns:a16="http://schemas.microsoft.com/office/drawing/2014/main" id="{6D997A01-E260-C9AB-D078-CA7311E616D7}"/>
                </a:ext>
              </a:extLst>
            </p:cNvPr>
            <p:cNvGrpSpPr/>
            <p:nvPr/>
          </p:nvGrpSpPr>
          <p:grpSpPr>
            <a:xfrm>
              <a:off x="4208706" y="910631"/>
              <a:ext cx="1424293" cy="1606165"/>
              <a:chOff x="10177732" y="2040955"/>
              <a:chExt cx="1424293" cy="1606165"/>
            </a:xfrm>
          </p:grpSpPr>
          <p:sp>
            <p:nvSpPr>
              <p:cNvPr id="36" name="Rettangolo con un angolo ritagliato e uno arrotondato 35">
                <a:extLst>
                  <a:ext uri="{FF2B5EF4-FFF2-40B4-BE49-F238E27FC236}">
                    <a16:creationId xmlns:a16="http://schemas.microsoft.com/office/drawing/2014/main" id="{3E371411-A385-016D-651C-8F5AAF84382F}"/>
                  </a:ext>
                </a:extLst>
              </p:cNvPr>
              <p:cNvSpPr/>
              <p:nvPr/>
            </p:nvSpPr>
            <p:spPr>
              <a:xfrm>
                <a:off x="10177732" y="2040955"/>
                <a:ext cx="1417199" cy="1606165"/>
              </a:xfrm>
              <a:prstGeom prst="snipRoundRect">
                <a:avLst>
                  <a:gd name="adj1" fmla="val 0"/>
                  <a:gd name="adj2" fmla="val 50000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 w="762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4098" name="Picture 2" descr="L'importanza dell'ICT nella didattica quotidiana">
                <a:extLst>
                  <a:ext uri="{FF2B5EF4-FFF2-40B4-BE49-F238E27FC236}">
                    <a16:creationId xmlns:a16="http://schemas.microsoft.com/office/drawing/2014/main" id="{03E72790-5F5B-008C-7FFB-9776AF0DE6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14252" y="2144935"/>
                <a:ext cx="1387773" cy="14658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FC6EA272-2458-9204-7CD8-B7B9F2A0525C}"/>
              </a:ext>
            </a:extLst>
          </p:cNvPr>
          <p:cNvGrpSpPr/>
          <p:nvPr/>
        </p:nvGrpSpPr>
        <p:grpSpPr>
          <a:xfrm>
            <a:off x="142816" y="729209"/>
            <a:ext cx="1724520" cy="1876353"/>
            <a:chOff x="204320" y="2083048"/>
            <a:chExt cx="1724520" cy="1876353"/>
          </a:xfrm>
        </p:grpSpPr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059B509D-993F-3570-7958-3172E2501DDB}"/>
                </a:ext>
              </a:extLst>
            </p:cNvPr>
            <p:cNvGrpSpPr/>
            <p:nvPr/>
          </p:nvGrpSpPr>
          <p:grpSpPr>
            <a:xfrm>
              <a:off x="204320" y="2083048"/>
              <a:ext cx="1724520" cy="1876353"/>
              <a:chOff x="10177732" y="2040955"/>
              <a:chExt cx="1424293" cy="1606165"/>
            </a:xfrm>
          </p:grpSpPr>
          <p:sp>
            <p:nvSpPr>
              <p:cNvPr id="24" name="Rettangolo con un angolo ritagliato e uno arrotondato 23">
                <a:extLst>
                  <a:ext uri="{FF2B5EF4-FFF2-40B4-BE49-F238E27FC236}">
                    <a16:creationId xmlns:a16="http://schemas.microsoft.com/office/drawing/2014/main" id="{A5E8817C-4ECC-240C-2FBA-EECE733AF9CC}"/>
                  </a:ext>
                </a:extLst>
              </p:cNvPr>
              <p:cNvSpPr/>
              <p:nvPr/>
            </p:nvSpPr>
            <p:spPr>
              <a:xfrm>
                <a:off x="10177732" y="2040955"/>
                <a:ext cx="1417199" cy="1606165"/>
              </a:xfrm>
              <a:prstGeom prst="snipRoundRect">
                <a:avLst>
                  <a:gd name="adj1" fmla="val 0"/>
                  <a:gd name="adj2" fmla="val 50000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 w="762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34" name="Picture 2" descr="L'importanza dell'ICT nella didattica quotidiana">
                <a:extLst>
                  <a:ext uri="{FF2B5EF4-FFF2-40B4-BE49-F238E27FC236}">
                    <a16:creationId xmlns:a16="http://schemas.microsoft.com/office/drawing/2014/main" id="{9A064AB1-C83D-B633-3236-241556B2AF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14252" y="2144935"/>
                <a:ext cx="1387773" cy="14658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3" name="Picture 2" descr="¿Qué es Moodle?">
              <a:extLst>
                <a:ext uri="{FF2B5EF4-FFF2-40B4-BE49-F238E27FC236}">
                  <a16:creationId xmlns:a16="http://schemas.microsoft.com/office/drawing/2014/main" id="{9E73F4F0-BD42-8F43-964D-61002025D1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54" t="42683" r="24641" b="39708"/>
            <a:stretch/>
          </p:blipFill>
          <p:spPr bwMode="auto">
            <a:xfrm>
              <a:off x="1053408" y="3369372"/>
              <a:ext cx="829283" cy="536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7E9BAF91-ECAB-46F2-089A-368392C0159A}"/>
              </a:ext>
            </a:extLst>
          </p:cNvPr>
          <p:cNvGrpSpPr/>
          <p:nvPr/>
        </p:nvGrpSpPr>
        <p:grpSpPr>
          <a:xfrm>
            <a:off x="5257800" y="169952"/>
            <a:ext cx="6682732" cy="5138648"/>
            <a:chOff x="2780858" y="169952"/>
            <a:chExt cx="8587017" cy="6518096"/>
          </a:xfrm>
        </p:grpSpPr>
        <p:pic>
          <p:nvPicPr>
            <p:cNvPr id="37" name="Immagine 36">
              <a:extLst>
                <a:ext uri="{FF2B5EF4-FFF2-40B4-BE49-F238E27FC236}">
                  <a16:creationId xmlns:a16="http://schemas.microsoft.com/office/drawing/2014/main" id="{DFC40034-661C-3458-46D4-72F19E165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780858" y="262806"/>
              <a:ext cx="7773558" cy="6425242"/>
            </a:xfrm>
            <a:prstGeom prst="rect">
              <a:avLst/>
            </a:prstGeom>
            <a:ln w="57150">
              <a:solidFill>
                <a:srgbClr val="FFC000"/>
              </a:solidFill>
            </a:ln>
          </p:spPr>
        </p:pic>
        <p:pic>
          <p:nvPicPr>
            <p:cNvPr id="38" name="Immagine 37">
              <a:hlinkClick r:id="rId11"/>
              <a:extLst>
                <a:ext uri="{FF2B5EF4-FFF2-40B4-BE49-F238E27FC236}">
                  <a16:creationId xmlns:a16="http://schemas.microsoft.com/office/drawing/2014/main" id="{94AB093E-1E60-71D7-0B8F-C2B3EC879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51066" y="169952"/>
              <a:ext cx="2216809" cy="1604930"/>
            </a:xfrm>
            <a:prstGeom prst="rect">
              <a:avLst/>
            </a:prstGeom>
            <a:ln w="57150">
              <a:solidFill>
                <a:srgbClr val="FFC000"/>
              </a:solidFill>
            </a:ln>
          </p:spPr>
        </p:pic>
      </p:grp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EED54CF1-BF04-26CC-8CDE-FD246C23E82F}"/>
              </a:ext>
            </a:extLst>
          </p:cNvPr>
          <p:cNvGrpSpPr/>
          <p:nvPr/>
        </p:nvGrpSpPr>
        <p:grpSpPr>
          <a:xfrm rot="20389200">
            <a:off x="748855" y="2412927"/>
            <a:ext cx="3702514" cy="2227272"/>
            <a:chOff x="251468" y="3290766"/>
            <a:chExt cx="4804186" cy="3304428"/>
          </a:xfrm>
        </p:grpSpPr>
        <p:pic>
          <p:nvPicPr>
            <p:cNvPr id="40" name="Immagine 39">
              <a:hlinkClick r:id="rId13"/>
              <a:extLst>
                <a:ext uri="{FF2B5EF4-FFF2-40B4-BE49-F238E27FC236}">
                  <a16:creationId xmlns:a16="http://schemas.microsoft.com/office/drawing/2014/main" id="{E46E7309-1B5B-704D-BAF0-DE4ABD183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51468" y="3290766"/>
              <a:ext cx="4804186" cy="3304428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</p:pic>
        <p:sp>
          <p:nvSpPr>
            <p:cNvPr id="41" name="Rettangolo 40">
              <a:extLst>
                <a:ext uri="{FF2B5EF4-FFF2-40B4-BE49-F238E27FC236}">
                  <a16:creationId xmlns:a16="http://schemas.microsoft.com/office/drawing/2014/main" id="{BE9CD5F8-7954-66C7-C6C9-986F20BAF4CA}"/>
                </a:ext>
              </a:extLst>
            </p:cNvPr>
            <p:cNvSpPr/>
            <p:nvPr/>
          </p:nvSpPr>
          <p:spPr>
            <a:xfrm>
              <a:off x="1324840" y="3382241"/>
              <a:ext cx="604999" cy="176645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9EC519B5-33CF-3776-C013-04BE4C8F1EE7}"/>
              </a:ext>
            </a:extLst>
          </p:cNvPr>
          <p:cNvGrpSpPr/>
          <p:nvPr/>
        </p:nvGrpSpPr>
        <p:grpSpPr>
          <a:xfrm rot="21033328">
            <a:off x="1550530" y="2599272"/>
            <a:ext cx="3662667" cy="2370471"/>
            <a:chOff x="3932840" y="3080422"/>
            <a:chExt cx="5212518" cy="2413132"/>
          </a:xfrm>
        </p:grpSpPr>
        <p:pic>
          <p:nvPicPr>
            <p:cNvPr id="45" name="Immagine 44">
              <a:hlinkClick r:id="rId15"/>
              <a:extLst>
                <a:ext uri="{FF2B5EF4-FFF2-40B4-BE49-F238E27FC236}">
                  <a16:creationId xmlns:a16="http://schemas.microsoft.com/office/drawing/2014/main" id="{8722BE68-79A6-7C7C-5A31-B1A61740F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932840" y="3080422"/>
              <a:ext cx="5212518" cy="2413132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</p:pic>
        <p:sp>
          <p:nvSpPr>
            <p:cNvPr id="47" name="Rettangolo 46">
              <a:extLst>
                <a:ext uri="{FF2B5EF4-FFF2-40B4-BE49-F238E27FC236}">
                  <a16:creationId xmlns:a16="http://schemas.microsoft.com/office/drawing/2014/main" id="{0C2B0BBE-3E92-F31C-A14A-A51D2C829CCC}"/>
                </a:ext>
              </a:extLst>
            </p:cNvPr>
            <p:cNvSpPr/>
            <p:nvPr/>
          </p:nvSpPr>
          <p:spPr>
            <a:xfrm>
              <a:off x="5076532" y="3080422"/>
              <a:ext cx="1005227" cy="259773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EA0B286A-1E9E-F34A-AB2D-BEAEE8A8DC1A}"/>
              </a:ext>
            </a:extLst>
          </p:cNvPr>
          <p:cNvGrpSpPr/>
          <p:nvPr/>
        </p:nvGrpSpPr>
        <p:grpSpPr>
          <a:xfrm rot="246868">
            <a:off x="1912611" y="3321900"/>
            <a:ext cx="3677890" cy="2173845"/>
            <a:chOff x="4725903" y="2657928"/>
            <a:chExt cx="4306614" cy="2173845"/>
          </a:xfrm>
        </p:grpSpPr>
        <p:pic>
          <p:nvPicPr>
            <p:cNvPr id="49" name="Immagine 48">
              <a:hlinkClick r:id="rId17"/>
              <a:extLst>
                <a:ext uri="{FF2B5EF4-FFF2-40B4-BE49-F238E27FC236}">
                  <a16:creationId xmlns:a16="http://schemas.microsoft.com/office/drawing/2014/main" id="{D774E8EE-A461-D17C-DC74-1C6E50D87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725903" y="2657928"/>
              <a:ext cx="4306614" cy="2173845"/>
            </a:xfrm>
            <a:prstGeom prst="rect">
              <a:avLst/>
            </a:prstGeom>
            <a:ln w="57150">
              <a:solidFill>
                <a:srgbClr val="FFC000"/>
              </a:solidFill>
            </a:ln>
          </p:spPr>
        </p:pic>
        <p:sp>
          <p:nvSpPr>
            <p:cNvPr id="50" name="Rettangolo 49">
              <a:extLst>
                <a:ext uri="{FF2B5EF4-FFF2-40B4-BE49-F238E27FC236}">
                  <a16:creationId xmlns:a16="http://schemas.microsoft.com/office/drawing/2014/main" id="{B426A18A-A6F5-0015-0850-49776ACF3983}"/>
                </a:ext>
              </a:extLst>
            </p:cNvPr>
            <p:cNvSpPr/>
            <p:nvPr/>
          </p:nvSpPr>
          <p:spPr>
            <a:xfrm>
              <a:off x="5502885" y="2657928"/>
              <a:ext cx="545375" cy="204526"/>
            </a:xfrm>
            <a:prstGeom prst="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51" name="Gruppo 50">
            <a:extLst>
              <a:ext uri="{FF2B5EF4-FFF2-40B4-BE49-F238E27FC236}">
                <a16:creationId xmlns:a16="http://schemas.microsoft.com/office/drawing/2014/main" id="{0AB27084-796C-4563-F3B0-9473BB0B8635}"/>
              </a:ext>
            </a:extLst>
          </p:cNvPr>
          <p:cNvGrpSpPr/>
          <p:nvPr/>
        </p:nvGrpSpPr>
        <p:grpSpPr>
          <a:xfrm rot="1089904">
            <a:off x="2179207" y="4035460"/>
            <a:ext cx="3410124" cy="2153480"/>
            <a:chOff x="7551154" y="3158391"/>
            <a:chExt cx="4231824" cy="3313341"/>
          </a:xfrm>
        </p:grpSpPr>
        <p:pic>
          <p:nvPicPr>
            <p:cNvPr id="52" name="Immagine 51">
              <a:hlinkClick r:id="rId19"/>
              <a:extLst>
                <a:ext uri="{FF2B5EF4-FFF2-40B4-BE49-F238E27FC236}">
                  <a16:creationId xmlns:a16="http://schemas.microsoft.com/office/drawing/2014/main" id="{A08AE6DD-3FF2-8BD4-AF98-9790AD7C5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551154" y="3158391"/>
              <a:ext cx="4231824" cy="3313341"/>
            </a:xfrm>
            <a:prstGeom prst="rect">
              <a:avLst/>
            </a:prstGeom>
            <a:ln w="57150">
              <a:solidFill>
                <a:srgbClr val="FFC000"/>
              </a:solidFill>
            </a:ln>
          </p:spPr>
        </p:pic>
        <p:sp>
          <p:nvSpPr>
            <p:cNvPr id="53" name="Rettangolo 52">
              <a:extLst>
                <a:ext uri="{FF2B5EF4-FFF2-40B4-BE49-F238E27FC236}">
                  <a16:creationId xmlns:a16="http://schemas.microsoft.com/office/drawing/2014/main" id="{A4EA868F-1C92-1F14-F84D-C39C566D10EC}"/>
                </a:ext>
              </a:extLst>
            </p:cNvPr>
            <p:cNvSpPr/>
            <p:nvPr/>
          </p:nvSpPr>
          <p:spPr>
            <a:xfrm>
              <a:off x="8151097" y="3158391"/>
              <a:ext cx="724546" cy="186126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4562932E-9CCD-7AB3-701D-A71A72743687}"/>
              </a:ext>
            </a:extLst>
          </p:cNvPr>
          <p:cNvSpPr txBox="1"/>
          <p:nvPr/>
        </p:nvSpPr>
        <p:spPr>
          <a:xfrm>
            <a:off x="0" y="6581003"/>
            <a:ext cx="2877671" cy="292386"/>
          </a:xfrm>
          <a:prstGeom prst="rect">
            <a:avLst/>
          </a:prstGeom>
          <a:solidFill>
            <a:srgbClr val="F9973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CH" sz="13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Davide Ricciardi – Daniele Milani</a:t>
            </a:r>
          </a:p>
        </p:txBody>
      </p:sp>
    </p:spTree>
    <p:extLst>
      <p:ext uri="{BB962C8B-B14F-4D97-AF65-F5344CB8AC3E}">
        <p14:creationId xmlns:p14="http://schemas.microsoft.com/office/powerpoint/2010/main" val="273890040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i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i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a49cc17-1f98-4649-bf7c-ffa8bd3f8c7c">
      <Terms xmlns="http://schemas.microsoft.com/office/infopath/2007/PartnerControls"/>
    </lcf76f155ced4ddcb4097134ff3c332f>
    <TaxCatchAll xmlns="ec89aff9-ce44-473a-a24d-09102191049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157F9422C8F8942ACF1492710465F92" ma:contentTypeVersion="15" ma:contentTypeDescription="Creare un nuovo documento." ma:contentTypeScope="" ma:versionID="636f9e4475e25eb8b9b0dc0edeff15a2">
  <xsd:schema xmlns:xsd="http://www.w3.org/2001/XMLSchema" xmlns:xs="http://www.w3.org/2001/XMLSchema" xmlns:p="http://schemas.microsoft.com/office/2006/metadata/properties" xmlns:ns2="8a49cc17-1f98-4649-bf7c-ffa8bd3f8c7c" xmlns:ns3="ec89aff9-ce44-473a-a24d-091021910494" targetNamespace="http://schemas.microsoft.com/office/2006/metadata/properties" ma:root="true" ma:fieldsID="e223fbf9a88b70807eae85bbb7561c6a" ns2:_="" ns3:_="">
    <xsd:import namespace="8a49cc17-1f98-4649-bf7c-ffa8bd3f8c7c"/>
    <xsd:import namespace="ec89aff9-ce44-473a-a24d-0910219104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49cc17-1f98-4649-bf7c-ffa8bd3f8c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Tag immagine" ma:readOnly="false" ma:fieldId="{5cf76f15-5ced-4ddc-b409-7134ff3c332f}" ma:taxonomyMulti="true" ma:sspId="2b4c9a51-351d-4bb7-a85c-0ec8e3fada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89aff9-ce44-473a-a24d-091021910494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d563daa-409c-48d6-ab73-3580deb9e770}" ma:internalName="TaxCatchAll" ma:showField="CatchAllData" ma:web="ec89aff9-ce44-473a-a24d-0910219104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B0AE56-EA92-4A19-9BC2-15FC958DD18E}">
  <ds:schemaRefs>
    <ds:schemaRef ds:uri="http://schemas.microsoft.com/office/infopath/2007/PartnerControls"/>
    <ds:schemaRef ds:uri="http://www.w3.org/XML/1998/namespace"/>
    <ds:schemaRef ds:uri="ec89aff9-ce44-473a-a24d-091021910494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8a49cc17-1f98-4649-bf7c-ffa8bd3f8c7c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AD9884C-DE69-4D07-8958-063C2B03DFD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484809D-5A43-4799-AA6C-D679858ABA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49cc17-1f98-4649-bf7c-ffa8bd3f8c7c"/>
    <ds:schemaRef ds:uri="ec89aff9-ce44-473a-a24d-0910219104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299</Words>
  <Application>Microsoft Office PowerPoint</Application>
  <PresentationFormat>Widescreen</PresentationFormat>
  <Paragraphs>76</Paragraphs>
  <Slides>12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9" baseType="lpstr">
      <vt:lpstr>Arial</vt:lpstr>
      <vt:lpstr>Britannic Bold</vt:lpstr>
      <vt:lpstr>Calibri</vt:lpstr>
      <vt:lpstr>Calibri Light</vt:lpstr>
      <vt:lpstr>Century Gothic</vt:lpstr>
      <vt:lpstr>Helvetica</vt:lpstr>
      <vt:lpstr>Tema di Office</vt:lpstr>
      <vt:lpstr>Presentazione standard di PowerPoint</vt:lpstr>
      <vt:lpstr>DECS – Centro di Risorse Didattiche e Digitali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Titolo contributo</dc:title>
  <cp:lastModifiedBy>Laffranchi Giuseppe (DOCENTE)</cp:lastModifiedBy>
  <cp:revision>6</cp:revision>
  <dcterms:modified xsi:type="dcterms:W3CDTF">2022-10-14T06:30:48Z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0x0101000157F9422C8F8942ACF1492710465F92</vt:lpwstr>
  </property>
</Properties>
</file>