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sldIdLst>
    <p:sldId id="256" r:id="rId3"/>
    <p:sldId id="259" r:id="rId4"/>
    <p:sldId id="288" r:id="rId5"/>
    <p:sldId id="261" r:id="rId6"/>
    <p:sldId id="263" r:id="rId7"/>
    <p:sldId id="287" r:id="rId8"/>
    <p:sldId id="265" r:id="rId9"/>
    <p:sldId id="266" r:id="rId10"/>
    <p:sldId id="271" r:id="rId11"/>
    <p:sldId id="268"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000000"/>
    <a:srgbClr val="F4B183"/>
    <a:srgbClr val="F99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3" autoAdjust="0"/>
    <p:restoredTop sz="72705" autoAdjust="0"/>
  </p:normalViewPr>
  <p:slideViewPr>
    <p:cSldViewPr snapToGrid="0">
      <p:cViewPr varScale="1">
        <p:scale>
          <a:sx n="47" d="100"/>
          <a:sy n="47" d="100"/>
        </p:scale>
        <p:origin x="878" y="38"/>
      </p:cViewPr>
      <p:guideLst/>
    </p:cSldViewPr>
  </p:slideViewPr>
  <p:outlineViewPr>
    <p:cViewPr>
      <p:scale>
        <a:sx n="33" d="100"/>
        <a:sy n="33" d="100"/>
      </p:scale>
      <p:origin x="0" y="0"/>
    </p:cViewPr>
  </p:outlineViewPr>
  <p:notesTextViewPr>
    <p:cViewPr>
      <p:scale>
        <a:sx n="1" d="1"/>
        <a:sy n="1" d="1"/>
      </p:scale>
      <p:origin x="0" y="-4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BCCAE7F1-29DD-4646-9F91-8C33515B68C3}" type="datetimeFigureOut">
              <a:rPr lang="en-GB" smtClean="0"/>
              <a:t>16/09/2022</a:t>
            </a:fld>
            <a:endParaRPr lang="en-GB"/>
          </a:p>
        </p:txBody>
      </p:sp>
      <p:sp>
        <p:nvSpPr>
          <p:cNvPr id="4" name="Segnaposto immagin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2910B481-1009-4378-B983-E8102796569C}" type="slidenum">
              <a:rPr lang="en-GB" smtClean="0"/>
              <a:t>‹N›</a:t>
            </a:fld>
            <a:endParaRPr lang="en-GB"/>
          </a:p>
        </p:txBody>
      </p:sp>
    </p:spTree>
    <p:extLst>
      <p:ext uri="{BB962C8B-B14F-4D97-AF65-F5344CB8AC3E}">
        <p14:creationId xmlns:p14="http://schemas.microsoft.com/office/powerpoint/2010/main" val="362484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1</a:t>
            </a:fld>
            <a:endParaRPr lang="en-GB"/>
          </a:p>
        </p:txBody>
      </p:sp>
    </p:spTree>
    <p:extLst>
      <p:ext uri="{BB962C8B-B14F-4D97-AF65-F5344CB8AC3E}">
        <p14:creationId xmlns:p14="http://schemas.microsoft.com/office/powerpoint/2010/main" val="179248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Il modello PCR include una piattaforma software che sovrintende a tutte le attività, noi useremo invece l’attività Workshop di </a:t>
            </a:r>
            <a:r>
              <a:rPr lang="it-IT" sz="1200" dirty="0" err="1">
                <a:effectLst/>
                <a:latin typeface="Arial" panose="020B0604020202020204" pitchFamily="34" charset="0"/>
                <a:ea typeface="Times New Roman" panose="02020603050405020304" pitchFamily="18" charset="0"/>
                <a:cs typeface="Times New Roman" panose="02020603050405020304" pitchFamily="18" charset="0"/>
              </a:rPr>
              <a:t>Moodle</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immagine</a:t>
            </a:r>
          </a:p>
          <a:p>
            <a:pPr algn="just">
              <a:spcBef>
                <a:spcPts val="600"/>
              </a:spcBef>
              <a:spcAft>
                <a:spcPts val="60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Questo processo di valutazione comprende una certa interconnessione tra i ruoli, bisogna impedire che gli studenti che non rispettano le consegne, come qualità o come tempi, penalizzino i compagni che nella cronologia del proprio task dovrebbero partire da tali consegne.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Si può ovviare ai problemi organizzativi che derivano da queste situazioni anomale prevedendo più revisori per una stessa soluzione, in questo modo ciascuno studente dovrà valutare più soluzioni e gli arriverà più di un feed-back.</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10</a:t>
            </a:fld>
            <a:endParaRPr lang="en-GB"/>
          </a:p>
        </p:txBody>
      </p:sp>
    </p:spTree>
    <p:extLst>
      <p:ext uri="{BB962C8B-B14F-4D97-AF65-F5344CB8AC3E}">
        <p14:creationId xmlns:p14="http://schemas.microsoft.com/office/powerpoint/2010/main" val="144285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immagine</a:t>
            </a:r>
          </a:p>
          <a:p>
            <a:r>
              <a:rPr lang="it-IT" sz="1200" dirty="0">
                <a:effectLst/>
                <a:latin typeface="Arial" panose="020B0604020202020204" pitchFamily="34" charset="0"/>
                <a:ea typeface="Times New Roman" panose="02020603050405020304" pitchFamily="18" charset="0"/>
                <a:cs typeface="Times New Roman" panose="02020603050405020304" pitchFamily="18" charset="0"/>
              </a:rPr>
              <a:t>Molti parametri dell’attività Workshop corrispondono ai parametri comuni a tutte le attività di </a:t>
            </a:r>
            <a:r>
              <a:rPr lang="it-IT" sz="1200" dirty="0" err="1">
                <a:effectLst/>
                <a:latin typeface="Arial" panose="020B0604020202020204" pitchFamily="34" charset="0"/>
                <a:ea typeface="Times New Roman" panose="02020603050405020304" pitchFamily="18" charset="0"/>
                <a:cs typeface="Times New Roman" panose="02020603050405020304" pitchFamily="18" charset="0"/>
              </a:rPr>
              <a:t>Moodle</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(“disponibilità”, “impostazioni comuni”, “condizioni per l’accesso”, “tag” e “competenze”) ma ci sono parametri caratteristici che si devono definire solo per il Workshop.</a:t>
            </a:r>
            <a:endParaRPr lang="en-GB" sz="1200"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11</a:t>
            </a:fld>
            <a:endParaRPr lang="en-GB"/>
          </a:p>
        </p:txBody>
      </p:sp>
    </p:spTree>
    <p:extLst>
      <p:ext uri="{BB962C8B-B14F-4D97-AF65-F5344CB8AC3E}">
        <p14:creationId xmlns:p14="http://schemas.microsoft.com/office/powerpoint/2010/main" val="155597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 punti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Lo studente, rispondendo in modo quantitativo a una serie di domande, ottiene automaticamente  la valutazione delle soluzioni che  gli sono state assegnate.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it-IT" sz="1200" dirty="0">
                <a:solidFill>
                  <a:srgbClr val="FF0000"/>
                </a:solidFill>
              </a:rPr>
              <a:t>*</a:t>
            </a:r>
            <a:endParaRPr lang="en-GB" sz="1200"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12</a:t>
            </a:fld>
            <a:endParaRPr lang="en-GB"/>
          </a:p>
        </p:txBody>
      </p:sp>
    </p:spTree>
    <p:extLst>
      <p:ext uri="{BB962C8B-B14F-4D97-AF65-F5344CB8AC3E}">
        <p14:creationId xmlns:p14="http://schemas.microsoft.com/office/powerpoint/2010/main" val="78230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Immagine + testo</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13</a:t>
            </a:fld>
            <a:endParaRPr lang="en-GB"/>
          </a:p>
        </p:txBody>
      </p:sp>
    </p:spTree>
    <p:extLst>
      <p:ext uri="{BB962C8B-B14F-4D97-AF65-F5344CB8AC3E}">
        <p14:creationId xmlns:p14="http://schemas.microsoft.com/office/powerpoint/2010/main" val="49212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2 punti</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14</a:t>
            </a:fld>
            <a:endParaRPr lang="en-GB"/>
          </a:p>
        </p:txBody>
      </p:sp>
    </p:spTree>
    <p:extLst>
      <p:ext uri="{BB962C8B-B14F-4D97-AF65-F5344CB8AC3E}">
        <p14:creationId xmlns:p14="http://schemas.microsoft.com/office/powerpoint/2010/main" val="44815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Immagine + 3 punti</a:t>
            </a:r>
          </a:p>
          <a:p>
            <a:r>
              <a:rPr lang="it-IT" dirty="0">
                <a:solidFill>
                  <a:srgbClr val="FF0000"/>
                </a:solidFill>
              </a:rPr>
              <a:t>* (ovale)</a:t>
            </a:r>
          </a:p>
          <a:p>
            <a:r>
              <a:rPr lang="it-IT" dirty="0"/>
              <a:t>In questo caso la spunta dell’ultimo punto è in grigio perché manca ancora la definizione della griglia di valutazione</a:t>
            </a:r>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15</a:t>
            </a:fld>
            <a:endParaRPr lang="en-GB"/>
          </a:p>
        </p:txBody>
      </p:sp>
    </p:spTree>
    <p:extLst>
      <p:ext uri="{BB962C8B-B14F-4D97-AF65-F5344CB8AC3E}">
        <p14:creationId xmlns:p14="http://schemas.microsoft.com/office/powerpoint/2010/main" val="345312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Immagine + testo</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16</a:t>
            </a:fld>
            <a:endParaRPr lang="en-GB"/>
          </a:p>
        </p:txBody>
      </p:sp>
    </p:spTree>
    <p:extLst>
      <p:ext uri="{BB962C8B-B14F-4D97-AF65-F5344CB8AC3E}">
        <p14:creationId xmlns:p14="http://schemas.microsoft.com/office/powerpoint/2010/main" val="374522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immagine</a:t>
            </a:r>
          </a:p>
          <a:p>
            <a:r>
              <a:rPr lang="it-IT" sz="1200" dirty="0">
                <a:effectLst/>
                <a:latin typeface="Arial" panose="020B0604020202020204" pitchFamily="34" charset="0"/>
                <a:ea typeface="Times New Roman" panose="02020603050405020304" pitchFamily="18" charset="0"/>
                <a:cs typeface="Times New Roman" panose="02020603050405020304" pitchFamily="18" charset="0"/>
              </a:rPr>
              <a:t>La compilazione di questa scheda genera una specie di “questionario” che deve essere compilato dallo studente quando è nel ruolo di revisore per ciascuna consegna che deve valutare </a:t>
            </a:r>
          </a:p>
          <a:p>
            <a:r>
              <a:rPr lang="it-IT" sz="1200" dirty="0">
                <a:effectLst/>
                <a:latin typeface="Arial" panose="020B0604020202020204" pitchFamily="34" charset="0"/>
                <a:cs typeface="Times New Roman" panose="02020603050405020304" pitchFamily="18" charset="0"/>
              </a:rPr>
              <a:t>testo</a:t>
            </a:r>
            <a:endParaRPr lang="en-GB" sz="1200"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17</a:t>
            </a:fld>
            <a:endParaRPr lang="en-GB"/>
          </a:p>
        </p:txBody>
      </p:sp>
    </p:spTree>
    <p:extLst>
      <p:ext uri="{BB962C8B-B14F-4D97-AF65-F5344CB8AC3E}">
        <p14:creationId xmlns:p14="http://schemas.microsoft.com/office/powerpoint/2010/main" val="415231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Immagine</a:t>
            </a:r>
            <a:r>
              <a:rPr lang="en-GB" dirty="0">
                <a:solidFill>
                  <a:srgbClr val="FF0000"/>
                </a:solidFill>
              </a:rPr>
              <a:t> + 2 </a:t>
            </a:r>
            <a:r>
              <a:rPr lang="en-GB" dirty="0" err="1">
                <a:solidFill>
                  <a:srgbClr val="FF0000"/>
                </a:solidFill>
              </a:rPr>
              <a:t>punti</a:t>
            </a:r>
            <a:endParaRPr lang="it-IT"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18</a:t>
            </a:fld>
            <a:endParaRPr lang="en-GB"/>
          </a:p>
        </p:txBody>
      </p:sp>
    </p:spTree>
    <p:extLst>
      <p:ext uri="{BB962C8B-B14F-4D97-AF65-F5344CB8AC3E}">
        <p14:creationId xmlns:p14="http://schemas.microsoft.com/office/powerpoint/2010/main" val="5440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Immagine + 2 punti</a:t>
            </a:r>
          </a:p>
          <a:p>
            <a:r>
              <a:rPr lang="it-IT" dirty="0">
                <a:solidFill>
                  <a:srgbClr val="FF0000"/>
                </a:solidFill>
              </a:rPr>
              <a:t>*</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19</a:t>
            </a:fld>
            <a:endParaRPr lang="en-GB"/>
          </a:p>
        </p:txBody>
      </p:sp>
    </p:spTree>
    <p:extLst>
      <p:ext uri="{BB962C8B-B14F-4D97-AF65-F5344CB8AC3E}">
        <p14:creationId xmlns:p14="http://schemas.microsoft.com/office/powerpoint/2010/main" val="130053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Per portare avanti questo discorso ho fatto una ricerca sulle tecniche valutative, in particolare ho preso in considerazione l’articolo “</a:t>
            </a:r>
            <a:r>
              <a:rPr lang="it-IT" sz="1200" i="1" dirty="0" err="1">
                <a:effectLst/>
                <a:latin typeface="Arial" panose="020B0604020202020204" pitchFamily="34" charset="0"/>
                <a:ea typeface="Times New Roman" panose="02020603050405020304" pitchFamily="18" charset="0"/>
                <a:cs typeface="Times New Roman" panose="02020603050405020304" pitchFamily="18" charset="0"/>
              </a:rPr>
              <a:t>IMPROVe</a:t>
            </a:r>
            <a:r>
              <a:rPr lang="it-IT" sz="1200" i="1" dirty="0">
                <a:effectLst/>
                <a:latin typeface="Arial" panose="020B0604020202020204" pitchFamily="34" charset="0"/>
                <a:ea typeface="Times New Roman" panose="02020603050405020304" pitchFamily="18" charset="0"/>
                <a:cs typeface="Times New Roman" panose="02020603050405020304" pitchFamily="18" charset="0"/>
              </a:rPr>
              <a:t>: sei principi </a:t>
            </a:r>
            <a:r>
              <a:rPr lang="it-IT" sz="1200" i="1" dirty="0" err="1">
                <a:effectLst/>
                <a:latin typeface="Arial" panose="020B0604020202020204" pitchFamily="34" charset="0"/>
                <a:ea typeface="Times New Roman" panose="02020603050405020304" pitchFamily="18" charset="0"/>
                <a:cs typeface="Times New Roman" panose="02020603050405020304" pitchFamily="18" charset="0"/>
              </a:rPr>
              <a:t>research-based</a:t>
            </a:r>
            <a:r>
              <a:rPr lang="it-IT" sz="1200" i="1" dirty="0">
                <a:effectLst/>
                <a:latin typeface="Arial" panose="020B0604020202020204" pitchFamily="34" charset="0"/>
                <a:ea typeface="Times New Roman" panose="02020603050405020304" pitchFamily="18" charset="0"/>
                <a:cs typeface="Times New Roman" panose="02020603050405020304" pitchFamily="18" charset="0"/>
              </a:rPr>
              <a:t> per realizzare attività di valutazione fra pari nei contesti formativi.”</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di Serbati N., </a:t>
            </a:r>
            <a:r>
              <a:rPr lang="it-IT" sz="1200" dirty="0" err="1">
                <a:effectLst/>
                <a:latin typeface="Arial" panose="020B0604020202020204" pitchFamily="34" charset="0"/>
                <a:ea typeface="Times New Roman" panose="02020603050405020304" pitchFamily="18" charset="0"/>
                <a:cs typeface="Times New Roman" panose="02020603050405020304" pitchFamily="18" charset="0"/>
              </a:rPr>
              <a:t>Grion</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V. questo modello si compone di sei principi di pratica e costituisce una guida alle attività da mettere in atto in aula.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 punti + 1</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2</a:t>
            </a:fld>
            <a:endParaRPr lang="en-GB"/>
          </a:p>
        </p:txBody>
      </p:sp>
    </p:spTree>
    <p:extLst>
      <p:ext uri="{BB962C8B-B14F-4D97-AF65-F5344CB8AC3E}">
        <p14:creationId xmlns:p14="http://schemas.microsoft.com/office/powerpoint/2010/main" val="390042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immagine</a:t>
            </a:r>
          </a:p>
          <a:p>
            <a:r>
              <a:rPr lang="it-IT" dirty="0">
                <a:solidFill>
                  <a:srgbClr val="FF0000"/>
                </a:solidFill>
              </a:rPr>
              <a:t>*</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20</a:t>
            </a:fld>
            <a:endParaRPr lang="en-GB"/>
          </a:p>
        </p:txBody>
      </p:sp>
    </p:spTree>
    <p:extLst>
      <p:ext uri="{BB962C8B-B14F-4D97-AF65-F5344CB8AC3E}">
        <p14:creationId xmlns:p14="http://schemas.microsoft.com/office/powerpoint/2010/main" val="339230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rPr>
              <a:t>immagine</a:t>
            </a:r>
            <a:endParaRPr lang="en-GB"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le x rosse a fianco del calcolo della valutazione delle valutazioni è dovuto al fatto che non tutti gli studenti che hanno consegnato il proprio lavoro hanno valutato le consegne degli altri, si tratta di un’anomalia dovuta al fatto che in questa esercitazione due studenti presenti alla lezione dove erano autori, sono stati assenti nella lezione in cui dovevano essere revisori.</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21</a:t>
            </a:fld>
            <a:endParaRPr lang="en-GB"/>
          </a:p>
        </p:txBody>
      </p:sp>
    </p:spTree>
    <p:extLst>
      <p:ext uri="{BB962C8B-B14F-4D97-AF65-F5344CB8AC3E}">
        <p14:creationId xmlns:p14="http://schemas.microsoft.com/office/powerpoint/2010/main" val="3161382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4 punti</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22</a:t>
            </a:fld>
            <a:endParaRPr lang="en-GB"/>
          </a:p>
        </p:txBody>
      </p:sp>
    </p:spTree>
    <p:extLst>
      <p:ext uri="{BB962C8B-B14F-4D97-AF65-F5344CB8AC3E}">
        <p14:creationId xmlns:p14="http://schemas.microsoft.com/office/powerpoint/2010/main" val="507241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2 punti</a:t>
            </a:r>
          </a:p>
          <a:p>
            <a:r>
              <a:rPr lang="it-IT" dirty="0"/>
              <a:t>La correzione del proprio esercizio completerebbe l’attività secondo i criteri del modello Peer Code Review</a:t>
            </a:r>
          </a:p>
          <a:p>
            <a:r>
              <a:rPr lang="it-IT" dirty="0">
                <a:solidFill>
                  <a:srgbClr val="FF0000"/>
                </a:solidFill>
              </a:rPr>
              <a:t>2 punti</a:t>
            </a:r>
          </a:p>
          <a:p>
            <a:r>
              <a:rPr lang="it-IT" dirty="0"/>
              <a:t>Questo rinforzerebbe nello studente la consapevolezza dell’utilità di scrivere bene il codice</a:t>
            </a:r>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23</a:t>
            </a:fld>
            <a:endParaRPr lang="en-GB"/>
          </a:p>
        </p:txBody>
      </p:sp>
    </p:spTree>
    <p:extLst>
      <p:ext uri="{BB962C8B-B14F-4D97-AF65-F5344CB8AC3E}">
        <p14:creationId xmlns:p14="http://schemas.microsoft.com/office/powerpoint/2010/main" val="358051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600"/>
              </a:spcBef>
              <a:spcAft>
                <a:spcPts val="600"/>
              </a:spcAft>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Primo punto</a:t>
            </a:r>
          </a:p>
          <a:p>
            <a:pPr algn="just">
              <a:spcBef>
                <a:spcPts val="600"/>
              </a:spcBef>
              <a:spcAft>
                <a:spcPts val="60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Nel passato ho realizzato un modulo nel quale, in una classe quarta del Liceo Scientifico delle Scienze Applicate, ogni gruppo di 3 studenti ha letto un articolo diverso sull’Intelligenza Artificiale e ha creato una presentazione (power-point, </a:t>
            </a:r>
            <a:r>
              <a:rPr lang="it-IT" sz="1200" dirty="0" err="1">
                <a:effectLst/>
                <a:latin typeface="Arial" panose="020B0604020202020204" pitchFamily="34" charset="0"/>
                <a:ea typeface="Times New Roman" panose="02020603050405020304" pitchFamily="18" charset="0"/>
                <a:cs typeface="Times New Roman" panose="02020603050405020304" pitchFamily="18" charset="0"/>
              </a:rPr>
              <a:t>impress</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200" dirty="0" err="1">
                <a:effectLst/>
                <a:latin typeface="Arial" panose="020B0604020202020204" pitchFamily="34" charset="0"/>
                <a:ea typeface="Times New Roman" panose="02020603050405020304" pitchFamily="18" charset="0"/>
                <a:cs typeface="Times New Roman" panose="02020603050405020304" pitchFamily="18" charset="0"/>
              </a:rPr>
              <a:t>prezi</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 che ha poi esposto e tutta la classe.</a:t>
            </a:r>
          </a:p>
          <a:p>
            <a:pPr algn="just">
              <a:spcBef>
                <a:spcPts val="600"/>
              </a:spcBef>
              <a:spcAft>
                <a:spcPts val="600"/>
              </a:spcAft>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Secondo punto</a:t>
            </a:r>
            <a:endParaRPr lang="en-GB"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it-IT"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Terzo </a:t>
            </a: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punto</a:t>
            </a:r>
          </a:p>
          <a:p>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immagine</a:t>
            </a:r>
          </a:p>
          <a:p>
            <a:pPr algn="just">
              <a:spcBef>
                <a:spcPts val="600"/>
              </a:spcBef>
              <a:spcAft>
                <a:spcPts val="60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Per calcolare il voto derivato da tutte le valutazioni dei pari ho usato un foglio elettronico, e non è stato un lavoro veloce né comodo.</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Prossimamente conto di usare l’attività workshop inserendo una scheda di valutazione in modo da automatizzare il processo di raccolta e di mediazione delle valutazioni dei pari.</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24</a:t>
            </a:fld>
            <a:endParaRPr lang="en-GB"/>
          </a:p>
        </p:txBody>
      </p:sp>
    </p:spTree>
    <p:extLst>
      <p:ext uri="{BB962C8B-B14F-4D97-AF65-F5344CB8AC3E}">
        <p14:creationId xmlns:p14="http://schemas.microsoft.com/office/powerpoint/2010/main" val="379058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 punti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La fase di valutazione è importante, rappresenta la chiusura di un modulo di apprendimento, il consolidamento della preparazione fino a quel punto, per affrontare il modulo successivo.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3</a:t>
            </a:fld>
            <a:endParaRPr lang="en-GB"/>
          </a:p>
        </p:txBody>
      </p:sp>
    </p:spTree>
    <p:extLst>
      <p:ext uri="{BB962C8B-B14F-4D97-AF65-F5344CB8AC3E}">
        <p14:creationId xmlns:p14="http://schemas.microsoft.com/office/powerpoint/2010/main" val="34665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Testo + 2 punti</a:t>
            </a:r>
          </a:p>
          <a:p>
            <a:r>
              <a:rPr lang="it-IT" dirty="0">
                <a:solidFill>
                  <a:srgbClr val="FF0000"/>
                </a:solidFill>
              </a:rPr>
              <a:t>* </a:t>
            </a:r>
          </a:p>
          <a:p>
            <a:r>
              <a:rPr lang="it-IT" dirty="0">
                <a:solidFill>
                  <a:srgbClr val="FF0000"/>
                </a:solidFill>
              </a:rPr>
              <a:t>* </a:t>
            </a:r>
          </a:p>
          <a:p>
            <a:r>
              <a:rPr lang="it-IT" dirty="0">
                <a:solidFill>
                  <a:srgbClr val="FF0000"/>
                </a:solidFill>
              </a:rPr>
              <a:t>*</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4</a:t>
            </a:fld>
            <a:endParaRPr lang="en-GB"/>
          </a:p>
        </p:txBody>
      </p:sp>
    </p:spTree>
    <p:extLst>
      <p:ext uri="{BB962C8B-B14F-4D97-AF65-F5344CB8AC3E}">
        <p14:creationId xmlns:p14="http://schemas.microsoft.com/office/powerpoint/2010/main" val="412532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it-IT" dirty="0">
                <a:solidFill>
                  <a:srgbClr val="FF0000"/>
                </a:solidFill>
              </a:rPr>
              <a:t>Testo + 2 punti</a:t>
            </a:r>
          </a:p>
          <a:p>
            <a:pPr marL="0" indent="0">
              <a:buFont typeface="Arial" panose="020B0604020202020204" pitchFamily="34" charset="0"/>
              <a:buNone/>
            </a:pPr>
            <a:r>
              <a:rPr lang="it-IT"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Aggiungendo alla fine della prova uno step di valutazione fra pari, si ottiene anche l’importante risultato di dare a ciascuno la soddisfazione di ottenere uno o più commenti personalizzati e immediati.</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5</a:t>
            </a:fld>
            <a:endParaRPr lang="en-GB"/>
          </a:p>
        </p:txBody>
      </p:sp>
    </p:spTree>
    <p:extLst>
      <p:ext uri="{BB962C8B-B14F-4D97-AF65-F5344CB8AC3E}">
        <p14:creationId xmlns:p14="http://schemas.microsoft.com/office/powerpoint/2010/main" val="195499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600"/>
              </a:spcBef>
              <a:spcAft>
                <a:spcPts val="60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In particolare però, per chi insegna coding, c’è una motivazione in più per attivare la valutazione fra pari per almeno qualche modulo di apprendimento.</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it-IT" sz="1200" dirty="0">
                <a:effectLst/>
                <a:latin typeface="Arial" panose="020B0604020202020204" pitchFamily="34" charset="0"/>
                <a:ea typeface="Times New Roman" panose="02020603050405020304" pitchFamily="18" charset="0"/>
                <a:cs typeface="Times New Roman" panose="02020603050405020304" pitchFamily="18" charset="0"/>
              </a:rPr>
              <a:t>Se suddividiamo il ciclo di vita del software in fasi (studio di fattibilità, analisi preliminare, analisi, codifica, test, manutenzione) ci rendiamo conto che la fase di scrittura di un programma non rappresenta che  una parte, neppure troppo significativa, del periodo complessivo.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Chi programma è naturalmente orientato a fare si che il software funzioni in tutte le condizioni, se nel corso della fase di test si evidenziano degli errori, le modifiche necessarie a fissare i malfunzionamenti dovrebbero essere integrate nella struttura del programma, invece molto spesso vengono aggiunte in modo ingarbugliato e frettoloso.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Testo + 3 punti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6</a:t>
            </a:fld>
            <a:endParaRPr lang="en-GB"/>
          </a:p>
        </p:txBody>
      </p:sp>
    </p:spTree>
    <p:extLst>
      <p:ext uri="{BB962C8B-B14F-4D97-AF65-F5344CB8AC3E}">
        <p14:creationId xmlns:p14="http://schemas.microsoft.com/office/powerpoint/2010/main" val="419064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600"/>
              </a:spcBef>
              <a:spcAft>
                <a:spcPts val="600"/>
              </a:spcAft>
            </a:pP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L’articolo</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i="1" dirty="0">
                <a:effectLst/>
                <a:latin typeface="Arial" panose="020B0604020202020204" pitchFamily="34" charset="0"/>
                <a:ea typeface="Times New Roman" panose="02020603050405020304" pitchFamily="18" charset="0"/>
                <a:cs typeface="Times New Roman" panose="02020603050405020304" pitchFamily="18" charset="0"/>
              </a:rPr>
              <a:t>Assessment of programming language learning based on peer code review model: Implementation and experience report.”</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propone un metodo molto ben strutturato per l’organizzazione della fase di peer-</a:t>
            </a:r>
            <a:r>
              <a:rPr lang="it-IT" sz="1200" dirty="0" err="1">
                <a:effectLst/>
                <a:latin typeface="Arial" panose="020B0604020202020204" pitchFamily="34" charset="0"/>
                <a:ea typeface="Times New Roman" panose="02020603050405020304" pitchFamily="18" charset="0"/>
                <a:cs typeface="Times New Roman" panose="02020603050405020304" pitchFamily="18" charset="0"/>
              </a:rPr>
              <a:t>assessment</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nel caso del coding.</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it-IT"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Testo + 3 punti +1</a:t>
            </a:r>
            <a:endParaRPr lang="en-GB"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egnaposto numero diapositiva 3"/>
          <p:cNvSpPr>
            <a:spLocks noGrp="1"/>
          </p:cNvSpPr>
          <p:nvPr>
            <p:ph type="sldNum" sz="quarter" idx="5"/>
          </p:nvPr>
        </p:nvSpPr>
        <p:spPr/>
        <p:txBody>
          <a:bodyPr/>
          <a:lstStyle/>
          <a:p>
            <a:fld id="{2910B481-1009-4378-B983-E8102796569C}" type="slidenum">
              <a:rPr lang="en-GB" smtClean="0"/>
              <a:t>7</a:t>
            </a:fld>
            <a:endParaRPr lang="en-GB"/>
          </a:p>
        </p:txBody>
      </p:sp>
    </p:spTree>
    <p:extLst>
      <p:ext uri="{BB962C8B-B14F-4D97-AF65-F5344CB8AC3E}">
        <p14:creationId xmlns:p14="http://schemas.microsoft.com/office/powerpoint/2010/main" val="268318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effectLst/>
                <a:latin typeface="Arial" panose="020B0604020202020204" pitchFamily="34" charset="0"/>
                <a:ea typeface="Times New Roman" panose="02020603050405020304" pitchFamily="18" charset="0"/>
                <a:cs typeface="Times New Roman" panose="02020603050405020304" pitchFamily="18" charset="0"/>
              </a:rPr>
              <a:t>Il modello PCR consiste in 5 ruoli. </a:t>
            </a:r>
          </a:p>
          <a:p>
            <a:r>
              <a:rPr lang="it-IT" sz="1200" dirty="0">
                <a:solidFill>
                  <a:srgbClr val="FF0000"/>
                </a:solidFill>
                <a:effectLst/>
                <a:latin typeface="Arial" panose="020B0604020202020204" pitchFamily="34" charset="0"/>
                <a:cs typeface="Times New Roman" panose="02020603050405020304" pitchFamily="18" charset="0"/>
              </a:rPr>
              <a:t>tabella</a:t>
            </a:r>
            <a:endParaRPr lang="en-GB" sz="1200"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8</a:t>
            </a:fld>
            <a:endParaRPr lang="en-GB"/>
          </a:p>
        </p:txBody>
      </p:sp>
    </p:spTree>
    <p:extLst>
      <p:ext uri="{BB962C8B-B14F-4D97-AF65-F5344CB8AC3E}">
        <p14:creationId xmlns:p14="http://schemas.microsoft.com/office/powerpoint/2010/main" val="161791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3 punti</a:t>
            </a:r>
            <a:endParaRPr lang="en-GB" dirty="0">
              <a:solidFill>
                <a:srgbClr val="FF0000"/>
              </a:solidFill>
            </a:endParaRPr>
          </a:p>
        </p:txBody>
      </p:sp>
      <p:sp>
        <p:nvSpPr>
          <p:cNvPr id="4" name="Segnaposto numero diapositiva 3"/>
          <p:cNvSpPr>
            <a:spLocks noGrp="1"/>
          </p:cNvSpPr>
          <p:nvPr>
            <p:ph type="sldNum" sz="quarter" idx="5"/>
          </p:nvPr>
        </p:nvSpPr>
        <p:spPr/>
        <p:txBody>
          <a:bodyPr/>
          <a:lstStyle/>
          <a:p>
            <a:fld id="{2910B481-1009-4378-B983-E8102796569C}" type="slidenum">
              <a:rPr lang="en-GB" smtClean="0"/>
              <a:t>9</a:t>
            </a:fld>
            <a:endParaRPr lang="en-GB"/>
          </a:p>
        </p:txBody>
      </p:sp>
    </p:spTree>
    <p:extLst>
      <p:ext uri="{BB962C8B-B14F-4D97-AF65-F5344CB8AC3E}">
        <p14:creationId xmlns:p14="http://schemas.microsoft.com/office/powerpoint/2010/main" val="51376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2F3C8BCF-8A8A-4250-8103-F37F46B00CC9}" type="slidenum">
              <a:t>‹N›</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33" name="PlaceHolder 2"/>
          <p:cNvSpPr>
            <a:spLocks noGrp="1"/>
          </p:cNvSpPr>
          <p:nvPr>
            <p:ph/>
          </p:nvPr>
        </p:nvSpPr>
        <p:spPr>
          <a:xfrm>
            <a:off x="838080" y="213336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34" name="PlaceHolder 3"/>
          <p:cNvSpPr>
            <a:spLocks noGrp="1"/>
          </p:cNvSpPr>
          <p:nvPr>
            <p:ph/>
          </p:nvPr>
        </p:nvSpPr>
        <p:spPr>
          <a:xfrm>
            <a:off x="838080" y="44060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sldNum" idx="1"/>
          </p:nvPr>
        </p:nvSpPr>
        <p:spPr/>
        <p:txBody>
          <a:bodyPr/>
          <a:lstStyle/>
          <a:p>
            <a:fld id="{5F27E960-40FA-484E-A42E-DA58FAFAAA20}" type="slidenum">
              <a:t>‹N›</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36" name="PlaceHolder 2"/>
          <p:cNvSpPr>
            <a:spLocks noGrp="1"/>
          </p:cNvSpPr>
          <p:nvPr>
            <p:ph/>
          </p:nvPr>
        </p:nvSpPr>
        <p:spPr>
          <a:xfrm>
            <a:off x="83808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37" name="PlaceHolder 3"/>
          <p:cNvSpPr>
            <a:spLocks noGrp="1"/>
          </p:cNvSpPr>
          <p:nvPr>
            <p:ph/>
          </p:nvPr>
        </p:nvSpPr>
        <p:spPr>
          <a:xfrm>
            <a:off x="622620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38" name="PlaceHolder 4"/>
          <p:cNvSpPr>
            <a:spLocks noGrp="1"/>
          </p:cNvSpPr>
          <p:nvPr>
            <p:ph/>
          </p:nvPr>
        </p:nvSpPr>
        <p:spPr>
          <a:xfrm>
            <a:off x="83808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39" name="PlaceHolder 5"/>
          <p:cNvSpPr>
            <a:spLocks noGrp="1"/>
          </p:cNvSpPr>
          <p:nvPr>
            <p:ph/>
          </p:nvPr>
        </p:nvSpPr>
        <p:spPr>
          <a:xfrm>
            <a:off x="622620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 name="PlaceHolder 6"/>
          <p:cNvSpPr>
            <a:spLocks noGrp="1"/>
          </p:cNvSpPr>
          <p:nvPr>
            <p:ph type="sldNum" idx="1"/>
          </p:nvPr>
        </p:nvSpPr>
        <p:spPr/>
        <p:txBody>
          <a:bodyPr/>
          <a:lstStyle/>
          <a:p>
            <a:fld id="{FB04021C-F536-414F-BEC8-FA574CF3AA43}" type="slidenum">
              <a:t>‹N›</a:t>
            </a:fld>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41" name="PlaceHolder 2"/>
          <p:cNvSpPr>
            <a:spLocks noGrp="1"/>
          </p:cNvSpPr>
          <p:nvPr>
            <p:ph/>
          </p:nvPr>
        </p:nvSpPr>
        <p:spPr>
          <a:xfrm>
            <a:off x="838080" y="21333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42" name="PlaceHolder 3"/>
          <p:cNvSpPr>
            <a:spLocks noGrp="1"/>
          </p:cNvSpPr>
          <p:nvPr>
            <p:ph/>
          </p:nvPr>
        </p:nvSpPr>
        <p:spPr>
          <a:xfrm>
            <a:off x="4393440" y="21333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43" name="PlaceHolder 4"/>
          <p:cNvSpPr>
            <a:spLocks noGrp="1"/>
          </p:cNvSpPr>
          <p:nvPr>
            <p:ph/>
          </p:nvPr>
        </p:nvSpPr>
        <p:spPr>
          <a:xfrm>
            <a:off x="7949160" y="21333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44" name="PlaceHolder 5"/>
          <p:cNvSpPr>
            <a:spLocks noGrp="1"/>
          </p:cNvSpPr>
          <p:nvPr>
            <p:ph/>
          </p:nvPr>
        </p:nvSpPr>
        <p:spPr>
          <a:xfrm>
            <a:off x="838080" y="44060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45" name="PlaceHolder 6"/>
          <p:cNvSpPr>
            <a:spLocks noGrp="1"/>
          </p:cNvSpPr>
          <p:nvPr>
            <p:ph/>
          </p:nvPr>
        </p:nvSpPr>
        <p:spPr>
          <a:xfrm>
            <a:off x="4393440" y="44060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46" name="PlaceHolder 7"/>
          <p:cNvSpPr>
            <a:spLocks noGrp="1"/>
          </p:cNvSpPr>
          <p:nvPr>
            <p:ph/>
          </p:nvPr>
        </p:nvSpPr>
        <p:spPr>
          <a:xfrm>
            <a:off x="7949160" y="44060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9" name="PlaceHolder 8"/>
          <p:cNvSpPr>
            <a:spLocks noGrp="1"/>
          </p:cNvSpPr>
          <p:nvPr>
            <p:ph type="sldNum" idx="1"/>
          </p:nvPr>
        </p:nvSpPr>
        <p:spPr/>
        <p:txBody>
          <a:bodyPr/>
          <a:lstStyle/>
          <a:p>
            <a:fld id="{241C69E1-28DE-41ED-8942-B0FC31141393}" type="slidenum">
              <a:t>‹N›</a:t>
            </a:fld>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99F3BC61-7E6C-4593-BCB4-7D4CA1E6B650}" type="slidenum">
              <a:t>‹N›</a:t>
            </a:fld>
            <a:endParaRP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56" name="PlaceHolder 2"/>
          <p:cNvSpPr>
            <a:spLocks noGrp="1"/>
          </p:cNvSpPr>
          <p:nvPr>
            <p:ph type="subTitle"/>
          </p:nvPr>
        </p:nvSpPr>
        <p:spPr>
          <a:xfrm>
            <a:off x="838080" y="2133360"/>
            <a:ext cx="10515240" cy="435096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4" name="PlaceHolder 3"/>
          <p:cNvSpPr>
            <a:spLocks noGrp="1"/>
          </p:cNvSpPr>
          <p:nvPr>
            <p:ph type="sldNum" idx="2"/>
          </p:nvPr>
        </p:nvSpPr>
        <p:spPr/>
        <p:txBody>
          <a:bodyPr/>
          <a:lstStyle/>
          <a:p>
            <a:fld id="{34A0E5FA-BDDB-4A87-9856-BFCBDFB84E7F}" type="slidenum">
              <a:t>‹N›</a:t>
            </a:fld>
            <a:endParaRP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dirty="0">
              <a:solidFill>
                <a:srgbClr val="000000"/>
              </a:solidFill>
              <a:latin typeface="Calibri"/>
            </a:endParaRPr>
          </a:p>
        </p:txBody>
      </p:sp>
      <p:sp>
        <p:nvSpPr>
          <p:cNvPr id="58" name="PlaceHolder 2"/>
          <p:cNvSpPr>
            <a:spLocks noGrp="1"/>
          </p:cNvSpPr>
          <p:nvPr>
            <p:ph/>
          </p:nvPr>
        </p:nvSpPr>
        <p:spPr>
          <a:xfrm>
            <a:off x="838080" y="2133360"/>
            <a:ext cx="1051524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dirty="0">
              <a:solidFill>
                <a:srgbClr val="000000"/>
              </a:solidFill>
              <a:latin typeface="Calibri"/>
            </a:endParaRPr>
          </a:p>
        </p:txBody>
      </p:sp>
      <p:sp>
        <p:nvSpPr>
          <p:cNvPr id="4" name="PlaceHolder 3"/>
          <p:cNvSpPr>
            <a:spLocks noGrp="1"/>
          </p:cNvSpPr>
          <p:nvPr>
            <p:ph type="sldNum" idx="2"/>
          </p:nvPr>
        </p:nvSpPr>
        <p:spPr/>
        <p:txBody>
          <a:bodyPr/>
          <a:lstStyle/>
          <a:p>
            <a:fld id="{BCEF6B2E-337D-47C3-8832-6782000D5D95}" type="slidenum">
              <a:t>‹N›</a:t>
            </a:fld>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60" name="PlaceHolder 2"/>
          <p:cNvSpPr>
            <a:spLocks noGrp="1"/>
          </p:cNvSpPr>
          <p:nvPr>
            <p:ph/>
          </p:nvPr>
        </p:nvSpPr>
        <p:spPr>
          <a:xfrm>
            <a:off x="83808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1" name="PlaceHolder 3"/>
          <p:cNvSpPr>
            <a:spLocks noGrp="1"/>
          </p:cNvSpPr>
          <p:nvPr>
            <p:ph/>
          </p:nvPr>
        </p:nvSpPr>
        <p:spPr>
          <a:xfrm>
            <a:off x="622620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sldNum" idx="2"/>
          </p:nvPr>
        </p:nvSpPr>
        <p:spPr/>
        <p:txBody>
          <a:bodyPr/>
          <a:lstStyle/>
          <a:p>
            <a:fld id="{B2D14C8D-A1F8-484B-A1C1-6B1EB168DC84}" type="slidenum">
              <a:t>‹N›</a:t>
            </a:fld>
            <a:endParaRP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3" name="PlaceHolder 2"/>
          <p:cNvSpPr>
            <a:spLocks noGrp="1"/>
          </p:cNvSpPr>
          <p:nvPr>
            <p:ph type="sldNum" idx="2"/>
          </p:nvPr>
        </p:nvSpPr>
        <p:spPr/>
        <p:txBody>
          <a:bodyPr/>
          <a:lstStyle/>
          <a:p>
            <a:fld id="{86264FA3-1A36-41C1-99D9-F133BEF5DD50}" type="slidenum">
              <a:t>‹N›</a:t>
            </a:fld>
            <a:endParaRP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838080" y="672840"/>
            <a:ext cx="10515240" cy="614412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3" name="PlaceHolder 2"/>
          <p:cNvSpPr>
            <a:spLocks noGrp="1"/>
          </p:cNvSpPr>
          <p:nvPr>
            <p:ph type="sldNum" idx="2"/>
          </p:nvPr>
        </p:nvSpPr>
        <p:spPr/>
        <p:txBody>
          <a:bodyPr/>
          <a:lstStyle/>
          <a:p>
            <a:fld id="{721BA094-1397-4581-A398-65D2D8F4DEDD}" type="slidenum">
              <a:t>‹N›</a:t>
            </a:fld>
            <a:endParaRP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65" name="PlaceHolder 2"/>
          <p:cNvSpPr>
            <a:spLocks noGrp="1"/>
          </p:cNvSpPr>
          <p:nvPr>
            <p:ph/>
          </p:nvPr>
        </p:nvSpPr>
        <p:spPr>
          <a:xfrm>
            <a:off x="83808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6" name="PlaceHolder 3"/>
          <p:cNvSpPr>
            <a:spLocks noGrp="1"/>
          </p:cNvSpPr>
          <p:nvPr>
            <p:ph/>
          </p:nvPr>
        </p:nvSpPr>
        <p:spPr>
          <a:xfrm>
            <a:off x="622620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7" name="PlaceHolder 4"/>
          <p:cNvSpPr>
            <a:spLocks noGrp="1"/>
          </p:cNvSpPr>
          <p:nvPr>
            <p:ph/>
          </p:nvPr>
        </p:nvSpPr>
        <p:spPr>
          <a:xfrm>
            <a:off x="83808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sldNum" idx="2"/>
          </p:nvPr>
        </p:nvSpPr>
        <p:spPr/>
        <p:txBody>
          <a:bodyPr/>
          <a:lstStyle/>
          <a:p>
            <a:fld id="{8972976D-D291-468F-8E63-17C6635EC6AF}" type="slidenum">
              <a:t>‹N›</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12" name="PlaceHolder 2"/>
          <p:cNvSpPr>
            <a:spLocks noGrp="1"/>
          </p:cNvSpPr>
          <p:nvPr>
            <p:ph type="subTitle"/>
          </p:nvPr>
        </p:nvSpPr>
        <p:spPr>
          <a:xfrm>
            <a:off x="838080" y="2133360"/>
            <a:ext cx="10515240" cy="435096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4" name="PlaceHolder 3"/>
          <p:cNvSpPr>
            <a:spLocks noGrp="1"/>
          </p:cNvSpPr>
          <p:nvPr>
            <p:ph type="sldNum" idx="1"/>
          </p:nvPr>
        </p:nvSpPr>
        <p:spPr/>
        <p:txBody>
          <a:bodyPr/>
          <a:lstStyle/>
          <a:p>
            <a:fld id="{735682E3-C30F-4B20-A046-0B8EC582BB66}" type="slidenum">
              <a:t>‹N›</a:t>
            </a:fld>
            <a:endParaRP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69" name="PlaceHolder 2"/>
          <p:cNvSpPr>
            <a:spLocks noGrp="1"/>
          </p:cNvSpPr>
          <p:nvPr>
            <p:ph/>
          </p:nvPr>
        </p:nvSpPr>
        <p:spPr>
          <a:xfrm>
            <a:off x="83808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0" name="PlaceHolder 3"/>
          <p:cNvSpPr>
            <a:spLocks noGrp="1"/>
          </p:cNvSpPr>
          <p:nvPr>
            <p:ph/>
          </p:nvPr>
        </p:nvSpPr>
        <p:spPr>
          <a:xfrm>
            <a:off x="622620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1" name="PlaceHolder 4"/>
          <p:cNvSpPr>
            <a:spLocks noGrp="1"/>
          </p:cNvSpPr>
          <p:nvPr>
            <p:ph/>
          </p:nvPr>
        </p:nvSpPr>
        <p:spPr>
          <a:xfrm>
            <a:off x="622620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sldNum" idx="2"/>
          </p:nvPr>
        </p:nvSpPr>
        <p:spPr/>
        <p:txBody>
          <a:bodyPr/>
          <a:lstStyle/>
          <a:p>
            <a:fld id="{055683D4-6951-4BA7-B93D-6AC382D19CE1}" type="slidenum">
              <a:t>‹N›</a:t>
            </a:fld>
            <a:endParaRP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73" name="PlaceHolder 2"/>
          <p:cNvSpPr>
            <a:spLocks noGrp="1"/>
          </p:cNvSpPr>
          <p:nvPr>
            <p:ph/>
          </p:nvPr>
        </p:nvSpPr>
        <p:spPr>
          <a:xfrm>
            <a:off x="83808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4" name="PlaceHolder 3"/>
          <p:cNvSpPr>
            <a:spLocks noGrp="1"/>
          </p:cNvSpPr>
          <p:nvPr>
            <p:ph/>
          </p:nvPr>
        </p:nvSpPr>
        <p:spPr>
          <a:xfrm>
            <a:off x="622620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5" name="PlaceHolder 4"/>
          <p:cNvSpPr>
            <a:spLocks noGrp="1"/>
          </p:cNvSpPr>
          <p:nvPr>
            <p:ph/>
          </p:nvPr>
        </p:nvSpPr>
        <p:spPr>
          <a:xfrm>
            <a:off x="838080" y="44060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sldNum" idx="2"/>
          </p:nvPr>
        </p:nvSpPr>
        <p:spPr/>
        <p:txBody>
          <a:bodyPr/>
          <a:lstStyle/>
          <a:p>
            <a:fld id="{2DE47743-B514-436D-8FFB-7C12054BFFDA}" type="slidenum">
              <a:t>‹N›</a:t>
            </a:fld>
            <a:endParaRP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77" name="PlaceHolder 2"/>
          <p:cNvSpPr>
            <a:spLocks noGrp="1"/>
          </p:cNvSpPr>
          <p:nvPr>
            <p:ph/>
          </p:nvPr>
        </p:nvSpPr>
        <p:spPr>
          <a:xfrm>
            <a:off x="838080" y="213336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8" name="PlaceHolder 3"/>
          <p:cNvSpPr>
            <a:spLocks noGrp="1"/>
          </p:cNvSpPr>
          <p:nvPr>
            <p:ph/>
          </p:nvPr>
        </p:nvSpPr>
        <p:spPr>
          <a:xfrm>
            <a:off x="838080" y="44060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sldNum" idx="2"/>
          </p:nvPr>
        </p:nvSpPr>
        <p:spPr/>
        <p:txBody>
          <a:bodyPr/>
          <a:lstStyle/>
          <a:p>
            <a:fld id="{ADAFCEC6-99D1-47EC-B2F6-87AD6ABDFE97}" type="slidenum">
              <a:t>‹N›</a:t>
            </a:fld>
            <a:endParaRP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80" name="PlaceHolder 2"/>
          <p:cNvSpPr>
            <a:spLocks noGrp="1"/>
          </p:cNvSpPr>
          <p:nvPr>
            <p:ph/>
          </p:nvPr>
        </p:nvSpPr>
        <p:spPr>
          <a:xfrm>
            <a:off x="83808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81" name="PlaceHolder 3"/>
          <p:cNvSpPr>
            <a:spLocks noGrp="1"/>
          </p:cNvSpPr>
          <p:nvPr>
            <p:ph/>
          </p:nvPr>
        </p:nvSpPr>
        <p:spPr>
          <a:xfrm>
            <a:off x="622620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82" name="PlaceHolder 4"/>
          <p:cNvSpPr>
            <a:spLocks noGrp="1"/>
          </p:cNvSpPr>
          <p:nvPr>
            <p:ph/>
          </p:nvPr>
        </p:nvSpPr>
        <p:spPr>
          <a:xfrm>
            <a:off x="83808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83" name="PlaceHolder 5"/>
          <p:cNvSpPr>
            <a:spLocks noGrp="1"/>
          </p:cNvSpPr>
          <p:nvPr>
            <p:ph/>
          </p:nvPr>
        </p:nvSpPr>
        <p:spPr>
          <a:xfrm>
            <a:off x="622620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 name="PlaceHolder 6"/>
          <p:cNvSpPr>
            <a:spLocks noGrp="1"/>
          </p:cNvSpPr>
          <p:nvPr>
            <p:ph type="sldNum" idx="2"/>
          </p:nvPr>
        </p:nvSpPr>
        <p:spPr/>
        <p:txBody>
          <a:bodyPr/>
          <a:lstStyle/>
          <a:p>
            <a:fld id="{4900B2D0-F88D-4159-992A-EE78F7071EAD}" type="slidenum">
              <a:t>‹N›</a:t>
            </a:fld>
            <a:endParaRP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85" name="PlaceHolder 2"/>
          <p:cNvSpPr>
            <a:spLocks noGrp="1"/>
          </p:cNvSpPr>
          <p:nvPr>
            <p:ph/>
          </p:nvPr>
        </p:nvSpPr>
        <p:spPr>
          <a:xfrm>
            <a:off x="838080" y="21333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86" name="PlaceHolder 3"/>
          <p:cNvSpPr>
            <a:spLocks noGrp="1"/>
          </p:cNvSpPr>
          <p:nvPr>
            <p:ph/>
          </p:nvPr>
        </p:nvSpPr>
        <p:spPr>
          <a:xfrm>
            <a:off x="4393440" y="21333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87" name="PlaceHolder 4"/>
          <p:cNvSpPr>
            <a:spLocks noGrp="1"/>
          </p:cNvSpPr>
          <p:nvPr>
            <p:ph/>
          </p:nvPr>
        </p:nvSpPr>
        <p:spPr>
          <a:xfrm>
            <a:off x="7949160" y="21333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88" name="PlaceHolder 5"/>
          <p:cNvSpPr>
            <a:spLocks noGrp="1"/>
          </p:cNvSpPr>
          <p:nvPr>
            <p:ph/>
          </p:nvPr>
        </p:nvSpPr>
        <p:spPr>
          <a:xfrm>
            <a:off x="838080" y="44060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89" name="PlaceHolder 6"/>
          <p:cNvSpPr>
            <a:spLocks noGrp="1"/>
          </p:cNvSpPr>
          <p:nvPr>
            <p:ph/>
          </p:nvPr>
        </p:nvSpPr>
        <p:spPr>
          <a:xfrm>
            <a:off x="4393440" y="44060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90" name="PlaceHolder 7"/>
          <p:cNvSpPr>
            <a:spLocks noGrp="1"/>
          </p:cNvSpPr>
          <p:nvPr>
            <p:ph/>
          </p:nvPr>
        </p:nvSpPr>
        <p:spPr>
          <a:xfrm>
            <a:off x="7949160" y="44060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9" name="PlaceHolder 8"/>
          <p:cNvSpPr>
            <a:spLocks noGrp="1"/>
          </p:cNvSpPr>
          <p:nvPr>
            <p:ph type="sldNum" idx="2"/>
          </p:nvPr>
        </p:nvSpPr>
        <p:spPr/>
        <p:txBody>
          <a:bodyPr/>
          <a:lstStyle/>
          <a:p>
            <a:fld id="{189058C1-2298-4C44-A855-C700D0D3A2CD}" type="slidenum">
              <a:t>‹N›</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14" name="PlaceHolder 2"/>
          <p:cNvSpPr>
            <a:spLocks noGrp="1"/>
          </p:cNvSpPr>
          <p:nvPr>
            <p:ph/>
          </p:nvPr>
        </p:nvSpPr>
        <p:spPr>
          <a:xfrm>
            <a:off x="838080" y="2133360"/>
            <a:ext cx="1051524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4" name="PlaceHolder 3"/>
          <p:cNvSpPr>
            <a:spLocks noGrp="1"/>
          </p:cNvSpPr>
          <p:nvPr>
            <p:ph type="sldNum" idx="1"/>
          </p:nvPr>
        </p:nvSpPr>
        <p:spPr/>
        <p:txBody>
          <a:bodyPr/>
          <a:lstStyle/>
          <a:p>
            <a:fld id="{EDB3FBD6-0C7C-4E73-B19C-BDC6E7257C14}" type="slidenum">
              <a:t>‹N›</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16" name="PlaceHolder 2"/>
          <p:cNvSpPr>
            <a:spLocks noGrp="1"/>
          </p:cNvSpPr>
          <p:nvPr>
            <p:ph/>
          </p:nvPr>
        </p:nvSpPr>
        <p:spPr>
          <a:xfrm>
            <a:off x="83808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17" name="PlaceHolder 3"/>
          <p:cNvSpPr>
            <a:spLocks noGrp="1"/>
          </p:cNvSpPr>
          <p:nvPr>
            <p:ph/>
          </p:nvPr>
        </p:nvSpPr>
        <p:spPr>
          <a:xfrm>
            <a:off x="622620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sldNum" idx="1"/>
          </p:nvPr>
        </p:nvSpPr>
        <p:spPr/>
        <p:txBody>
          <a:bodyPr/>
          <a:lstStyle/>
          <a:p>
            <a:fld id="{7B7457B8-CC28-40DA-A2FD-ACC0CDB426EF}" type="slidenum">
              <a:t>‹N›</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3" name="PlaceHolder 2"/>
          <p:cNvSpPr>
            <a:spLocks noGrp="1"/>
          </p:cNvSpPr>
          <p:nvPr>
            <p:ph type="sldNum" idx="1"/>
          </p:nvPr>
        </p:nvSpPr>
        <p:spPr/>
        <p:txBody>
          <a:bodyPr/>
          <a:lstStyle/>
          <a:p>
            <a:fld id="{F64A46FB-B93A-47D1-8F40-A5AE5CF73F03}" type="slidenum">
              <a:t>‹N›</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838080" y="672840"/>
            <a:ext cx="10515240" cy="614412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3" name="PlaceHolder 2"/>
          <p:cNvSpPr>
            <a:spLocks noGrp="1"/>
          </p:cNvSpPr>
          <p:nvPr>
            <p:ph type="sldNum" idx="1"/>
          </p:nvPr>
        </p:nvSpPr>
        <p:spPr/>
        <p:txBody>
          <a:bodyPr/>
          <a:lstStyle/>
          <a:p>
            <a:fld id="{680D5930-6A6D-4286-8D8A-2A0537501314}" type="slidenum">
              <a:t>‹N›</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21" name="PlaceHolder 2"/>
          <p:cNvSpPr>
            <a:spLocks noGrp="1"/>
          </p:cNvSpPr>
          <p:nvPr>
            <p:ph/>
          </p:nvPr>
        </p:nvSpPr>
        <p:spPr>
          <a:xfrm>
            <a:off x="83808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22" name="PlaceHolder 3"/>
          <p:cNvSpPr>
            <a:spLocks noGrp="1"/>
          </p:cNvSpPr>
          <p:nvPr>
            <p:ph/>
          </p:nvPr>
        </p:nvSpPr>
        <p:spPr>
          <a:xfrm>
            <a:off x="622620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23" name="PlaceHolder 4"/>
          <p:cNvSpPr>
            <a:spLocks noGrp="1"/>
          </p:cNvSpPr>
          <p:nvPr>
            <p:ph/>
          </p:nvPr>
        </p:nvSpPr>
        <p:spPr>
          <a:xfrm>
            <a:off x="83808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sldNum" idx="1"/>
          </p:nvPr>
        </p:nvSpPr>
        <p:spPr/>
        <p:txBody>
          <a:bodyPr/>
          <a:lstStyle/>
          <a:p>
            <a:fld id="{2A7A4FEC-6B2D-450C-B3DF-88F28B54B707}" type="slidenum">
              <a:t>‹N›</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25" name="PlaceHolder 2"/>
          <p:cNvSpPr>
            <a:spLocks noGrp="1"/>
          </p:cNvSpPr>
          <p:nvPr>
            <p:ph/>
          </p:nvPr>
        </p:nvSpPr>
        <p:spPr>
          <a:xfrm>
            <a:off x="838080" y="21333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26" name="PlaceHolder 3"/>
          <p:cNvSpPr>
            <a:spLocks noGrp="1"/>
          </p:cNvSpPr>
          <p:nvPr>
            <p:ph/>
          </p:nvPr>
        </p:nvSpPr>
        <p:spPr>
          <a:xfrm>
            <a:off x="622620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27" name="PlaceHolder 4"/>
          <p:cNvSpPr>
            <a:spLocks noGrp="1"/>
          </p:cNvSpPr>
          <p:nvPr>
            <p:ph/>
          </p:nvPr>
        </p:nvSpPr>
        <p:spPr>
          <a:xfrm>
            <a:off x="6226200" y="44060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sldNum" idx="1"/>
          </p:nvPr>
        </p:nvSpPr>
        <p:spPr/>
        <p:txBody>
          <a:bodyPr/>
          <a:lstStyle/>
          <a:p>
            <a:fld id="{99A30D6B-385D-4190-B44F-BDD2AA99371D}" type="slidenum">
              <a:t>‹N›</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672840"/>
            <a:ext cx="10515240" cy="1325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29" name="PlaceHolder 2"/>
          <p:cNvSpPr>
            <a:spLocks noGrp="1"/>
          </p:cNvSpPr>
          <p:nvPr>
            <p:ph/>
          </p:nvPr>
        </p:nvSpPr>
        <p:spPr>
          <a:xfrm>
            <a:off x="83808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30" name="PlaceHolder 3"/>
          <p:cNvSpPr>
            <a:spLocks noGrp="1"/>
          </p:cNvSpPr>
          <p:nvPr>
            <p:ph/>
          </p:nvPr>
        </p:nvSpPr>
        <p:spPr>
          <a:xfrm>
            <a:off x="6226200" y="21333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31" name="PlaceHolder 4"/>
          <p:cNvSpPr>
            <a:spLocks noGrp="1"/>
          </p:cNvSpPr>
          <p:nvPr>
            <p:ph/>
          </p:nvPr>
        </p:nvSpPr>
        <p:spPr>
          <a:xfrm>
            <a:off x="838080" y="44060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sldNum" idx="1"/>
          </p:nvPr>
        </p:nvSpPr>
        <p:spPr/>
        <p:txBody>
          <a:bodyPr/>
          <a:lstStyle/>
          <a:p>
            <a:fld id="{D9E4E56B-1AE8-4C80-ABE7-BB058C3F41A4}" type="slidenum">
              <a:t>‹N›</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 name="Rectangle" hidden="1"/>
          <p:cNvSpPr/>
          <p:nvPr/>
        </p:nvSpPr>
        <p:spPr>
          <a:xfrm>
            <a:off x="0" y="6563160"/>
            <a:ext cx="12191760" cy="300240"/>
          </a:xfrm>
          <a:prstGeom prst="rect">
            <a:avLst/>
          </a:prstGeom>
          <a:solidFill>
            <a:srgbClr val="F99737"/>
          </a:solidFill>
          <a:ln w="12700">
            <a:noFill/>
          </a:ln>
        </p:spPr>
        <p:style>
          <a:lnRef idx="0">
            <a:scrgbClr r="0" g="0" b="0"/>
          </a:lnRef>
          <a:fillRef idx="0">
            <a:scrgbClr r="0" g="0" b="0"/>
          </a:fillRef>
          <a:effectRef idx="0">
            <a:scrgbClr r="0" g="0" b="0"/>
          </a:effectRef>
          <a:fontRef idx="minor"/>
        </p:style>
      </p:sp>
      <p:sp>
        <p:nvSpPr>
          <p:cNvPr id="12" name="MoodleMoot Italia 2022  - Urbino" hidden="1"/>
          <p:cNvSpPr/>
          <p:nvPr/>
        </p:nvSpPr>
        <p:spPr>
          <a:xfrm>
            <a:off x="4347720" y="6577560"/>
            <a:ext cx="3495960" cy="271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gn="ctr">
              <a:lnSpc>
                <a:spcPct val="100000"/>
              </a:lnSpc>
              <a:buNone/>
              <a:tabLst>
                <a:tab pos="0" algn="l"/>
              </a:tabLst>
            </a:pPr>
            <a:r>
              <a:rPr lang="it-IT" sz="1200" b="0" strike="noStrike" spc="-1">
                <a:solidFill>
                  <a:srgbClr val="FFFFFF"/>
                </a:solidFill>
                <a:latin typeface="Calibri"/>
                <a:ea typeface="Calibri"/>
              </a:rPr>
              <a:t>MoodleMoot Italia 2022  - Urbino</a:t>
            </a:r>
            <a:endParaRPr lang="it-IT" sz="1200" b="0" strike="noStrike" spc="-1">
              <a:latin typeface="Arial"/>
            </a:endParaRPr>
          </a:p>
        </p:txBody>
      </p:sp>
      <p:sp>
        <p:nvSpPr>
          <p:cNvPr id="2" name="Nome Cognome" hidden="1"/>
          <p:cNvSpPr/>
          <p:nvPr/>
        </p:nvSpPr>
        <p:spPr>
          <a:xfrm>
            <a:off x="2160" y="6563160"/>
            <a:ext cx="3926520" cy="30024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90000"/>
              </a:lnSpc>
              <a:spcBef>
                <a:spcPts val="1001"/>
              </a:spcBef>
              <a:buNone/>
              <a:tabLst>
                <a:tab pos="0" algn="l"/>
              </a:tabLst>
            </a:pPr>
            <a:r>
              <a:rPr lang="it-IT" sz="1200" b="0" strike="noStrike" spc="-1">
                <a:solidFill>
                  <a:srgbClr val="FFFFFF"/>
                </a:solidFill>
                <a:latin typeface="Calibri"/>
                <a:ea typeface="Calibri"/>
              </a:rPr>
              <a:t>Nome Cognome</a:t>
            </a:r>
            <a:endParaRPr lang="it-IT" sz="1200" b="0" strike="noStrike" spc="-1">
              <a:latin typeface="Arial"/>
            </a:endParaRPr>
          </a:p>
        </p:txBody>
      </p:sp>
      <p:pic>
        <p:nvPicPr>
          <p:cNvPr id="3" name="Picture 12" descr="Logo&#10;&#10;Description automatically generated"/>
          <p:cNvPicPr/>
          <p:nvPr/>
        </p:nvPicPr>
        <p:blipFill>
          <a:blip r:embed="rId15"/>
          <a:stretch/>
        </p:blipFill>
        <p:spPr>
          <a:xfrm>
            <a:off x="200160" y="136800"/>
            <a:ext cx="1144440" cy="465120"/>
          </a:xfrm>
          <a:prstGeom prst="rect">
            <a:avLst/>
          </a:prstGeom>
          <a:ln w="0">
            <a:noFill/>
          </a:ln>
        </p:spPr>
      </p:pic>
      <p:pic>
        <p:nvPicPr>
          <p:cNvPr id="4" name="Picture 13" descr="Logo&#10;&#10;Description automatically generated"/>
          <p:cNvPicPr/>
          <p:nvPr/>
        </p:nvPicPr>
        <p:blipFill>
          <a:blip r:embed="rId16"/>
          <a:stretch/>
        </p:blipFill>
        <p:spPr>
          <a:xfrm>
            <a:off x="9974520" y="160200"/>
            <a:ext cx="2016720" cy="467640"/>
          </a:xfrm>
          <a:prstGeom prst="rect">
            <a:avLst/>
          </a:prstGeom>
          <a:ln w="0">
            <a:noFill/>
          </a:ln>
        </p:spPr>
      </p:pic>
      <p:sp>
        <p:nvSpPr>
          <p:cNvPr id="5" name="PlaceHolder 1"/>
          <p:cNvSpPr>
            <a:spLocks noGrp="1"/>
          </p:cNvSpPr>
          <p:nvPr>
            <p:ph type="title"/>
          </p:nvPr>
        </p:nvSpPr>
        <p:spPr>
          <a:xfrm>
            <a:off x="1523880" y="1122480"/>
            <a:ext cx="9143640" cy="2387160"/>
          </a:xfrm>
          <a:prstGeom prst="rect">
            <a:avLst/>
          </a:prstGeom>
          <a:noFill/>
          <a:ln w="12600">
            <a:noFill/>
          </a:ln>
        </p:spPr>
        <p:txBody>
          <a:bodyPr lIns="45720" tIns="45000" rIns="45720" bIns="45000" anchor="b">
            <a:noAutofit/>
          </a:bodyPr>
          <a:lstStyle/>
          <a:p>
            <a:pPr algn="ctr">
              <a:lnSpc>
                <a:spcPct val="90000"/>
              </a:lnSpc>
              <a:buNone/>
              <a:tabLst>
                <a:tab pos="0" algn="l"/>
              </a:tabLst>
            </a:pPr>
            <a:r>
              <a:rPr lang="it-IT" sz="6000" b="0" strike="noStrike" spc="-1">
                <a:solidFill>
                  <a:srgbClr val="000000"/>
                </a:solidFill>
                <a:latin typeface="Calibri Light"/>
                <a:ea typeface="Calibri Light"/>
              </a:rPr>
              <a:t>Title Text</a:t>
            </a:r>
            <a:endParaRPr lang="it-IT" sz="6000" b="0" strike="noStrike" spc="-1">
              <a:solidFill>
                <a:srgbClr val="000000"/>
              </a:solidFill>
              <a:latin typeface="Calibri"/>
            </a:endParaRPr>
          </a:p>
        </p:txBody>
      </p:sp>
      <p:sp>
        <p:nvSpPr>
          <p:cNvPr id="6" name="PlaceHolder 2"/>
          <p:cNvSpPr>
            <a:spLocks noGrp="1"/>
          </p:cNvSpPr>
          <p:nvPr>
            <p:ph type="body"/>
          </p:nvPr>
        </p:nvSpPr>
        <p:spPr>
          <a:xfrm>
            <a:off x="1523880" y="3602160"/>
            <a:ext cx="9143640" cy="1655280"/>
          </a:xfrm>
          <a:prstGeom prst="rect">
            <a:avLst/>
          </a:prstGeom>
          <a:noFill/>
          <a:ln w="12600">
            <a:noFill/>
          </a:ln>
        </p:spPr>
        <p:txBody>
          <a:bodyPr lIns="45720" tIns="45000" rIns="45720" bIns="45000" anchor="t">
            <a:noAutofit/>
          </a:bodyPr>
          <a:lstStyle/>
          <a:p>
            <a:pPr algn="ctr">
              <a:lnSpc>
                <a:spcPct val="90000"/>
              </a:lnSpc>
              <a:spcBef>
                <a:spcPts val="1001"/>
              </a:spcBef>
              <a:buNone/>
              <a:tabLst>
                <a:tab pos="0" algn="l"/>
              </a:tabLst>
            </a:pPr>
            <a:r>
              <a:rPr lang="it-IT" sz="2400" b="0" strike="noStrike" spc="-1">
                <a:solidFill>
                  <a:srgbClr val="000000"/>
                </a:solidFill>
                <a:latin typeface="Calibri"/>
                <a:ea typeface="Calibri"/>
              </a:rPr>
              <a:t>Body Level One</a:t>
            </a:r>
            <a:endParaRPr lang="it-IT" sz="2400" b="0" strike="noStrike" spc="-1">
              <a:solidFill>
                <a:srgbClr val="000000"/>
              </a:solidFill>
              <a:latin typeface="Calibri"/>
            </a:endParaRPr>
          </a:p>
          <a:p>
            <a:pPr algn="ctr">
              <a:lnSpc>
                <a:spcPct val="90000"/>
              </a:lnSpc>
              <a:spcBef>
                <a:spcPts val="1001"/>
              </a:spcBef>
              <a:buNone/>
              <a:tabLst>
                <a:tab pos="0" algn="l"/>
              </a:tabLst>
            </a:pPr>
            <a:r>
              <a:rPr lang="it-IT" sz="2400" b="0" strike="noStrike" spc="-1">
                <a:solidFill>
                  <a:srgbClr val="000000"/>
                </a:solidFill>
                <a:latin typeface="Calibri"/>
                <a:ea typeface="Calibri"/>
              </a:rPr>
              <a:t>Body Level Two</a:t>
            </a:r>
            <a:endParaRPr lang="it-IT" sz="2400" b="0" strike="noStrike" spc="-1">
              <a:solidFill>
                <a:srgbClr val="000000"/>
              </a:solidFill>
              <a:latin typeface="Calibri"/>
            </a:endParaRPr>
          </a:p>
          <a:p>
            <a:pPr algn="ctr">
              <a:lnSpc>
                <a:spcPct val="90000"/>
              </a:lnSpc>
              <a:spcBef>
                <a:spcPts val="1001"/>
              </a:spcBef>
              <a:buNone/>
              <a:tabLst>
                <a:tab pos="0" algn="l"/>
              </a:tabLst>
            </a:pPr>
            <a:r>
              <a:rPr lang="it-IT" sz="2400" b="0" strike="noStrike" spc="-1">
                <a:solidFill>
                  <a:srgbClr val="000000"/>
                </a:solidFill>
                <a:latin typeface="Calibri"/>
                <a:ea typeface="Calibri"/>
              </a:rPr>
              <a:t>Body Level Three</a:t>
            </a:r>
            <a:endParaRPr lang="it-IT" sz="2400" b="0" strike="noStrike" spc="-1">
              <a:solidFill>
                <a:srgbClr val="000000"/>
              </a:solidFill>
              <a:latin typeface="Calibri"/>
            </a:endParaRPr>
          </a:p>
          <a:p>
            <a:pPr algn="ctr">
              <a:lnSpc>
                <a:spcPct val="90000"/>
              </a:lnSpc>
              <a:spcBef>
                <a:spcPts val="1001"/>
              </a:spcBef>
              <a:buNone/>
              <a:tabLst>
                <a:tab pos="0" algn="l"/>
              </a:tabLst>
            </a:pPr>
            <a:r>
              <a:rPr lang="it-IT" sz="2400" b="0" strike="noStrike" spc="-1">
                <a:solidFill>
                  <a:srgbClr val="000000"/>
                </a:solidFill>
                <a:latin typeface="Calibri"/>
                <a:ea typeface="Calibri"/>
              </a:rPr>
              <a:t>Body Level Four</a:t>
            </a:r>
            <a:endParaRPr lang="it-IT" sz="2400" b="0" strike="noStrike" spc="-1">
              <a:solidFill>
                <a:srgbClr val="000000"/>
              </a:solidFill>
              <a:latin typeface="Calibri"/>
            </a:endParaRPr>
          </a:p>
          <a:p>
            <a:pPr algn="ctr">
              <a:lnSpc>
                <a:spcPct val="90000"/>
              </a:lnSpc>
              <a:spcBef>
                <a:spcPts val="1001"/>
              </a:spcBef>
              <a:buNone/>
              <a:tabLst>
                <a:tab pos="0" algn="l"/>
              </a:tabLst>
            </a:pPr>
            <a:r>
              <a:rPr lang="it-IT" sz="2400" b="0" strike="noStrike" spc="-1">
                <a:solidFill>
                  <a:srgbClr val="000000"/>
                </a:solidFill>
                <a:latin typeface="Calibri"/>
                <a:ea typeface="Calibri"/>
              </a:rPr>
              <a:t>Body Level Five</a:t>
            </a:r>
            <a:endParaRPr lang="it-IT" sz="2400" b="0" strike="noStrike" spc="-1">
              <a:solidFill>
                <a:srgbClr val="000000"/>
              </a:solidFill>
              <a:latin typeface="Calibri"/>
            </a:endParaRPr>
          </a:p>
        </p:txBody>
      </p:sp>
      <p:sp>
        <p:nvSpPr>
          <p:cNvPr id="7" name="PlaceHolder 3"/>
          <p:cNvSpPr>
            <a:spLocks noGrp="1"/>
          </p:cNvSpPr>
          <p:nvPr>
            <p:ph type="sldNum" idx="1"/>
          </p:nvPr>
        </p:nvSpPr>
        <p:spPr>
          <a:xfrm>
            <a:off x="11862360" y="6573600"/>
            <a:ext cx="258120" cy="248040"/>
          </a:xfrm>
          <a:prstGeom prst="rect">
            <a:avLst/>
          </a:prstGeom>
          <a:noFill/>
          <a:ln w="0">
            <a:noFill/>
          </a:ln>
        </p:spPr>
        <p:txBody>
          <a:bodyPr lIns="90000" tIns="45000" rIns="90000" bIns="45000" numCol="1" spcCol="38160" anchor="t">
            <a:noAutofit/>
          </a:bodyPr>
          <a:lstStyle>
            <a:lvl1pPr algn="ctr">
              <a:lnSpc>
                <a:spcPct val="100000"/>
              </a:lnSpc>
              <a:buNone/>
              <a:tabLst>
                <a:tab pos="0" algn="l"/>
              </a:tabLst>
              <a:defRPr lang="it-IT" sz="1200" b="0" strike="noStrike" spc="-1">
                <a:solidFill>
                  <a:srgbClr val="888888"/>
                </a:solidFill>
                <a:latin typeface="Calibri"/>
                <a:ea typeface="Calibri"/>
              </a:defRPr>
            </a:lvl1pPr>
          </a:lstStyle>
          <a:p>
            <a:pPr algn="ctr">
              <a:lnSpc>
                <a:spcPct val="100000"/>
              </a:lnSpc>
              <a:buNone/>
              <a:tabLst>
                <a:tab pos="0" algn="l"/>
              </a:tabLst>
            </a:pPr>
            <a:fld id="{0CD1F3A5-8F8D-441C-8DFC-53E5D8808A8D}" type="slidenum">
              <a:rPr lang="it-IT" sz="1200" b="0" strike="noStrike" spc="-1">
                <a:solidFill>
                  <a:srgbClr val="888888"/>
                </a:solidFill>
                <a:latin typeface="Calibri"/>
                <a:ea typeface="Calibri"/>
              </a:rPr>
              <a:t>‹N›</a:t>
            </a:fld>
            <a:endParaRPr lang="it-IT" sz="1200" b="0" strike="noStrike" spc="-1">
              <a:latin typeface="Times New Roman"/>
            </a:endParaRPr>
          </a:p>
        </p:txBody>
      </p:sp>
      <p:pic>
        <p:nvPicPr>
          <p:cNvPr id="8" name="Picture 2" descr="A picture containing text&#10;&#10;Description automatically generated"/>
          <p:cNvPicPr/>
          <p:nvPr/>
        </p:nvPicPr>
        <p:blipFill>
          <a:blip r:embed="rId17"/>
          <a:stretch/>
        </p:blipFill>
        <p:spPr>
          <a:xfrm>
            <a:off x="0" y="5315040"/>
            <a:ext cx="12191760" cy="1542600"/>
          </a:xfrm>
          <a:prstGeom prst="rect">
            <a:avLst/>
          </a:prstGeom>
          <a:ln w="0">
            <a:noFill/>
          </a:ln>
        </p:spPr>
      </p:pic>
      <p:pic>
        <p:nvPicPr>
          <p:cNvPr id="9" name="Picture 11" descr="Logo&#10;&#10;Description automatically generated"/>
          <p:cNvPicPr/>
          <p:nvPr/>
        </p:nvPicPr>
        <p:blipFill>
          <a:blip r:embed="rId16"/>
          <a:stretch/>
        </p:blipFill>
        <p:spPr>
          <a:xfrm>
            <a:off x="9974520" y="160200"/>
            <a:ext cx="2016720" cy="467640"/>
          </a:xfrm>
          <a:prstGeom prst="rect">
            <a:avLst/>
          </a:prstGeom>
          <a:ln w="0">
            <a:noFill/>
          </a:ln>
        </p:spPr>
      </p:pic>
      <p:pic>
        <p:nvPicPr>
          <p:cNvPr id="10" name="Picture 12" descr="Logo&#10;&#10;Description automatically generated"/>
          <p:cNvPicPr/>
          <p:nvPr/>
        </p:nvPicPr>
        <p:blipFill>
          <a:blip r:embed="rId15"/>
          <a:stretch/>
        </p:blipFill>
        <p:spPr>
          <a:xfrm>
            <a:off x="200160" y="136800"/>
            <a:ext cx="1144440" cy="4651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7" name="Rectangle"/>
          <p:cNvSpPr/>
          <p:nvPr/>
        </p:nvSpPr>
        <p:spPr>
          <a:xfrm>
            <a:off x="0" y="6599160"/>
            <a:ext cx="12191760" cy="300240"/>
          </a:xfrm>
          <a:prstGeom prst="rect">
            <a:avLst/>
          </a:prstGeom>
          <a:solidFill>
            <a:srgbClr val="F99737"/>
          </a:solidFill>
          <a:ln w="12700">
            <a:noFill/>
          </a:ln>
        </p:spPr>
        <p:style>
          <a:lnRef idx="0">
            <a:scrgbClr r="0" g="0" b="0"/>
          </a:lnRef>
          <a:fillRef idx="0">
            <a:scrgbClr r="0" g="0" b="0"/>
          </a:fillRef>
          <a:effectRef idx="0">
            <a:scrgbClr r="0" g="0" b="0"/>
          </a:effectRef>
          <a:fontRef idx="minor"/>
        </p:style>
      </p:sp>
      <p:sp>
        <p:nvSpPr>
          <p:cNvPr id="48" name="MoodleMoot Italia 2022  - Urbino"/>
          <p:cNvSpPr/>
          <p:nvPr/>
        </p:nvSpPr>
        <p:spPr>
          <a:xfrm>
            <a:off x="4347720" y="6577560"/>
            <a:ext cx="3495960" cy="271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gn="ctr">
              <a:lnSpc>
                <a:spcPct val="100000"/>
              </a:lnSpc>
              <a:buNone/>
              <a:tabLst>
                <a:tab pos="0" algn="l"/>
              </a:tabLst>
            </a:pPr>
            <a:r>
              <a:rPr lang="it-IT" sz="1200" b="0" strike="noStrike" spc="-1">
                <a:solidFill>
                  <a:srgbClr val="FFFFFF"/>
                </a:solidFill>
                <a:latin typeface="Calibri"/>
                <a:ea typeface="Calibri"/>
              </a:rPr>
              <a:t>MoodleMoot Italia 2022  - Urbino</a:t>
            </a:r>
            <a:endParaRPr lang="it-IT" sz="1200" b="0" strike="noStrike" spc="-1">
              <a:latin typeface="Arial"/>
            </a:endParaRPr>
          </a:p>
        </p:txBody>
      </p:sp>
      <p:sp>
        <p:nvSpPr>
          <p:cNvPr id="49" name="Nome Cognome"/>
          <p:cNvSpPr/>
          <p:nvPr/>
        </p:nvSpPr>
        <p:spPr>
          <a:xfrm>
            <a:off x="0" y="6563160"/>
            <a:ext cx="3926520" cy="30024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90000"/>
              </a:lnSpc>
              <a:spcBef>
                <a:spcPts val="1001"/>
              </a:spcBef>
              <a:buNone/>
              <a:tabLst>
                <a:tab pos="0" algn="l"/>
              </a:tabLst>
            </a:pPr>
            <a:r>
              <a:rPr lang="it-IT" sz="1200" b="0" strike="noStrike" spc="-1">
                <a:solidFill>
                  <a:srgbClr val="FFFFFF"/>
                </a:solidFill>
                <a:latin typeface="Calibri"/>
                <a:ea typeface="Calibri"/>
              </a:rPr>
              <a:t>Giuliana Barberis</a:t>
            </a:r>
            <a:endParaRPr lang="it-IT" sz="1200" b="0" strike="noStrike" spc="-1">
              <a:latin typeface="Arial"/>
            </a:endParaRPr>
          </a:p>
        </p:txBody>
      </p:sp>
      <p:pic>
        <p:nvPicPr>
          <p:cNvPr id="50" name="Picture 12" descr="Logo&#10;&#10;Description automatically generated"/>
          <p:cNvPicPr/>
          <p:nvPr/>
        </p:nvPicPr>
        <p:blipFill>
          <a:blip r:embed="rId15"/>
          <a:stretch/>
        </p:blipFill>
        <p:spPr>
          <a:xfrm>
            <a:off x="200160" y="136800"/>
            <a:ext cx="1144440" cy="465120"/>
          </a:xfrm>
          <a:prstGeom prst="rect">
            <a:avLst/>
          </a:prstGeom>
          <a:ln w="0">
            <a:noFill/>
          </a:ln>
        </p:spPr>
      </p:pic>
      <p:pic>
        <p:nvPicPr>
          <p:cNvPr id="51" name="Picture 13" descr="Logo&#10;&#10;Description automatically generated"/>
          <p:cNvPicPr/>
          <p:nvPr/>
        </p:nvPicPr>
        <p:blipFill>
          <a:blip r:embed="rId16"/>
          <a:stretch/>
        </p:blipFill>
        <p:spPr>
          <a:xfrm>
            <a:off x="9974520" y="160200"/>
            <a:ext cx="2016720" cy="467640"/>
          </a:xfrm>
          <a:prstGeom prst="rect">
            <a:avLst/>
          </a:prstGeom>
          <a:ln w="0">
            <a:noFill/>
          </a:ln>
        </p:spPr>
      </p:pic>
      <p:sp>
        <p:nvSpPr>
          <p:cNvPr id="52" name="PlaceHolder 1"/>
          <p:cNvSpPr>
            <a:spLocks noGrp="1"/>
          </p:cNvSpPr>
          <p:nvPr>
            <p:ph type="title"/>
          </p:nvPr>
        </p:nvSpPr>
        <p:spPr>
          <a:xfrm>
            <a:off x="838080" y="672840"/>
            <a:ext cx="10515240" cy="1325160"/>
          </a:xfrm>
          <a:prstGeom prst="rect">
            <a:avLst/>
          </a:prstGeom>
          <a:noFill/>
          <a:ln w="12600">
            <a:noFill/>
          </a:ln>
        </p:spPr>
        <p:txBody>
          <a:bodyPr lIns="45720" tIns="45000" rIns="45720" bIns="45000" anchor="ctr">
            <a:noAutofit/>
          </a:bodyPr>
          <a:lstStyle/>
          <a:p>
            <a:pPr>
              <a:lnSpc>
                <a:spcPct val="90000"/>
              </a:lnSpc>
              <a:buNone/>
              <a:tabLst>
                <a:tab pos="0" algn="l"/>
              </a:tabLst>
            </a:pPr>
            <a:r>
              <a:rPr lang="it-IT" sz="4400" b="0" strike="noStrike" spc="-1">
                <a:solidFill>
                  <a:srgbClr val="000000"/>
                </a:solidFill>
                <a:latin typeface="Calibri Light"/>
                <a:ea typeface="Calibri Light"/>
              </a:rPr>
              <a:t>Title Text</a:t>
            </a:r>
            <a:endParaRPr lang="it-IT" sz="4400" b="0" strike="noStrike" spc="-1">
              <a:solidFill>
                <a:srgbClr val="000000"/>
              </a:solidFill>
              <a:latin typeface="Calibri"/>
            </a:endParaRPr>
          </a:p>
        </p:txBody>
      </p:sp>
      <p:sp>
        <p:nvSpPr>
          <p:cNvPr id="53" name="PlaceHolder 2"/>
          <p:cNvSpPr>
            <a:spLocks noGrp="1"/>
          </p:cNvSpPr>
          <p:nvPr>
            <p:ph type="body"/>
          </p:nvPr>
        </p:nvSpPr>
        <p:spPr>
          <a:xfrm>
            <a:off x="838080" y="2133360"/>
            <a:ext cx="10515240" cy="4350960"/>
          </a:xfrm>
          <a:prstGeom prst="rect">
            <a:avLst/>
          </a:prstGeom>
          <a:noFill/>
          <a:ln w="12600">
            <a:noFill/>
          </a:ln>
        </p:spPr>
        <p:txBody>
          <a:bodyPr lIns="45720" tIns="45000" rIns="45720" bIns="45000" anchor="t">
            <a:noAutofit/>
          </a:bodyPr>
          <a:lstStyle/>
          <a:p>
            <a:pPr marL="228600" indent="-228600">
              <a:lnSpc>
                <a:spcPct val="90000"/>
              </a:lnSpc>
              <a:spcBef>
                <a:spcPts val="1001"/>
              </a:spcBef>
              <a:buClr>
                <a:srgbClr val="000000"/>
              </a:buClr>
              <a:buFont typeface="Arial"/>
              <a:buChar char="•"/>
            </a:pPr>
            <a:r>
              <a:rPr lang="it-IT" sz="2800" b="0" strike="noStrike" spc="-1" dirty="0">
                <a:solidFill>
                  <a:srgbClr val="000000"/>
                </a:solidFill>
                <a:latin typeface="Calibri"/>
                <a:ea typeface="Calibri"/>
              </a:rPr>
              <a:t>Body Level One</a:t>
            </a:r>
            <a:endParaRPr lang="it-IT" sz="2800" b="0" strike="noStrike" spc="-1" dirty="0">
              <a:solidFill>
                <a:srgbClr val="000000"/>
              </a:solidFill>
              <a:latin typeface="Calibri"/>
            </a:endParaRPr>
          </a:p>
          <a:p>
            <a:pPr marL="723960" lvl="1" indent="-266760">
              <a:lnSpc>
                <a:spcPct val="90000"/>
              </a:lnSpc>
              <a:spcBef>
                <a:spcPts val="1001"/>
              </a:spcBef>
              <a:buClr>
                <a:srgbClr val="000000"/>
              </a:buClr>
              <a:buFont typeface="Arial"/>
              <a:buChar char="•"/>
            </a:pPr>
            <a:r>
              <a:rPr lang="it-IT" sz="2800" b="0" strike="noStrike" spc="-1" dirty="0">
                <a:solidFill>
                  <a:srgbClr val="000000"/>
                </a:solidFill>
                <a:latin typeface="Calibri"/>
                <a:ea typeface="Calibri"/>
              </a:rPr>
              <a:t>Body Level Two</a:t>
            </a:r>
            <a:endParaRPr lang="it-IT" sz="2800" b="0" strike="noStrike" spc="-1" dirty="0">
              <a:solidFill>
                <a:srgbClr val="000000"/>
              </a:solidFill>
              <a:latin typeface="Calibri"/>
            </a:endParaRPr>
          </a:p>
          <a:p>
            <a:pPr marL="1234440" lvl="2" indent="-320040">
              <a:lnSpc>
                <a:spcPct val="90000"/>
              </a:lnSpc>
              <a:spcBef>
                <a:spcPts val="1001"/>
              </a:spcBef>
              <a:buClr>
                <a:srgbClr val="000000"/>
              </a:buClr>
              <a:buFont typeface="Arial"/>
              <a:buChar char="•"/>
            </a:pPr>
            <a:r>
              <a:rPr lang="it-IT" sz="2800" b="0" strike="noStrike" spc="-1" dirty="0">
                <a:solidFill>
                  <a:srgbClr val="000000"/>
                </a:solidFill>
                <a:latin typeface="Calibri"/>
                <a:ea typeface="Calibri"/>
              </a:rPr>
              <a:t>Body Level Three</a:t>
            </a:r>
            <a:endParaRPr lang="it-IT" sz="2800" b="0" strike="noStrike" spc="-1" dirty="0">
              <a:solidFill>
                <a:srgbClr val="000000"/>
              </a:solidFill>
              <a:latin typeface="Calibri"/>
            </a:endParaRPr>
          </a:p>
          <a:p>
            <a:pPr marL="1727280" lvl="3" indent="-355680">
              <a:lnSpc>
                <a:spcPct val="90000"/>
              </a:lnSpc>
              <a:spcBef>
                <a:spcPts val="1001"/>
              </a:spcBef>
              <a:buClr>
                <a:srgbClr val="000000"/>
              </a:buClr>
              <a:buFont typeface="Arial"/>
              <a:buChar char="•"/>
            </a:pPr>
            <a:r>
              <a:rPr lang="it-IT" sz="2800" b="0" strike="noStrike" spc="-1" dirty="0">
                <a:solidFill>
                  <a:srgbClr val="000000"/>
                </a:solidFill>
                <a:latin typeface="Calibri"/>
                <a:ea typeface="Calibri"/>
              </a:rPr>
              <a:t>Body Level </a:t>
            </a:r>
            <a:r>
              <a:rPr lang="it-IT" sz="2800" b="0" strike="noStrike" spc="-1" dirty="0" err="1">
                <a:solidFill>
                  <a:srgbClr val="000000"/>
                </a:solidFill>
                <a:latin typeface="Calibri"/>
                <a:ea typeface="Calibri"/>
              </a:rPr>
              <a:t>Four</a:t>
            </a:r>
            <a:endParaRPr lang="it-IT" sz="2800" b="0" strike="noStrike" spc="-1" dirty="0">
              <a:solidFill>
                <a:srgbClr val="000000"/>
              </a:solidFill>
              <a:latin typeface="Calibri"/>
            </a:endParaRPr>
          </a:p>
          <a:p>
            <a:pPr marL="2184480" lvl="4" indent="-355680">
              <a:lnSpc>
                <a:spcPct val="90000"/>
              </a:lnSpc>
              <a:spcBef>
                <a:spcPts val="1001"/>
              </a:spcBef>
              <a:buClr>
                <a:srgbClr val="000000"/>
              </a:buClr>
              <a:buFont typeface="Arial"/>
              <a:buChar char="•"/>
            </a:pPr>
            <a:r>
              <a:rPr lang="it-IT" sz="2800" b="0" strike="noStrike" spc="-1" dirty="0">
                <a:solidFill>
                  <a:srgbClr val="000000"/>
                </a:solidFill>
                <a:latin typeface="Calibri"/>
                <a:ea typeface="Calibri"/>
              </a:rPr>
              <a:t>Body Level </a:t>
            </a:r>
            <a:r>
              <a:rPr lang="it-IT" sz="2800" b="0" strike="noStrike" spc="-1" dirty="0" err="1">
                <a:solidFill>
                  <a:srgbClr val="000000"/>
                </a:solidFill>
                <a:latin typeface="Calibri"/>
                <a:ea typeface="Calibri"/>
              </a:rPr>
              <a:t>Five</a:t>
            </a:r>
            <a:endParaRPr lang="it-IT" sz="2800" b="0" strike="noStrike" spc="-1" dirty="0">
              <a:solidFill>
                <a:srgbClr val="000000"/>
              </a:solidFill>
              <a:latin typeface="Calibri"/>
            </a:endParaRPr>
          </a:p>
        </p:txBody>
      </p:sp>
      <p:sp>
        <p:nvSpPr>
          <p:cNvPr id="54" name="PlaceHolder 3"/>
          <p:cNvSpPr>
            <a:spLocks noGrp="1"/>
          </p:cNvSpPr>
          <p:nvPr>
            <p:ph type="sldNum" idx="2"/>
          </p:nvPr>
        </p:nvSpPr>
        <p:spPr>
          <a:xfrm>
            <a:off x="11757960" y="6589440"/>
            <a:ext cx="433800" cy="248040"/>
          </a:xfrm>
          <a:prstGeom prst="rect">
            <a:avLst/>
          </a:prstGeom>
          <a:noFill/>
          <a:ln w="0">
            <a:noFill/>
          </a:ln>
        </p:spPr>
        <p:txBody>
          <a:bodyPr lIns="90000" tIns="45000" rIns="90000" bIns="45000" anchor="t">
            <a:noAutofit/>
          </a:bodyPr>
          <a:lstStyle>
            <a:lvl1pPr algn="ctr">
              <a:lnSpc>
                <a:spcPct val="100000"/>
              </a:lnSpc>
              <a:buNone/>
              <a:tabLst>
                <a:tab pos="0" algn="l"/>
              </a:tabLst>
              <a:defRPr lang="it-IT" sz="1200" b="0" strike="noStrike" spc="-1">
                <a:solidFill>
                  <a:srgbClr val="FFFFFF"/>
                </a:solidFill>
                <a:latin typeface="Calibri"/>
                <a:ea typeface="Calibri"/>
              </a:defRPr>
            </a:lvl1pPr>
          </a:lstStyle>
          <a:p>
            <a:pPr algn="ctr">
              <a:lnSpc>
                <a:spcPct val="100000"/>
              </a:lnSpc>
              <a:buNone/>
              <a:tabLst>
                <a:tab pos="0" algn="l"/>
              </a:tabLst>
            </a:pPr>
            <a:fld id="{F7906E74-5A82-4B00-B3BD-6B0C092B3563}" type="slidenum">
              <a:rPr lang="it-IT" sz="1200" b="0" strike="noStrike" spc="-1">
                <a:solidFill>
                  <a:srgbClr val="FFFFFF"/>
                </a:solidFill>
                <a:latin typeface="Calibri"/>
                <a:ea typeface="Calibri"/>
              </a:rPr>
              <a:t>‹N›</a:t>
            </a:fld>
            <a:endParaRPr lang="it-IT"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a:noFill/>
          <a:ln w="12600">
            <a:noFill/>
          </a:ln>
        </p:spPr>
        <p:txBody>
          <a:bodyPr lIns="45720" tIns="45000" rIns="45720" bIns="45000" anchor="b">
            <a:noAutofit/>
          </a:bodyPr>
          <a:lstStyle/>
          <a:p>
            <a:pPr algn="ctr">
              <a:lnSpc>
                <a:spcPct val="90000"/>
              </a:lnSpc>
              <a:buNone/>
              <a:tabLst>
                <a:tab pos="0" algn="l"/>
              </a:tabLst>
            </a:pPr>
            <a:r>
              <a:rPr kumimoji="0" lang="en-US" sz="5400" b="0" i="0" u="none" strike="noStrike" kern="0" cap="none" spc="0" normalizeH="0" baseline="0" noProof="0" dirty="0" err="1">
                <a:ln>
                  <a:noFill/>
                </a:ln>
                <a:solidFill>
                  <a:srgbClr val="000000"/>
                </a:solidFill>
                <a:effectLst/>
                <a:uLnTx/>
                <a:uFillTx/>
                <a:latin typeface="Calibri Light"/>
                <a:cs typeface="Calibri Light"/>
                <a:sym typeface="Calibri Light"/>
              </a:rPr>
              <a:t>Valutazione</a:t>
            </a:r>
            <a:r>
              <a:rPr kumimoji="0" lang="en-US" sz="5400" b="0" i="0" u="none" strike="noStrike" kern="0" cap="none" spc="0" normalizeH="0" baseline="0" noProof="0" dirty="0">
                <a:ln>
                  <a:noFill/>
                </a:ln>
                <a:solidFill>
                  <a:srgbClr val="000000"/>
                </a:solidFill>
                <a:effectLst/>
                <a:uLnTx/>
                <a:uFillTx/>
                <a:latin typeface="Calibri Light"/>
                <a:cs typeface="Calibri Light"/>
                <a:sym typeface="Calibri Light"/>
              </a:rPr>
              <a:t> </a:t>
            </a:r>
            <a:r>
              <a:rPr kumimoji="0" lang="en-US" sz="5400" b="0" i="0" u="none" strike="noStrike" kern="0" cap="none" spc="0" normalizeH="0" baseline="0" noProof="0" dirty="0" err="1">
                <a:ln>
                  <a:noFill/>
                </a:ln>
                <a:solidFill>
                  <a:srgbClr val="000000"/>
                </a:solidFill>
                <a:effectLst/>
                <a:uLnTx/>
                <a:uFillTx/>
                <a:latin typeface="Calibri Light"/>
                <a:cs typeface="Calibri Light"/>
                <a:sym typeface="Calibri Light"/>
              </a:rPr>
              <a:t>fra</a:t>
            </a:r>
            <a:r>
              <a:rPr kumimoji="0" lang="en-US" sz="5400" b="0" i="0" u="none" strike="noStrike" kern="0" cap="none" spc="0" normalizeH="0" baseline="0" noProof="0" dirty="0">
                <a:ln>
                  <a:noFill/>
                </a:ln>
                <a:solidFill>
                  <a:srgbClr val="000000"/>
                </a:solidFill>
                <a:effectLst/>
                <a:uLnTx/>
                <a:uFillTx/>
                <a:latin typeface="Calibri Light"/>
                <a:cs typeface="Calibri Light"/>
                <a:sym typeface="Calibri Light"/>
              </a:rPr>
              <a:t> </a:t>
            </a:r>
            <a:r>
              <a:rPr kumimoji="0" lang="en-US" sz="5400" b="0" i="0" u="none" strike="noStrike" kern="0" cap="none" spc="0" normalizeH="0" baseline="0" noProof="0" dirty="0" err="1">
                <a:ln>
                  <a:noFill/>
                </a:ln>
                <a:solidFill>
                  <a:srgbClr val="000000"/>
                </a:solidFill>
                <a:effectLst/>
                <a:uLnTx/>
                <a:uFillTx/>
                <a:latin typeface="Calibri Light"/>
                <a:cs typeface="Calibri Light"/>
                <a:sym typeface="Calibri Light"/>
              </a:rPr>
              <a:t>pari</a:t>
            </a:r>
            <a:r>
              <a:rPr kumimoji="0" lang="en-US" sz="5400" b="0" i="0" u="none" strike="noStrike" kern="0" cap="none" spc="0" normalizeH="0" baseline="0" noProof="0" dirty="0">
                <a:ln>
                  <a:noFill/>
                </a:ln>
                <a:solidFill>
                  <a:srgbClr val="000000"/>
                </a:solidFill>
                <a:effectLst/>
                <a:uLnTx/>
                <a:uFillTx/>
                <a:latin typeface="Calibri Light"/>
                <a:cs typeface="Calibri Light"/>
                <a:sym typeface="Calibri Light"/>
              </a:rPr>
              <a:t> </a:t>
            </a:r>
            <a:r>
              <a:rPr kumimoji="0" lang="en-US" sz="5400" b="0" i="0" u="none" strike="noStrike" kern="0" cap="none" spc="0" normalizeH="0" baseline="0" noProof="0" dirty="0" err="1">
                <a:ln>
                  <a:noFill/>
                </a:ln>
                <a:solidFill>
                  <a:srgbClr val="000000"/>
                </a:solidFill>
                <a:effectLst/>
                <a:uLnTx/>
                <a:uFillTx/>
                <a:latin typeface="Calibri Light"/>
                <a:cs typeface="Calibri Light"/>
                <a:sym typeface="Calibri Light"/>
              </a:rPr>
              <a:t>nel</a:t>
            </a:r>
            <a:r>
              <a:rPr kumimoji="0" lang="en-US" sz="5400" b="0" i="0" u="none" strike="noStrike" kern="0" cap="none" spc="0" normalizeH="0" baseline="0" noProof="0" dirty="0">
                <a:ln>
                  <a:noFill/>
                </a:ln>
                <a:solidFill>
                  <a:srgbClr val="000000"/>
                </a:solidFill>
                <a:effectLst/>
                <a:uLnTx/>
                <a:uFillTx/>
                <a:latin typeface="Calibri Light"/>
                <a:cs typeface="Calibri Light"/>
                <a:sym typeface="Calibri Light"/>
              </a:rPr>
              <a:t> coding.</a:t>
            </a:r>
            <a:br>
              <a:rPr kumimoji="0" lang="en-US" sz="5400" b="0" i="0" u="none" strike="noStrike" kern="0" cap="none" spc="0" normalizeH="0" baseline="0" noProof="0" dirty="0">
                <a:ln>
                  <a:noFill/>
                </a:ln>
                <a:solidFill>
                  <a:srgbClr val="000000"/>
                </a:solidFill>
                <a:effectLst/>
                <a:uLnTx/>
                <a:uFillTx/>
                <a:latin typeface="Calibri Light"/>
                <a:cs typeface="Calibri Light"/>
                <a:sym typeface="Calibri Light"/>
              </a:rPr>
            </a:br>
            <a:r>
              <a:rPr kumimoji="0" lang="en-US" sz="5400" b="0" i="0" u="none" strike="noStrike" kern="0" cap="none" spc="0" normalizeH="0" baseline="0" noProof="0" dirty="0">
                <a:ln>
                  <a:noFill/>
                </a:ln>
                <a:solidFill>
                  <a:srgbClr val="000000"/>
                </a:solidFill>
                <a:effectLst/>
                <a:uLnTx/>
                <a:uFillTx/>
                <a:latin typeface="Calibri Light"/>
                <a:cs typeface="Calibri Light"/>
                <a:sym typeface="Calibri Light"/>
              </a:rPr>
              <a:t> </a:t>
            </a:r>
            <a:r>
              <a:rPr kumimoji="0" lang="en-US" sz="3200" b="0" i="0" u="none" strike="noStrike" kern="0" cap="none" spc="0" normalizeH="0" baseline="0" noProof="0" dirty="0" err="1">
                <a:ln>
                  <a:noFill/>
                </a:ln>
                <a:solidFill>
                  <a:srgbClr val="000000"/>
                </a:solidFill>
                <a:effectLst/>
                <a:uLnTx/>
                <a:uFillTx/>
                <a:latin typeface="Calibri Light"/>
                <a:cs typeface="Calibri Light"/>
                <a:sym typeface="Calibri Light"/>
              </a:rPr>
              <a:t>L’attività</a:t>
            </a:r>
            <a:r>
              <a:rPr kumimoji="0" lang="en-US" sz="3200" b="0" i="0" u="none" strike="noStrike" kern="0" cap="none" spc="0" normalizeH="0" baseline="0" noProof="0" dirty="0">
                <a:ln>
                  <a:noFill/>
                </a:ln>
                <a:solidFill>
                  <a:srgbClr val="000000"/>
                </a:solidFill>
                <a:effectLst/>
                <a:uLnTx/>
                <a:uFillTx/>
                <a:latin typeface="Calibri Light"/>
                <a:cs typeface="Calibri Light"/>
                <a:sym typeface="Calibri Light"/>
              </a:rPr>
              <a:t> Workshop </a:t>
            </a:r>
            <a:r>
              <a:rPr kumimoji="0" lang="en-US" sz="3200" b="0" i="0" u="none" strike="noStrike" kern="0" cap="none" spc="0" normalizeH="0" baseline="0" noProof="0" dirty="0" err="1">
                <a:ln>
                  <a:noFill/>
                </a:ln>
                <a:solidFill>
                  <a:srgbClr val="000000"/>
                </a:solidFill>
                <a:effectLst/>
                <a:uLnTx/>
                <a:uFillTx/>
                <a:latin typeface="Calibri Light"/>
                <a:cs typeface="Calibri Light"/>
                <a:sym typeface="Calibri Light"/>
              </a:rPr>
              <a:t>della</a:t>
            </a:r>
            <a:r>
              <a:rPr kumimoji="0" lang="en-US" sz="3200" b="0" i="0" u="none" strike="noStrike" kern="0" cap="none" spc="0" normalizeH="0" baseline="0" noProof="0" dirty="0">
                <a:ln>
                  <a:noFill/>
                </a:ln>
                <a:solidFill>
                  <a:srgbClr val="000000"/>
                </a:solidFill>
                <a:effectLst/>
                <a:uLnTx/>
                <a:uFillTx/>
                <a:latin typeface="Calibri Light"/>
                <a:cs typeface="Calibri Light"/>
                <a:sym typeface="Calibri Light"/>
              </a:rPr>
              <a:t> </a:t>
            </a:r>
            <a:r>
              <a:rPr kumimoji="0" lang="en-US" sz="3200" b="0" i="0" u="none" strike="noStrike" kern="0" cap="none" spc="0" normalizeH="0" baseline="0" noProof="0" dirty="0" err="1">
                <a:ln>
                  <a:noFill/>
                </a:ln>
                <a:solidFill>
                  <a:srgbClr val="000000"/>
                </a:solidFill>
                <a:effectLst/>
                <a:uLnTx/>
                <a:uFillTx/>
                <a:latin typeface="Calibri Light"/>
                <a:cs typeface="Calibri Light"/>
                <a:sym typeface="Calibri Light"/>
              </a:rPr>
              <a:t>piattaforma</a:t>
            </a:r>
            <a:r>
              <a:rPr kumimoji="0" lang="en-US" sz="3200" b="0" i="0" u="none" strike="noStrike" kern="0" cap="none" spc="0" normalizeH="0" baseline="0" noProof="0" dirty="0">
                <a:ln>
                  <a:noFill/>
                </a:ln>
                <a:solidFill>
                  <a:srgbClr val="000000"/>
                </a:solidFill>
                <a:effectLst/>
                <a:uLnTx/>
                <a:uFillTx/>
                <a:latin typeface="Calibri Light"/>
                <a:cs typeface="Calibri Light"/>
                <a:sym typeface="Calibri Light"/>
              </a:rPr>
              <a:t> Moodle</a:t>
            </a:r>
            <a:endParaRPr lang="it-IT" sz="6000" b="0" strike="noStrike" spc="-1" dirty="0">
              <a:solidFill>
                <a:srgbClr val="000000"/>
              </a:solidFill>
              <a:latin typeface="Calibri"/>
            </a:endParaRPr>
          </a:p>
        </p:txBody>
      </p:sp>
      <p:sp>
        <p:nvSpPr>
          <p:cNvPr id="92" name="PlaceHolder 2"/>
          <p:cNvSpPr>
            <a:spLocks noGrp="1"/>
          </p:cNvSpPr>
          <p:nvPr>
            <p:ph type="subTitle"/>
          </p:nvPr>
        </p:nvSpPr>
        <p:spPr>
          <a:xfrm>
            <a:off x="1523880" y="3602160"/>
            <a:ext cx="9143640" cy="1655280"/>
          </a:xfrm>
          <a:prstGeom prst="rect">
            <a:avLst/>
          </a:prstGeom>
          <a:noFill/>
          <a:ln w="12600">
            <a:noFill/>
          </a:ln>
        </p:spPr>
        <p:txBody>
          <a:bodyPr lIns="45720" tIns="45000" rIns="45720" bIns="45000" anchor="t">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it-IT" sz="2400" b="0" i="0" u="none" strike="noStrike" kern="0" cap="none" spc="0" normalizeH="0" baseline="0" noProof="0" dirty="0">
                <a:ln>
                  <a:noFill/>
                </a:ln>
                <a:solidFill>
                  <a:srgbClr val="000000"/>
                </a:solidFill>
                <a:effectLst/>
                <a:uLnTx/>
                <a:uFillTx/>
                <a:latin typeface="Calibri"/>
                <a:cs typeface="Calibri"/>
                <a:sym typeface="Calibri"/>
              </a:rPr>
              <a:t>Giuliana Barberis</a:t>
            </a:r>
            <a:br>
              <a:rPr kumimoji="0" lang="it-IT" sz="2400" b="0" i="0" u="none" strike="noStrike" kern="0" cap="none" spc="0" normalizeH="0" baseline="0" noProof="0" dirty="0">
                <a:ln>
                  <a:noFill/>
                </a:ln>
                <a:solidFill>
                  <a:srgbClr val="000000"/>
                </a:solidFill>
                <a:effectLst/>
                <a:uLnTx/>
                <a:uFillTx/>
                <a:latin typeface="Calibri"/>
                <a:cs typeface="Calibri"/>
                <a:sym typeface="Calibri"/>
              </a:rPr>
            </a:br>
            <a:r>
              <a:rPr kumimoji="0" lang="it-IT" sz="2400" b="0" i="0" u="none" strike="noStrike" kern="0" cap="none" spc="0" normalizeH="0" baseline="0" noProof="0" dirty="0">
                <a:ln>
                  <a:noFill/>
                </a:ln>
                <a:solidFill>
                  <a:srgbClr val="000000"/>
                </a:solidFill>
                <a:effectLst/>
                <a:uLnTx/>
                <a:uFillTx/>
                <a:latin typeface="Calibri"/>
                <a:cs typeface="Calibri"/>
                <a:sym typeface="Calibri"/>
              </a:rPr>
              <a:t>Liceo Scientifico M. Curie di Pinerolo</a:t>
            </a:r>
            <a:br>
              <a:rPr kumimoji="0" lang="it-IT" sz="2400" b="0" i="0" u="none" strike="noStrike" kern="0" cap="none" spc="0" normalizeH="0" baseline="0" noProof="0" dirty="0">
                <a:ln>
                  <a:noFill/>
                </a:ln>
                <a:solidFill>
                  <a:srgbClr val="000000"/>
                </a:solidFill>
                <a:effectLst/>
                <a:uLnTx/>
                <a:uFillTx/>
                <a:latin typeface="Calibri"/>
                <a:cs typeface="Calibri"/>
                <a:sym typeface="Calibri"/>
              </a:rPr>
            </a:br>
            <a:r>
              <a:rPr kumimoji="0" lang="it-IT" sz="2400" b="0" i="0" u="none" strike="noStrike" kern="0" cap="none" spc="0" normalizeH="0" baseline="0" noProof="0" dirty="0">
                <a:ln>
                  <a:noFill/>
                </a:ln>
                <a:solidFill>
                  <a:srgbClr val="000000"/>
                </a:solidFill>
                <a:effectLst/>
                <a:uLnTx/>
                <a:uFillTx/>
                <a:latin typeface="Calibri"/>
                <a:cs typeface="Calibri"/>
                <a:sym typeface="Calibri"/>
              </a:rPr>
              <a:t>giuliana.barberis@gmail.com</a:t>
            </a:r>
          </a:p>
        </p:txBody>
      </p:sp>
      <p:sp>
        <p:nvSpPr>
          <p:cNvPr id="93" name="PlaceHolder 3"/>
          <p:cNvSpPr>
            <a:spLocks noGrp="1"/>
          </p:cNvSpPr>
          <p:nvPr>
            <p:ph type="sldNum" idx="3"/>
          </p:nvPr>
        </p:nvSpPr>
        <p:spPr>
          <a:xfrm>
            <a:off x="11831760" y="6536520"/>
            <a:ext cx="181080" cy="248040"/>
          </a:xfrm>
          <a:prstGeom prst="rect">
            <a:avLst/>
          </a:prstGeom>
          <a:noFill/>
          <a:ln w="0">
            <a:noFill/>
          </a:ln>
        </p:spPr>
        <p:txBody>
          <a:bodyPr lIns="90000" tIns="45000" rIns="90000" bIns="45000" numCol="1" spcCol="38160" anchor="t">
            <a:noAutofit/>
          </a:bodyPr>
          <a:lstStyle>
            <a:lvl1pPr algn="ctr">
              <a:lnSpc>
                <a:spcPct val="100000"/>
              </a:lnSpc>
              <a:buNone/>
              <a:tabLst>
                <a:tab pos="0" algn="l"/>
              </a:tabLst>
              <a:defRPr lang="it-IT" sz="1200" b="0" strike="noStrike" spc="-1">
                <a:solidFill>
                  <a:srgbClr val="F99837"/>
                </a:solidFill>
                <a:latin typeface="Calibri"/>
                <a:ea typeface="Calibri"/>
              </a:defRPr>
            </a:lvl1pPr>
          </a:lstStyle>
          <a:p>
            <a:pPr algn="ctr">
              <a:lnSpc>
                <a:spcPct val="100000"/>
              </a:lnSpc>
              <a:buNone/>
              <a:tabLst>
                <a:tab pos="0" algn="l"/>
              </a:tabLst>
            </a:pPr>
            <a:fld id="{4FFB65BD-E7EF-4DF6-861A-77915E22B3BC}" type="slidenum">
              <a:rPr lang="it-IT" sz="1200" b="0" strike="noStrike" spc="-1">
                <a:solidFill>
                  <a:srgbClr val="F99837"/>
                </a:solidFill>
                <a:latin typeface="Calibri"/>
                <a:ea typeface="Calibri"/>
              </a:rPr>
              <a:t>1</a:t>
            </a:fld>
            <a:endParaRPr lang="it-IT" sz="1200" b="0" strike="noStrike" spc="-1">
              <a:latin typeface="Times New Roman"/>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4FA748-D17F-798B-E6AB-704974277C7B}"/>
              </a:ext>
            </a:extLst>
          </p:cNvPr>
          <p:cNvSpPr>
            <a:spLocks noGrp="1"/>
          </p:cNvSpPr>
          <p:nvPr>
            <p:ph type="title"/>
          </p:nvPr>
        </p:nvSpPr>
        <p:spPr/>
        <p:txBody>
          <a:bodyPr/>
          <a:lstStyle/>
          <a:p>
            <a:r>
              <a:rPr lang="it-IT" dirty="0"/>
              <a:t>PCR: diagramma delle attività modificato</a:t>
            </a:r>
            <a:endParaRPr lang="en-GB" dirty="0"/>
          </a:p>
        </p:txBody>
      </p:sp>
      <p:pic>
        <p:nvPicPr>
          <p:cNvPr id="6" name="Immagine3">
            <a:extLst>
              <a:ext uri="{FF2B5EF4-FFF2-40B4-BE49-F238E27FC236}">
                <a16:creationId xmlns:a16="http://schemas.microsoft.com/office/drawing/2014/main" id="{78256FFF-4A02-5464-8268-7A4A40C61A8E}"/>
              </a:ext>
            </a:extLst>
          </p:cNvPr>
          <p:cNvPicPr>
            <a:picLocks noChangeAspect="1"/>
          </p:cNvPicPr>
          <p:nvPr/>
        </p:nvPicPr>
        <p:blipFill>
          <a:blip r:embed="rId3"/>
          <a:stretch>
            <a:fillRect/>
          </a:stretch>
        </p:blipFill>
        <p:spPr bwMode="auto">
          <a:xfrm>
            <a:off x="1922745" y="1807044"/>
            <a:ext cx="7102258" cy="4553869"/>
          </a:xfrm>
          <a:prstGeom prst="rect">
            <a:avLst/>
          </a:prstGeom>
        </p:spPr>
      </p:pic>
    </p:spTree>
    <p:extLst>
      <p:ext uri="{BB962C8B-B14F-4D97-AF65-F5344CB8AC3E}">
        <p14:creationId xmlns:p14="http://schemas.microsoft.com/office/powerpoint/2010/main" val="28817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L’attività Workshop di </a:t>
            </a:r>
            <a:r>
              <a:rPr lang="it-IT" dirty="0" err="1"/>
              <a:t>Moodle</a:t>
            </a:r>
            <a:endParaRPr lang="en-GB" dirty="0"/>
          </a:p>
        </p:txBody>
      </p:sp>
      <p:pic>
        <p:nvPicPr>
          <p:cNvPr id="5" name="Immagine 4">
            <a:extLst>
              <a:ext uri="{FF2B5EF4-FFF2-40B4-BE49-F238E27FC236}">
                <a16:creationId xmlns:a16="http://schemas.microsoft.com/office/drawing/2014/main" id="{6726806A-5505-A066-4110-3AD7A420D34B}"/>
              </a:ext>
            </a:extLst>
          </p:cNvPr>
          <p:cNvPicPr>
            <a:picLocks noChangeAspect="1"/>
          </p:cNvPicPr>
          <p:nvPr/>
        </p:nvPicPr>
        <p:blipFill>
          <a:blip r:embed="rId3"/>
          <a:stretch>
            <a:fillRect/>
          </a:stretch>
        </p:blipFill>
        <p:spPr>
          <a:xfrm>
            <a:off x="1248959" y="2220494"/>
            <a:ext cx="8690444" cy="4218818"/>
          </a:xfrm>
          <a:prstGeom prst="rect">
            <a:avLst/>
          </a:prstGeom>
        </p:spPr>
      </p:pic>
    </p:spTree>
    <p:extLst>
      <p:ext uri="{BB962C8B-B14F-4D97-AF65-F5344CB8AC3E}">
        <p14:creationId xmlns:p14="http://schemas.microsoft.com/office/powerpoint/2010/main" val="6919315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Parametri dell’attività Workshop</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838080" y="2133360"/>
            <a:ext cx="8706753" cy="4350960"/>
          </a:xfrm>
        </p:spPr>
        <p:txBody>
          <a:bodyPr>
            <a:normAutofit lnSpcReduction="10000"/>
          </a:bodyPr>
          <a:lstStyle/>
          <a:p>
            <a:pPr marL="228600" indent="-2286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 Come criterio di valutazione scegliere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voto cumulativo </a:t>
            </a:r>
            <a:r>
              <a:rPr lang="it-IT" sz="2800" dirty="0">
                <a:solidFill>
                  <a:prstClr val="black"/>
                </a:solidFill>
                <a:latin typeface="Arial" panose="020B0604020202020204" pitchFamily="34" charset="0"/>
                <a:ea typeface="DejaVu Sans"/>
                <a:cs typeface="Times New Roman" panose="02020603050405020304" pitchFamily="18" charset="0"/>
              </a:rPr>
              <a:t>per permettere ai revisori la formulazione di feed-back testuali</a:t>
            </a:r>
          </a:p>
          <a:p>
            <a:pPr marL="228600" indent="-2286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L’insegnante può così fornire una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griglia di valutazione, </a:t>
            </a:r>
            <a:r>
              <a:rPr lang="it-IT" sz="2800" dirty="0">
                <a:solidFill>
                  <a:prstClr val="black"/>
                </a:solidFill>
                <a:latin typeface="Arial" panose="020B0604020202020204" pitchFamily="34" charset="0"/>
                <a:ea typeface="DejaVu Sans"/>
                <a:cs typeface="Times New Roman" panose="02020603050405020304" pitchFamily="18" charset="0"/>
              </a:rPr>
              <a:t>che si dovrà inserire successivamente. E’ un elenco di una serie di descrittori ciascuno con un </a:t>
            </a:r>
            <a:r>
              <a:rPr lang="it-IT" sz="2800" dirty="0" err="1">
                <a:solidFill>
                  <a:prstClr val="black"/>
                </a:solidFill>
                <a:latin typeface="Arial" panose="020B0604020202020204" pitchFamily="34" charset="0"/>
                <a:ea typeface="DejaVu Sans"/>
                <a:cs typeface="Times New Roman" panose="02020603050405020304" pitchFamily="18" charset="0"/>
              </a:rPr>
              <a:t>un</a:t>
            </a:r>
            <a:r>
              <a:rPr lang="it-IT" sz="2800" dirty="0">
                <a:solidFill>
                  <a:prstClr val="black"/>
                </a:solidFill>
                <a:latin typeface="Arial" panose="020B0604020202020204" pitchFamily="34" charset="0"/>
                <a:ea typeface="DejaVu Sans"/>
                <a:cs typeface="Times New Roman" panose="02020603050405020304" pitchFamily="18" charset="0"/>
              </a:rPr>
              <a:t> peso e una percentuale di raggiungimento.</a:t>
            </a:r>
          </a:p>
          <a:p>
            <a:pPr marL="228600" indent="-2286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Determinare quanta parte del voto sia riservata alla consegna (ruolo autore) e quanta alla valutazione (ruolo revisore), viene proposta la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proporzione 80-20</a:t>
            </a:r>
            <a:endParaRPr kumimoji="0" lang="it-IT" sz="28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DejaVu Sans"/>
              <a:cs typeface="Times New Roman" panose="02020603050405020304" pitchFamily="18" charset="0"/>
            </a:endParaRPr>
          </a:p>
          <a:p>
            <a:endParaRPr lang="en-GB" dirty="0"/>
          </a:p>
        </p:txBody>
      </p:sp>
      <p:pic>
        <p:nvPicPr>
          <p:cNvPr id="5" name="Immagine 4">
            <a:extLst>
              <a:ext uri="{FF2B5EF4-FFF2-40B4-BE49-F238E27FC236}">
                <a16:creationId xmlns:a16="http://schemas.microsoft.com/office/drawing/2014/main" id="{0DE32D43-CA71-7242-CE84-D5B013A89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242" y="2860380"/>
            <a:ext cx="2285281" cy="1999621"/>
          </a:xfrm>
          <a:prstGeom prst="rect">
            <a:avLst/>
          </a:prstGeom>
        </p:spPr>
      </p:pic>
      <p:sp>
        <p:nvSpPr>
          <p:cNvPr id="7" name="Stella a 7 punte 6">
            <a:extLst>
              <a:ext uri="{FF2B5EF4-FFF2-40B4-BE49-F238E27FC236}">
                <a16:creationId xmlns:a16="http://schemas.microsoft.com/office/drawing/2014/main" id="{90B4D24A-4096-C48A-073F-CFD9C1EB1F7D}"/>
              </a:ext>
            </a:extLst>
          </p:cNvPr>
          <p:cNvSpPr/>
          <p:nvPr/>
        </p:nvSpPr>
        <p:spPr>
          <a:xfrm>
            <a:off x="1984569" y="1789502"/>
            <a:ext cx="6692239" cy="3895594"/>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La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valutazione sulla valutazione </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è importante perché induce gli studenti ad un comportamento corretto quando ricoprono il ruolo di revisori, essa viene calcolata con una funzione statistica sulla base di tutte le valutazioni ricevute da quell’item.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539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L’importanza di descrivere bene il processo</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7665929" y="2797239"/>
            <a:ext cx="3851752" cy="1781024"/>
          </a:xfrm>
        </p:spPr>
        <p:txBody>
          <a:bodyPr>
            <a:normAutofit fontScale="85000" lnSpcReduction="10000"/>
          </a:bodyPr>
          <a:lstStyle/>
          <a:p>
            <a:pPr>
              <a:lnSpc>
                <a:spcPct val="11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E’ molto importante spiegare bene agli studenti il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procedimento</a:t>
            </a:r>
            <a:r>
              <a:rPr lang="it-IT" sz="2800" dirty="0">
                <a:solidFill>
                  <a:prstClr val="black"/>
                </a:solidFill>
                <a:latin typeface="Arial" panose="020B0604020202020204" pitchFamily="34" charset="0"/>
                <a:ea typeface="DejaVu Sans"/>
                <a:cs typeface="Times New Roman" panose="02020603050405020304" pitchFamily="18" charset="0"/>
              </a:rPr>
              <a:t> e la successione degli eventi</a:t>
            </a:r>
            <a:endParaRPr lang="en-GB" dirty="0"/>
          </a:p>
        </p:txBody>
      </p:sp>
      <p:pic>
        <p:nvPicPr>
          <p:cNvPr id="4" name="Immagine5">
            <a:extLst>
              <a:ext uri="{FF2B5EF4-FFF2-40B4-BE49-F238E27FC236}">
                <a16:creationId xmlns:a16="http://schemas.microsoft.com/office/drawing/2014/main" id="{3EEA796C-A7A5-8D34-1A42-E3284A38F3CB}"/>
              </a:ext>
            </a:extLst>
          </p:cNvPr>
          <p:cNvPicPr>
            <a:picLocks noChangeAspect="1"/>
          </p:cNvPicPr>
          <p:nvPr/>
        </p:nvPicPr>
        <p:blipFill>
          <a:blip r:embed="rId3"/>
          <a:stretch>
            <a:fillRect/>
          </a:stretch>
        </p:blipFill>
        <p:spPr bwMode="auto">
          <a:xfrm>
            <a:off x="1019707" y="1922844"/>
            <a:ext cx="6157706" cy="4567549"/>
          </a:xfrm>
          <a:prstGeom prst="rect">
            <a:avLst/>
          </a:prstGeom>
        </p:spPr>
      </p:pic>
    </p:spTree>
    <p:extLst>
      <p:ext uri="{BB962C8B-B14F-4D97-AF65-F5344CB8AC3E}">
        <p14:creationId xmlns:p14="http://schemas.microsoft.com/office/powerpoint/2010/main" val="996563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Gli </a:t>
            </a:r>
            <a:r>
              <a:rPr lang="it-IT" dirty="0" err="1"/>
              <a:t>exemplars</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838079" y="1998000"/>
            <a:ext cx="9871673" cy="3300510"/>
          </a:xfrm>
        </p:spPr>
        <p:txBody>
          <a:bodyPr>
            <a:normAutofit/>
          </a:bodyPr>
          <a:lstStyle/>
          <a:p>
            <a:pPr marL="457200" indent="-4572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Il parametro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consegne di esempio </a:t>
            </a:r>
            <a:r>
              <a:rPr lang="it-IT" sz="2800" dirty="0">
                <a:solidFill>
                  <a:prstClr val="black"/>
                </a:solidFill>
                <a:latin typeface="Arial" panose="020B0604020202020204" pitchFamily="34" charset="0"/>
                <a:ea typeface="DejaVu Sans"/>
                <a:cs typeface="Times New Roman" panose="02020603050405020304" pitchFamily="18" charset="0"/>
              </a:rPr>
              <a:t>definisce se si vogliono fornire agli studenti consegne fittizie (</a:t>
            </a:r>
            <a:r>
              <a:rPr lang="it-IT" sz="2800" dirty="0" err="1">
                <a:solidFill>
                  <a:schemeClr val="accent2">
                    <a:lumMod val="75000"/>
                  </a:schemeClr>
                </a:solidFill>
                <a:latin typeface="Arial" panose="020B0604020202020204" pitchFamily="34" charset="0"/>
                <a:ea typeface="DejaVu Sans"/>
                <a:cs typeface="Times New Roman" panose="02020603050405020304" pitchFamily="18" charset="0"/>
              </a:rPr>
              <a:t>exemplars</a:t>
            </a:r>
            <a:r>
              <a:rPr lang="it-IT" sz="2800" dirty="0">
                <a:solidFill>
                  <a:prstClr val="black"/>
                </a:solidFill>
                <a:latin typeface="Arial" panose="020B0604020202020204" pitchFamily="34" charset="0"/>
                <a:ea typeface="DejaVu Sans"/>
                <a:cs typeface="Times New Roman" panose="02020603050405020304" pitchFamily="18" charset="0"/>
              </a:rPr>
              <a:t>) su cui fare pratica nella valutazione</a:t>
            </a:r>
          </a:p>
          <a:p>
            <a:pPr marL="457200" indent="-4572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possiamo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obbligare</a:t>
            </a:r>
            <a:r>
              <a:rPr lang="it-IT" sz="2800" dirty="0">
                <a:solidFill>
                  <a:prstClr val="black"/>
                </a:solidFill>
                <a:latin typeface="Arial" panose="020B0604020202020204" pitchFamily="34" charset="0"/>
                <a:ea typeface="DejaVu Sans"/>
                <a:cs typeface="Times New Roman" panose="02020603050405020304" pitchFamily="18" charset="0"/>
              </a:rPr>
              <a:t> lo studente a valutare la consegna di esempio prima di consegnare la propria soluzione, o prima di valutare la soluzione di un altro.</a:t>
            </a:r>
            <a:endParaRPr lang="en-GB" dirty="0"/>
          </a:p>
        </p:txBody>
      </p:sp>
    </p:spTree>
    <p:extLst>
      <p:ext uri="{BB962C8B-B14F-4D97-AF65-F5344CB8AC3E}">
        <p14:creationId xmlns:p14="http://schemas.microsoft.com/office/powerpoint/2010/main" val="4136371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Fasi dell’attività Workshop</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656452" y="1922745"/>
            <a:ext cx="10696868" cy="2004165"/>
          </a:xfrm>
        </p:spPr>
        <p:txBody>
          <a:bodyPr>
            <a:normAutofit fontScale="40000" lnSpcReduction="20000"/>
          </a:bodyPr>
          <a:lstStyle/>
          <a:p>
            <a:pPr marL="572400" indent="-572400">
              <a:lnSpc>
                <a:spcPct val="120000"/>
              </a:lnSpc>
              <a:spcBef>
                <a:spcPts val="1000"/>
              </a:spcBef>
              <a:buFont typeface="Arial" panose="020B0604020202020204" pitchFamily="34" charset="0"/>
              <a:buChar char="•"/>
              <a:defRPr/>
            </a:pPr>
            <a:r>
              <a:rPr lang="it-IT" sz="4500" dirty="0"/>
              <a:t>Un </a:t>
            </a:r>
            <a:r>
              <a:rPr lang="it-IT" sz="4500" b="1" dirty="0">
                <a:solidFill>
                  <a:schemeClr val="accent2">
                    <a:lumMod val="75000"/>
                  </a:schemeClr>
                </a:solidFill>
              </a:rPr>
              <a:t>pannello di controllo </a:t>
            </a:r>
            <a:r>
              <a:rPr lang="it-IT" sz="4500" dirty="0"/>
              <a:t>mostra a che punto siamo nell’attività Workshop.</a:t>
            </a:r>
          </a:p>
          <a:p>
            <a:pPr marL="571500" indent="-571500">
              <a:lnSpc>
                <a:spcPct val="120000"/>
              </a:lnSpc>
              <a:spcBef>
                <a:spcPts val="1000"/>
              </a:spcBef>
              <a:buFont typeface="Arial" panose="020B0604020202020204" pitchFamily="34" charset="0"/>
              <a:buChar char="•"/>
              <a:defRPr/>
            </a:pPr>
            <a:r>
              <a:rPr lang="it-IT" dirty="0"/>
              <a:t>Ogni volta che viene completata un’attività questa viene </a:t>
            </a:r>
            <a:r>
              <a:rPr lang="it-IT" b="1" dirty="0">
                <a:solidFill>
                  <a:schemeClr val="accent2">
                    <a:lumMod val="75000"/>
                  </a:schemeClr>
                </a:solidFill>
              </a:rPr>
              <a:t>spuntata</a:t>
            </a:r>
            <a:r>
              <a:rPr lang="it-IT" dirty="0"/>
              <a:t> con un segno verde, una volta conclusa una fase si può passare a quella successiva, cliccando su “passa alla fase successiva”, la fase in corso ha sfondo verde.</a:t>
            </a:r>
          </a:p>
          <a:p>
            <a:pPr marL="571500" indent="-571500">
              <a:lnSpc>
                <a:spcPct val="120000"/>
              </a:lnSpc>
              <a:spcBef>
                <a:spcPts val="1000"/>
              </a:spcBef>
              <a:buFont typeface="Arial" panose="020B0604020202020204" pitchFamily="34" charset="0"/>
              <a:buChar char="•"/>
              <a:defRPr/>
            </a:pPr>
            <a:r>
              <a:rPr lang="it-IT" dirty="0"/>
              <a:t>Passando alla fase successiva si </a:t>
            </a:r>
            <a:r>
              <a:rPr lang="it-IT" b="1" dirty="0">
                <a:solidFill>
                  <a:schemeClr val="accent2">
                    <a:lumMod val="75000"/>
                  </a:schemeClr>
                </a:solidFill>
              </a:rPr>
              <a:t>consolidano</a:t>
            </a:r>
            <a:r>
              <a:rPr lang="it-IT" dirty="0"/>
              <a:t> le operazioni fatte sulla fase chiusa, meglio non tornare a riaprirla.</a:t>
            </a:r>
            <a:endParaRPr lang="en-GB" dirty="0"/>
          </a:p>
        </p:txBody>
      </p:sp>
      <p:pic>
        <p:nvPicPr>
          <p:cNvPr id="4" name="Immagine6">
            <a:extLst>
              <a:ext uri="{FF2B5EF4-FFF2-40B4-BE49-F238E27FC236}">
                <a16:creationId xmlns:a16="http://schemas.microsoft.com/office/drawing/2014/main" id="{FB27F3B4-8019-E75E-928B-0DDB3709DA27}"/>
              </a:ext>
            </a:extLst>
          </p:cNvPr>
          <p:cNvPicPr>
            <a:picLocks noChangeAspect="1"/>
          </p:cNvPicPr>
          <p:nvPr/>
        </p:nvPicPr>
        <p:blipFill>
          <a:blip r:embed="rId3"/>
          <a:stretch>
            <a:fillRect/>
          </a:stretch>
        </p:blipFill>
        <p:spPr bwMode="auto">
          <a:xfrm>
            <a:off x="325677" y="4013490"/>
            <a:ext cx="11182230" cy="2582563"/>
          </a:xfrm>
          <a:prstGeom prst="rect">
            <a:avLst/>
          </a:prstGeom>
        </p:spPr>
      </p:pic>
      <p:sp>
        <p:nvSpPr>
          <p:cNvPr id="5" name="Ovale 4">
            <a:extLst>
              <a:ext uri="{FF2B5EF4-FFF2-40B4-BE49-F238E27FC236}">
                <a16:creationId xmlns:a16="http://schemas.microsoft.com/office/drawing/2014/main" id="{A3895C1E-1067-73BF-4C5A-F9CC4B094552}"/>
              </a:ext>
            </a:extLst>
          </p:cNvPr>
          <p:cNvSpPr/>
          <p:nvPr/>
        </p:nvSpPr>
        <p:spPr>
          <a:xfrm>
            <a:off x="325677" y="5617922"/>
            <a:ext cx="1640909" cy="3883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202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La scheda di valutazione - definizione</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838080" y="2745799"/>
            <a:ext cx="4272540" cy="1885267"/>
          </a:xfrm>
        </p:spPr>
        <p:txBody>
          <a:bodyPr>
            <a:normAutofit fontScale="85000" lnSpcReduction="20000"/>
          </a:bodyPr>
          <a:lstStyle/>
          <a:p>
            <a:pPr>
              <a:lnSpc>
                <a:spcPct val="12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La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scheda di valutazione </a:t>
            </a:r>
            <a:r>
              <a:rPr lang="it-IT" sz="2800" dirty="0">
                <a:solidFill>
                  <a:prstClr val="black"/>
                </a:solidFill>
                <a:latin typeface="Arial" panose="020B0604020202020204" pitchFamily="34" charset="0"/>
                <a:ea typeface="DejaVu Sans"/>
                <a:cs typeface="Times New Roman" panose="02020603050405020304" pitchFamily="18" charset="0"/>
              </a:rPr>
              <a:t>è un elenco di “Elementi”, ciascuno composto da una descrizione, da un punteggio massimo attribuibile e da un peso</a:t>
            </a:r>
            <a:endParaRPr lang="en-GB" dirty="0"/>
          </a:p>
        </p:txBody>
      </p:sp>
      <p:pic>
        <p:nvPicPr>
          <p:cNvPr id="6" name="Immagine7">
            <a:extLst>
              <a:ext uri="{FF2B5EF4-FFF2-40B4-BE49-F238E27FC236}">
                <a16:creationId xmlns:a16="http://schemas.microsoft.com/office/drawing/2014/main" id="{038B445A-CFCF-CD9F-D3F7-25C9E295B570}"/>
              </a:ext>
            </a:extLst>
          </p:cNvPr>
          <p:cNvPicPr>
            <a:picLocks noChangeAspect="1"/>
          </p:cNvPicPr>
          <p:nvPr/>
        </p:nvPicPr>
        <p:blipFill>
          <a:blip r:embed="rId3"/>
          <a:stretch>
            <a:fillRect/>
          </a:stretch>
        </p:blipFill>
        <p:spPr bwMode="auto">
          <a:xfrm>
            <a:off x="5315315" y="1534041"/>
            <a:ext cx="5895479" cy="4835936"/>
          </a:xfrm>
          <a:prstGeom prst="rect">
            <a:avLst/>
          </a:prstGeom>
        </p:spPr>
      </p:pic>
    </p:spTree>
    <p:extLst>
      <p:ext uri="{BB962C8B-B14F-4D97-AF65-F5344CB8AC3E}">
        <p14:creationId xmlns:p14="http://schemas.microsoft.com/office/powerpoint/2010/main" val="2627038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La scheda di valutazione - anteprima</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838080" y="2745799"/>
            <a:ext cx="4272540" cy="1885267"/>
          </a:xfrm>
        </p:spPr>
        <p:txBody>
          <a:bodyPr>
            <a:normAutofit/>
          </a:bodyPr>
          <a:lstStyle/>
          <a:p>
            <a:pPr>
              <a:lnSpc>
                <a:spcPct val="10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Durante la definizione della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scheda di valutazione </a:t>
            </a:r>
            <a:r>
              <a:rPr lang="it-IT" sz="2800" dirty="0">
                <a:solidFill>
                  <a:prstClr val="black"/>
                </a:solidFill>
                <a:latin typeface="Arial" panose="020B0604020202020204" pitchFamily="34" charset="0"/>
                <a:ea typeface="DejaVu Sans"/>
                <a:cs typeface="Times New Roman" panose="02020603050405020304" pitchFamily="18" charset="0"/>
              </a:rPr>
              <a:t>possiamo vederne l’anteprima</a:t>
            </a:r>
            <a:endParaRPr lang="en-GB" dirty="0"/>
          </a:p>
        </p:txBody>
      </p:sp>
      <p:pic>
        <p:nvPicPr>
          <p:cNvPr id="4" name="Immagine8">
            <a:extLst>
              <a:ext uri="{FF2B5EF4-FFF2-40B4-BE49-F238E27FC236}">
                <a16:creationId xmlns:a16="http://schemas.microsoft.com/office/drawing/2014/main" id="{DF3304B7-20DE-7095-B5BC-972D76B37EE9}"/>
              </a:ext>
            </a:extLst>
          </p:cNvPr>
          <p:cNvPicPr>
            <a:picLocks noChangeAspect="1"/>
          </p:cNvPicPr>
          <p:nvPr/>
        </p:nvPicPr>
        <p:blipFill>
          <a:blip r:embed="rId3"/>
          <a:stretch>
            <a:fillRect/>
          </a:stretch>
        </p:blipFill>
        <p:spPr bwMode="auto">
          <a:xfrm>
            <a:off x="4895958" y="1603922"/>
            <a:ext cx="6101894" cy="4711655"/>
          </a:xfrm>
          <a:prstGeom prst="rect">
            <a:avLst/>
          </a:prstGeom>
        </p:spPr>
      </p:pic>
    </p:spTree>
    <p:extLst>
      <p:ext uri="{BB962C8B-B14F-4D97-AF65-F5344CB8AC3E}">
        <p14:creationId xmlns:p14="http://schemas.microsoft.com/office/powerpoint/2010/main" val="1166431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La fase di consegna</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838079" y="1916483"/>
            <a:ext cx="10585657" cy="2430049"/>
          </a:xfrm>
        </p:spPr>
        <p:txBody>
          <a:bodyPr>
            <a:normAutofit fontScale="92500" lnSpcReduction="10000"/>
          </a:bodyPr>
          <a:lstStyle/>
          <a:p>
            <a:pPr marL="457200" indent="-4572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Durante la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fase di consegna </a:t>
            </a:r>
            <a:r>
              <a:rPr lang="it-IT" sz="2800" dirty="0">
                <a:solidFill>
                  <a:prstClr val="black"/>
                </a:solidFill>
                <a:latin typeface="Arial" panose="020B0604020202020204" pitchFamily="34" charset="0"/>
                <a:ea typeface="DejaVu Sans"/>
                <a:cs typeface="Times New Roman" panose="02020603050405020304" pitchFamily="18" charset="0"/>
              </a:rPr>
              <a:t>devono essere impostate le istruzioni di consegna, gli studenti potranno consegnare i lavori (nelle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date stabilite</a:t>
            </a:r>
            <a:r>
              <a:rPr lang="it-IT" sz="2800" dirty="0">
                <a:solidFill>
                  <a:prstClr val="black"/>
                </a:solidFill>
                <a:latin typeface="Arial" panose="020B0604020202020204" pitchFamily="34" charset="0"/>
                <a:ea typeface="DejaVu Sans"/>
                <a:cs typeface="Times New Roman" panose="02020603050405020304" pitchFamily="18" charset="0"/>
              </a:rPr>
              <a:t>, se impostate) e il docente potrà configurare la distribuzione delle consegne per la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revisione tra pari</a:t>
            </a:r>
            <a:r>
              <a:rPr lang="it-IT" sz="2800" dirty="0">
                <a:solidFill>
                  <a:prstClr val="black"/>
                </a:solidFill>
                <a:latin typeface="Arial" panose="020B0604020202020204" pitchFamily="34" charset="0"/>
                <a:ea typeface="DejaVu Sans"/>
                <a:cs typeface="Times New Roman" panose="02020603050405020304" pitchFamily="18" charset="0"/>
              </a:rPr>
              <a:t>.</a:t>
            </a:r>
          </a:p>
          <a:p>
            <a:pPr marL="457200" indent="-4572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La distribuzione delle consegne può essere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manuale</a:t>
            </a:r>
            <a:r>
              <a:rPr lang="it-IT" sz="2800" dirty="0">
                <a:solidFill>
                  <a:prstClr val="black"/>
                </a:solidFill>
                <a:latin typeface="Arial" panose="020B0604020202020204" pitchFamily="34" charset="0"/>
                <a:ea typeface="DejaVu Sans"/>
                <a:cs typeface="Times New Roman" panose="02020603050405020304" pitchFamily="18" charset="0"/>
              </a:rPr>
              <a:t>,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casuale</a:t>
            </a:r>
            <a:r>
              <a:rPr lang="it-IT" sz="2800" dirty="0">
                <a:solidFill>
                  <a:prstClr val="black"/>
                </a:solidFill>
                <a:latin typeface="Arial" panose="020B0604020202020204" pitchFamily="34" charset="0"/>
                <a:ea typeface="DejaVu Sans"/>
                <a:cs typeface="Times New Roman" panose="02020603050405020304" pitchFamily="18" charset="0"/>
              </a:rPr>
              <a:t> o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pianificata</a:t>
            </a:r>
            <a:endParaRPr lang="en-GB" b="1" dirty="0">
              <a:solidFill>
                <a:schemeClr val="accent2">
                  <a:lumMod val="75000"/>
                </a:schemeClr>
              </a:solidFill>
            </a:endParaRPr>
          </a:p>
        </p:txBody>
      </p:sp>
      <p:pic>
        <p:nvPicPr>
          <p:cNvPr id="5" name="Immagine9">
            <a:extLst>
              <a:ext uri="{FF2B5EF4-FFF2-40B4-BE49-F238E27FC236}">
                <a16:creationId xmlns:a16="http://schemas.microsoft.com/office/drawing/2014/main" id="{AD1AB105-1417-1599-E11B-2FC94B9A5BAA}"/>
              </a:ext>
            </a:extLst>
          </p:cNvPr>
          <p:cNvPicPr>
            <a:picLocks noChangeAspect="1"/>
          </p:cNvPicPr>
          <p:nvPr/>
        </p:nvPicPr>
        <p:blipFill>
          <a:blip r:embed="rId3"/>
          <a:stretch>
            <a:fillRect/>
          </a:stretch>
        </p:blipFill>
        <p:spPr bwMode="auto">
          <a:xfrm>
            <a:off x="1640148" y="4509370"/>
            <a:ext cx="9595699" cy="1358269"/>
          </a:xfrm>
          <a:prstGeom prst="rect">
            <a:avLst/>
          </a:prstGeom>
        </p:spPr>
      </p:pic>
    </p:spTree>
    <p:extLst>
      <p:ext uri="{BB962C8B-B14F-4D97-AF65-F5344CB8AC3E}">
        <p14:creationId xmlns:p14="http://schemas.microsoft.com/office/powerpoint/2010/main" val="2038677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Revisione fra pari – distribuzione casuale</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745298" y="4753627"/>
            <a:ext cx="10608022" cy="1553228"/>
          </a:xfrm>
        </p:spPr>
        <p:txBody>
          <a:bodyPr>
            <a:normAutofit fontScale="70000" lnSpcReduction="20000"/>
          </a:bodyPr>
          <a:lstStyle/>
          <a:p>
            <a:pPr>
              <a:lnSpc>
                <a:spcPct val="12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E’ la distribuzione che richiede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meno interventi </a:t>
            </a:r>
            <a:r>
              <a:rPr lang="it-IT" sz="2800" dirty="0">
                <a:solidFill>
                  <a:prstClr val="black"/>
                </a:solidFill>
                <a:latin typeface="Arial" panose="020B0604020202020204" pitchFamily="34" charset="0"/>
                <a:ea typeface="DejaVu Sans"/>
                <a:cs typeface="Times New Roman" panose="02020603050405020304" pitchFamily="18" charset="0"/>
              </a:rPr>
              <a:t>da parte dell’insegnante, bisogna impostare:</a:t>
            </a:r>
          </a:p>
          <a:p>
            <a:pPr marL="457200" indent="-457200">
              <a:lnSpc>
                <a:spcPct val="12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il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numero di revisori </a:t>
            </a:r>
            <a:r>
              <a:rPr lang="it-IT" sz="2800" dirty="0">
                <a:solidFill>
                  <a:prstClr val="black"/>
                </a:solidFill>
                <a:latin typeface="Arial" panose="020B0604020202020204" pitchFamily="34" charset="0"/>
                <a:ea typeface="DejaVu Sans"/>
                <a:cs typeface="Times New Roman" panose="02020603050405020304" pitchFamily="18" charset="0"/>
              </a:rPr>
              <a:t>per ciascuna consegna</a:t>
            </a:r>
          </a:p>
          <a:p>
            <a:pPr marL="457200" indent="-457200">
              <a:lnSpc>
                <a:spcPct val="12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se sia possibile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revisionare senza aver a propria volta consegnato </a:t>
            </a:r>
            <a:r>
              <a:rPr lang="it-IT" sz="2800" dirty="0">
                <a:solidFill>
                  <a:prstClr val="black"/>
                </a:solidFill>
                <a:latin typeface="Arial" panose="020B0604020202020204" pitchFamily="34" charset="0"/>
                <a:ea typeface="DejaVu Sans"/>
                <a:cs typeface="Times New Roman" panose="02020603050405020304" pitchFamily="18" charset="0"/>
              </a:rPr>
              <a:t>il proprio esercizio.</a:t>
            </a:r>
          </a:p>
        </p:txBody>
      </p:sp>
      <p:pic>
        <p:nvPicPr>
          <p:cNvPr id="4" name="Immagine10">
            <a:extLst>
              <a:ext uri="{FF2B5EF4-FFF2-40B4-BE49-F238E27FC236}">
                <a16:creationId xmlns:a16="http://schemas.microsoft.com/office/drawing/2014/main" id="{7C2A42FA-DBA3-037B-D89A-F0ACF76E0849}"/>
              </a:ext>
            </a:extLst>
          </p:cNvPr>
          <p:cNvPicPr>
            <a:picLocks noChangeAspect="1"/>
          </p:cNvPicPr>
          <p:nvPr/>
        </p:nvPicPr>
        <p:blipFill>
          <a:blip r:embed="rId3"/>
          <a:stretch>
            <a:fillRect/>
          </a:stretch>
        </p:blipFill>
        <p:spPr bwMode="auto">
          <a:xfrm>
            <a:off x="1464610" y="1722953"/>
            <a:ext cx="7792123" cy="2868736"/>
          </a:xfrm>
          <a:prstGeom prst="rect">
            <a:avLst/>
          </a:prstGeom>
        </p:spPr>
      </p:pic>
      <p:sp>
        <p:nvSpPr>
          <p:cNvPr id="6" name="Stella a 7 punte 5">
            <a:extLst>
              <a:ext uri="{FF2B5EF4-FFF2-40B4-BE49-F238E27FC236}">
                <a16:creationId xmlns:a16="http://schemas.microsoft.com/office/drawing/2014/main" id="{01E9EA8B-6AB9-028C-19AE-AED65F32A4C4}"/>
              </a:ext>
            </a:extLst>
          </p:cNvPr>
          <p:cNvSpPr/>
          <p:nvPr/>
        </p:nvSpPr>
        <p:spPr>
          <a:xfrm>
            <a:off x="6095700" y="1823693"/>
            <a:ext cx="5884150" cy="2448839"/>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Se sia possibile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autovalutare</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il proprio lavoro o no è un parametro delle impostazioni di valutazione.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424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37793C-11F4-8EF1-52DC-2D73939F820E}"/>
              </a:ext>
            </a:extLst>
          </p:cNvPr>
          <p:cNvSpPr>
            <a:spLocks noGrp="1"/>
          </p:cNvSpPr>
          <p:nvPr>
            <p:ph type="title"/>
          </p:nvPr>
        </p:nvSpPr>
        <p:spPr/>
        <p:txBody>
          <a:bodyPr/>
          <a:lstStyle/>
          <a:p>
            <a:r>
              <a:rPr lang="it-IT" dirty="0">
                <a:sym typeface="Calibri Light"/>
              </a:rPr>
              <a:t>Il modello </a:t>
            </a:r>
            <a:r>
              <a:rPr lang="it-IT" dirty="0" err="1">
                <a:sym typeface="Calibri Light"/>
              </a:rPr>
              <a:t>IMPROVe</a:t>
            </a:r>
            <a:endParaRPr lang="en-GB" dirty="0"/>
          </a:p>
        </p:txBody>
      </p:sp>
      <p:sp>
        <p:nvSpPr>
          <p:cNvPr id="3" name="Segnaposto contenuto 2">
            <a:extLst>
              <a:ext uri="{FF2B5EF4-FFF2-40B4-BE49-F238E27FC236}">
                <a16:creationId xmlns:a16="http://schemas.microsoft.com/office/drawing/2014/main" id="{9056E216-15E3-D4A1-32DD-B334B937B42B}"/>
              </a:ext>
            </a:extLst>
          </p:cNvPr>
          <p:cNvSpPr>
            <a:spLocks noGrp="1"/>
          </p:cNvSpPr>
          <p:nvPr>
            <p:ph/>
          </p:nvPr>
        </p:nvSpPr>
        <p:spPr>
          <a:xfrm>
            <a:off x="838080" y="2133360"/>
            <a:ext cx="7917613" cy="4350960"/>
          </a:xfrm>
        </p:spPr>
        <p:txBody>
          <a:bodyPr>
            <a:normAutofit fontScale="70000" lnSpcReduction="20000"/>
          </a:bodyPr>
          <a:lstStyle/>
          <a:p>
            <a:pPr marL="228600" lvl="0" indent="-228600">
              <a:lnSpc>
                <a:spcPct val="120000"/>
              </a:lnSpc>
              <a:spcBef>
                <a:spcPts val="1000"/>
              </a:spcBef>
              <a:buFont typeface="Arial" panose="020B0604020202020204" pitchFamily="34" charset="0"/>
              <a:buChar char="•"/>
            </a:pPr>
            <a:r>
              <a:rPr kumimoji="0" lang="it-IT" sz="2800" b="0" i="0" u="none" strike="noStrike" kern="0" cap="none" spc="0" normalizeH="0" baseline="0" noProof="0" dirty="0">
                <a:ln>
                  <a:noFill/>
                </a:ln>
                <a:solidFill>
                  <a:srgbClr val="000000"/>
                </a:solidFill>
                <a:effectLst/>
                <a:uLnTx/>
                <a:uFillTx/>
                <a:latin typeface="Calibri"/>
                <a:cs typeface="Calibri"/>
                <a:sym typeface="Calibri"/>
              </a:rPr>
              <a:t>Lo </a:t>
            </a:r>
            <a:r>
              <a:rPr lang="it-IT" sz="2400" dirty="0">
                <a:solidFill>
                  <a:prstClr val="black"/>
                </a:solidFill>
              </a:rPr>
              <a:t>I: </a:t>
            </a:r>
            <a:r>
              <a:rPr lang="it-IT" sz="2400" b="1" dirty="0">
                <a:solidFill>
                  <a:srgbClr val="ED7D31">
                    <a:lumMod val="75000"/>
                  </a:srgbClr>
                </a:solidFill>
              </a:rPr>
              <a:t>Interpretare insieme i criteri di valutazione </a:t>
            </a:r>
            <a:r>
              <a:rPr lang="it-IT" sz="2400" dirty="0">
                <a:solidFill>
                  <a:prstClr val="black"/>
                </a:solidFill>
              </a:rPr>
              <a:t>- la pratica di sviluppare, rendere espliciti e comunicare agli studenti i criteri e descrittori di valutazione migliora le loro performance.</a:t>
            </a:r>
          </a:p>
          <a:p>
            <a:pPr marL="228600" lvl="0" indent="-228600">
              <a:lnSpc>
                <a:spcPct val="120000"/>
              </a:lnSpc>
              <a:spcBef>
                <a:spcPts val="1000"/>
              </a:spcBef>
              <a:buFont typeface="Arial" panose="020B0604020202020204" pitchFamily="34" charset="0"/>
              <a:buChar char="•"/>
            </a:pPr>
            <a:r>
              <a:rPr lang="it-IT" sz="2400" dirty="0">
                <a:solidFill>
                  <a:prstClr val="black"/>
                </a:solidFill>
              </a:rPr>
              <a:t>M: </a:t>
            </a:r>
            <a:r>
              <a:rPr lang="it-IT" sz="2400" b="1" dirty="0">
                <a:solidFill>
                  <a:srgbClr val="ED7D31">
                    <a:lumMod val="75000"/>
                  </a:srgbClr>
                </a:solidFill>
              </a:rPr>
              <a:t>Mappare gli </a:t>
            </a:r>
            <a:r>
              <a:rPr lang="it-IT" sz="2400" b="1" dirty="0" err="1">
                <a:solidFill>
                  <a:srgbClr val="ED7D31">
                    <a:lumMod val="75000"/>
                  </a:srgbClr>
                </a:solidFill>
              </a:rPr>
              <a:t>exemplars</a:t>
            </a:r>
            <a:r>
              <a:rPr lang="it-IT" sz="2400" dirty="0">
                <a:solidFill>
                  <a:prstClr val="black"/>
                </a:solidFill>
              </a:rPr>
              <a:t> - </a:t>
            </a:r>
            <a:r>
              <a:rPr lang="it-IT" sz="2400" dirty="0" err="1">
                <a:solidFill>
                  <a:prstClr val="black"/>
                </a:solidFill>
              </a:rPr>
              <a:t>exemplars</a:t>
            </a:r>
            <a:r>
              <a:rPr lang="it-IT" sz="2400" dirty="0">
                <a:solidFill>
                  <a:prstClr val="black"/>
                </a:solidFill>
              </a:rPr>
              <a:t> = esempi di svolgimento del task da parte di altri studenti</a:t>
            </a:r>
          </a:p>
          <a:p>
            <a:pPr marL="228600" lvl="0" indent="-228600">
              <a:lnSpc>
                <a:spcPct val="120000"/>
              </a:lnSpc>
              <a:spcBef>
                <a:spcPts val="1000"/>
              </a:spcBef>
              <a:buFont typeface="Arial" panose="020B0604020202020204" pitchFamily="34" charset="0"/>
              <a:buChar char="•"/>
            </a:pPr>
            <a:r>
              <a:rPr lang="it-IT" sz="2400" dirty="0">
                <a:solidFill>
                  <a:prstClr val="black"/>
                </a:solidFill>
              </a:rPr>
              <a:t>P e R:  </a:t>
            </a:r>
            <a:r>
              <a:rPr lang="it-IT" sz="2400" b="1" dirty="0">
                <a:solidFill>
                  <a:srgbClr val="ED7D31">
                    <a:lumMod val="75000"/>
                  </a:srgbClr>
                </a:solidFill>
              </a:rPr>
              <a:t>Produrre feedback e Ricevere feedback</a:t>
            </a:r>
            <a:r>
              <a:rPr lang="it-IT" sz="2400" dirty="0">
                <a:solidFill>
                  <a:prstClr val="black"/>
                </a:solidFill>
              </a:rPr>
              <a:t> - il feedback ha l’obiettivo di informare lo studente sulla performance raggiunta rispetto a quella attesa e su come essa possa essere migliorata.</a:t>
            </a:r>
          </a:p>
          <a:p>
            <a:pPr marL="228600" lvl="0" indent="-228600">
              <a:lnSpc>
                <a:spcPct val="120000"/>
              </a:lnSpc>
              <a:spcBef>
                <a:spcPts val="1000"/>
              </a:spcBef>
              <a:buFont typeface="Arial" panose="020B0604020202020204" pitchFamily="34" charset="0"/>
              <a:buChar char="•"/>
            </a:pPr>
            <a:r>
              <a:rPr lang="it-IT" sz="2400" dirty="0">
                <a:solidFill>
                  <a:prstClr val="black"/>
                </a:solidFill>
              </a:rPr>
              <a:t>O: </a:t>
            </a:r>
            <a:r>
              <a:rPr lang="it-IT" sz="2400" b="1" dirty="0">
                <a:solidFill>
                  <a:srgbClr val="ED7D31">
                    <a:lumMod val="75000"/>
                  </a:srgbClr>
                </a:solidFill>
              </a:rPr>
              <a:t>Offrire contesti formativi appropriati </a:t>
            </a:r>
            <a:r>
              <a:rPr lang="it-IT" sz="2400" dirty="0">
                <a:solidFill>
                  <a:prstClr val="black"/>
                </a:solidFill>
              </a:rPr>
              <a:t>- con l’attività Workshop di </a:t>
            </a:r>
            <a:r>
              <a:rPr lang="it-IT" sz="2400" dirty="0" err="1">
                <a:solidFill>
                  <a:prstClr val="black"/>
                </a:solidFill>
              </a:rPr>
              <a:t>Moodle</a:t>
            </a:r>
            <a:r>
              <a:rPr lang="it-IT" sz="2400" dirty="0">
                <a:solidFill>
                  <a:prstClr val="black"/>
                </a:solidFill>
              </a:rPr>
              <a:t>, si può efficacemente organizzare il processo di peer-</a:t>
            </a:r>
            <a:r>
              <a:rPr lang="it-IT" sz="2400" dirty="0" err="1">
                <a:solidFill>
                  <a:prstClr val="black"/>
                </a:solidFill>
              </a:rPr>
              <a:t>assessment</a:t>
            </a:r>
            <a:r>
              <a:rPr lang="it-IT" sz="2400" dirty="0">
                <a:solidFill>
                  <a:prstClr val="black"/>
                </a:solidFill>
              </a:rPr>
              <a:t> in modo quasi automatico.</a:t>
            </a:r>
          </a:p>
          <a:p>
            <a:pPr marL="228600" lvl="0" indent="-228600">
              <a:lnSpc>
                <a:spcPct val="120000"/>
              </a:lnSpc>
              <a:spcBef>
                <a:spcPts val="1000"/>
              </a:spcBef>
              <a:buFont typeface="Arial" panose="020B0604020202020204" pitchFamily="34" charset="0"/>
              <a:buChar char="•"/>
            </a:pPr>
            <a:r>
              <a:rPr lang="it-IT" sz="2400" dirty="0">
                <a:solidFill>
                  <a:prstClr val="black"/>
                </a:solidFill>
              </a:rPr>
              <a:t>Ve:  </a:t>
            </a:r>
            <a:r>
              <a:rPr lang="it-IT" sz="2400" b="1" dirty="0">
                <a:solidFill>
                  <a:srgbClr val="ED7D31">
                    <a:lumMod val="75000"/>
                  </a:srgbClr>
                </a:solidFill>
              </a:rPr>
              <a:t>Veicolare un nuovo ruolo docente </a:t>
            </a:r>
            <a:r>
              <a:rPr lang="it-IT" sz="2400" dirty="0">
                <a:solidFill>
                  <a:prstClr val="black"/>
                </a:solidFill>
              </a:rPr>
              <a:t>- il docente assume un ruolo di supervisione e di organizzazione diverso dal suo ruolo consueto.</a:t>
            </a:r>
            <a:endParaRPr lang="en-GB" sz="2400" dirty="0">
              <a:solidFill>
                <a:prstClr val="black"/>
              </a:solidFill>
            </a:endParaRPr>
          </a:p>
          <a:p>
            <a:pPr marR="0" lvl="0" algn="l" defTabSz="914400" rtl="0" eaLnBrk="1" fontAlgn="auto" latinLnBrk="0" hangingPunct="1">
              <a:lnSpc>
                <a:spcPct val="90000"/>
              </a:lnSpc>
              <a:spcBef>
                <a:spcPts val="1000"/>
              </a:spcBef>
              <a:spcAft>
                <a:spcPts val="0"/>
              </a:spcAft>
              <a:buClrTx/>
              <a:buSzPct val="100000"/>
              <a:tabLst/>
              <a:defRPr/>
            </a:pPr>
            <a:r>
              <a:rPr lang="en-GB" sz="1300" i="1" dirty="0"/>
              <a:t>“</a:t>
            </a:r>
            <a:r>
              <a:rPr lang="en-GB" sz="1300" i="1" dirty="0" err="1"/>
              <a:t>IMPROVe</a:t>
            </a:r>
            <a:r>
              <a:rPr lang="en-GB" sz="1300" i="1" dirty="0"/>
              <a:t>: sei </a:t>
            </a:r>
            <a:r>
              <a:rPr lang="en-GB" sz="1300" i="1" dirty="0" err="1"/>
              <a:t>principi</a:t>
            </a:r>
            <a:r>
              <a:rPr lang="en-GB" sz="1300" i="1" dirty="0"/>
              <a:t> research-based per </a:t>
            </a:r>
            <a:r>
              <a:rPr lang="en-GB" sz="1300" i="1" dirty="0" err="1"/>
              <a:t>realizzare</a:t>
            </a:r>
            <a:r>
              <a:rPr lang="en-GB" sz="1300" i="1" dirty="0"/>
              <a:t> </a:t>
            </a:r>
            <a:r>
              <a:rPr lang="en-GB" sz="1300" i="1" dirty="0" err="1"/>
              <a:t>attività</a:t>
            </a:r>
            <a:r>
              <a:rPr lang="en-GB" sz="1300" i="1" dirty="0"/>
              <a:t> di </a:t>
            </a:r>
            <a:r>
              <a:rPr lang="en-GB" sz="1300" i="1" dirty="0" err="1"/>
              <a:t>valutazione</a:t>
            </a:r>
            <a:r>
              <a:rPr lang="en-GB" sz="1300" i="1" dirty="0"/>
              <a:t> </a:t>
            </a:r>
            <a:r>
              <a:rPr lang="en-GB" sz="1300" i="1" dirty="0" err="1"/>
              <a:t>fra</a:t>
            </a:r>
            <a:r>
              <a:rPr lang="en-GB" sz="1300" i="1" dirty="0"/>
              <a:t> </a:t>
            </a:r>
            <a:r>
              <a:rPr lang="en-GB" sz="1300" i="1" dirty="0" err="1"/>
              <a:t>pari</a:t>
            </a:r>
            <a:r>
              <a:rPr lang="en-GB" sz="1300" i="1" dirty="0"/>
              <a:t> </a:t>
            </a:r>
            <a:r>
              <a:rPr lang="en-GB" sz="1300" i="1" dirty="0" err="1"/>
              <a:t>nei</a:t>
            </a:r>
            <a:r>
              <a:rPr lang="en-GB" sz="1300" i="1" dirty="0"/>
              <a:t> </a:t>
            </a:r>
            <a:r>
              <a:rPr lang="en-GB" sz="1300" i="1" dirty="0" err="1"/>
              <a:t>contesti</a:t>
            </a:r>
            <a:r>
              <a:rPr lang="en-GB" sz="1300" i="1" dirty="0"/>
              <a:t> </a:t>
            </a:r>
            <a:r>
              <a:rPr lang="en-GB" sz="1300" i="1" dirty="0" err="1"/>
              <a:t>formativi</a:t>
            </a:r>
            <a:r>
              <a:rPr lang="en-GB" sz="1300" i="1" dirty="0"/>
              <a:t>” </a:t>
            </a:r>
            <a:r>
              <a:rPr lang="en-GB" sz="1300" i="1" dirty="0" err="1"/>
              <a:t>Serbati</a:t>
            </a:r>
            <a:r>
              <a:rPr lang="en-GB" sz="1300" i="1" dirty="0"/>
              <a:t> </a:t>
            </a:r>
            <a:r>
              <a:rPr lang="en-GB" sz="1300" i="1" dirty="0" err="1"/>
              <a:t>Grion</a:t>
            </a:r>
            <a:endParaRPr lang="en-GB" sz="1300" i="1" dirty="0"/>
          </a:p>
        </p:txBody>
      </p:sp>
      <p:pic>
        <p:nvPicPr>
          <p:cNvPr id="5" name="Immagine 4" descr="Immagine che contiene testo, segnale, bigliettodavisita&#10;&#10;Descrizione generata automaticamente">
            <a:extLst>
              <a:ext uri="{FF2B5EF4-FFF2-40B4-BE49-F238E27FC236}">
                <a16:creationId xmlns:a16="http://schemas.microsoft.com/office/drawing/2014/main" id="{5820AA1C-CCF9-FE76-30AD-98ECD741C3D7}"/>
              </a:ext>
            </a:extLst>
          </p:cNvPr>
          <p:cNvPicPr>
            <a:picLocks noChangeAspect="1"/>
          </p:cNvPicPr>
          <p:nvPr/>
        </p:nvPicPr>
        <p:blipFill>
          <a:blip r:embed="rId3"/>
          <a:stretch>
            <a:fillRect/>
          </a:stretch>
        </p:blipFill>
        <p:spPr>
          <a:xfrm>
            <a:off x="9040794" y="2233502"/>
            <a:ext cx="2743200" cy="2394354"/>
          </a:xfrm>
          <a:prstGeom prst="rect">
            <a:avLst/>
          </a:prstGeom>
        </p:spPr>
      </p:pic>
      <p:sp>
        <p:nvSpPr>
          <p:cNvPr id="6" name="Stella a 7 punte 5">
            <a:extLst>
              <a:ext uri="{FF2B5EF4-FFF2-40B4-BE49-F238E27FC236}">
                <a16:creationId xmlns:a16="http://schemas.microsoft.com/office/drawing/2014/main" id="{B3B6F39D-C17D-6F61-10C7-C9921D5A7065}"/>
              </a:ext>
            </a:extLst>
          </p:cNvPr>
          <p:cNvSpPr/>
          <p:nvPr/>
        </p:nvSpPr>
        <p:spPr>
          <a:xfrm>
            <a:off x="6096000" y="2233502"/>
            <a:ext cx="6131379" cy="4495802"/>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1" algn="l" defTabSz="914400" rtl="0" eaLnBrk="1" fontAlgn="auto" latinLnBrk="0" hangingPunct="1">
              <a:lnSpc>
                <a:spcPct val="90000"/>
              </a:lnSpc>
              <a:spcAft>
                <a:spcPts val="0"/>
              </a:spcAft>
              <a:buClrTx/>
              <a:buSzPct val="100000"/>
              <a:tabLst/>
              <a:defRPr/>
            </a:pPr>
            <a:endParaRPr kumimoji="0" lang="it-IT" sz="1800" b="0" i="0" u="none" strike="noStrike" kern="0" cap="none" spc="0" normalizeH="0" baseline="0" noProof="0" dirty="0">
              <a:ln>
                <a:noFill/>
              </a:ln>
              <a:solidFill>
                <a:schemeClr val="bg1"/>
              </a:solidFill>
              <a:effectLst/>
              <a:uLnTx/>
              <a:uFillTx/>
              <a:latin typeface="Calibri"/>
              <a:cs typeface="Calibri"/>
              <a:sym typeface="Calibri"/>
            </a:endParaRPr>
          </a:p>
          <a:p>
            <a:pPr marL="180000" marR="0" lvl="1" algn="l" defTabSz="914400" rtl="0" eaLnBrk="1" fontAlgn="auto" latinLnBrk="0" hangingPunct="1">
              <a:lnSpc>
                <a:spcPct val="90000"/>
              </a:lnSpc>
              <a:spcAft>
                <a:spcPts val="0"/>
              </a:spcAft>
              <a:buClrTx/>
              <a:buSzPct val="100000"/>
              <a:tabLst/>
              <a:defRPr/>
            </a:pPr>
            <a:endParaRPr lang="it-IT" kern="0" dirty="0">
              <a:solidFill>
                <a:schemeClr val="bg1"/>
              </a:solidFill>
              <a:latin typeface="Calibri"/>
              <a:cs typeface="Calibri"/>
              <a:sym typeface="Calibri"/>
            </a:endParaRPr>
          </a:p>
          <a:p>
            <a:pPr marL="180000" marR="0" lvl="1" algn="l" defTabSz="914400" rtl="0" eaLnBrk="1" fontAlgn="auto" latinLnBrk="0" hangingPunct="1">
              <a:lnSpc>
                <a:spcPct val="90000"/>
              </a:lnSpc>
              <a:spcAft>
                <a:spcPts val="0"/>
              </a:spcAft>
              <a:buClrTx/>
              <a:buSzPct val="100000"/>
              <a:tabLst/>
              <a:defRPr/>
            </a:pPr>
            <a:endParaRPr kumimoji="0" lang="it-IT" sz="1800" b="0" i="0" u="none" strike="noStrike" kern="0" cap="none" spc="0" normalizeH="0" baseline="0" noProof="0" dirty="0">
              <a:ln>
                <a:noFill/>
              </a:ln>
              <a:solidFill>
                <a:schemeClr val="bg1"/>
              </a:solidFill>
              <a:effectLst/>
              <a:uLnTx/>
              <a:uFillTx/>
              <a:latin typeface="Calibri"/>
              <a:cs typeface="Calibri"/>
              <a:sym typeface="Calibri"/>
            </a:endParaRPr>
          </a:p>
          <a:p>
            <a:pPr marL="180000" marR="0" lvl="1" algn="l" defTabSz="914400" rtl="0" eaLnBrk="1" fontAlgn="auto" latinLnBrk="0" hangingPunct="1">
              <a:lnSpc>
                <a:spcPct val="90000"/>
              </a:lnSpc>
              <a:spcAft>
                <a:spcPts val="0"/>
              </a:spcAft>
              <a:buClrTx/>
              <a:buSzPct val="100000"/>
              <a:tabLst/>
              <a:defRPr/>
            </a:pPr>
            <a:r>
              <a:rPr kumimoji="0" lang="it-IT" sz="1800" b="0" i="0" u="none" strike="noStrike" kern="0" cap="none" spc="0" normalizeH="0" baseline="0" noProof="0" dirty="0">
                <a:ln>
                  <a:noFill/>
                </a:ln>
                <a:solidFill>
                  <a:schemeClr val="bg1"/>
                </a:solidFill>
                <a:effectLst/>
                <a:uLnTx/>
                <a:uFillTx/>
                <a:latin typeface="Calibri"/>
                <a:cs typeface="Calibri"/>
                <a:sym typeface="Calibri"/>
              </a:rPr>
              <a:t>Un modo per dare agli studenti un </a:t>
            </a:r>
            <a:r>
              <a:rPr kumimoji="0" lang="it-IT" sz="1800" b="1" i="0" u="none" strike="noStrike" kern="0" cap="none" spc="0" normalizeH="0" baseline="0" noProof="0" dirty="0">
                <a:ln>
                  <a:noFill/>
                </a:ln>
                <a:solidFill>
                  <a:schemeClr val="accent2">
                    <a:lumMod val="75000"/>
                  </a:schemeClr>
                </a:solidFill>
                <a:effectLst/>
                <a:uLnTx/>
                <a:uFillTx/>
                <a:latin typeface="Calibri"/>
                <a:cs typeface="Calibri"/>
                <a:sym typeface="Calibri"/>
              </a:rPr>
              <a:t>ruolo attivo </a:t>
            </a:r>
            <a:r>
              <a:rPr kumimoji="0" lang="it-IT" sz="1800" b="0" i="0" u="none" strike="noStrike" kern="0" cap="none" spc="0" normalizeH="0" baseline="0" noProof="0" dirty="0">
                <a:ln>
                  <a:noFill/>
                </a:ln>
                <a:solidFill>
                  <a:schemeClr val="bg1"/>
                </a:solidFill>
                <a:effectLst/>
                <a:uLnTx/>
                <a:uFillTx/>
                <a:latin typeface="Calibri"/>
                <a:cs typeface="Calibri"/>
                <a:sym typeface="Calibri"/>
              </a:rPr>
              <a:t>nel processo di apprendimento è quello di </a:t>
            </a:r>
            <a:r>
              <a:rPr kumimoji="0" lang="it-IT" sz="1800" b="1" i="0" u="none" strike="noStrike" kern="0" cap="none" spc="0" normalizeH="0" baseline="0" noProof="0" dirty="0">
                <a:ln>
                  <a:noFill/>
                </a:ln>
                <a:solidFill>
                  <a:schemeClr val="accent2">
                    <a:lumMod val="75000"/>
                  </a:schemeClr>
                </a:solidFill>
                <a:effectLst/>
                <a:uLnTx/>
                <a:uFillTx/>
                <a:latin typeface="Calibri"/>
                <a:cs typeface="Calibri"/>
                <a:sym typeface="Calibri"/>
              </a:rPr>
              <a:t>dare a ciascuno da rivedere e valutare il lavoro prodotto da uno o più compagni</a:t>
            </a:r>
            <a:r>
              <a:rPr kumimoji="0" lang="it-IT" sz="1800" b="0" i="0" u="none" strike="noStrike" kern="0" cap="none" spc="0" normalizeH="0" baseline="0" noProof="0" dirty="0">
                <a:ln>
                  <a:noFill/>
                </a:ln>
                <a:solidFill>
                  <a:schemeClr val="accent2">
                    <a:lumMod val="75000"/>
                  </a:schemeClr>
                </a:solidFill>
                <a:effectLst/>
                <a:uLnTx/>
                <a:uFillTx/>
                <a:latin typeface="Calibri"/>
                <a:cs typeface="Calibri"/>
                <a:sym typeface="Calibri"/>
              </a:rPr>
              <a:t> </a:t>
            </a:r>
            <a:r>
              <a:rPr kumimoji="0" lang="it-IT" sz="1800" b="0" i="0" u="none" strike="noStrike" kern="0" cap="none" spc="0" normalizeH="0" baseline="0" noProof="0" dirty="0">
                <a:ln>
                  <a:noFill/>
                </a:ln>
                <a:solidFill>
                  <a:schemeClr val="bg1"/>
                </a:solidFill>
                <a:effectLst/>
                <a:uLnTx/>
                <a:uFillTx/>
                <a:latin typeface="Calibri"/>
                <a:cs typeface="Calibri"/>
                <a:sym typeface="Calibri"/>
              </a:rPr>
              <a:t>e chiedergli di fornire feedback su di essi, per poi, a sua volta, ricevere feedback sul proprio prodotto o elaborato.</a:t>
            </a:r>
          </a:p>
        </p:txBody>
      </p:sp>
    </p:spTree>
    <p:extLst>
      <p:ext uri="{BB962C8B-B14F-4D97-AF65-F5344CB8AC3E}">
        <p14:creationId xmlns:p14="http://schemas.microsoft.com/office/powerpoint/2010/main" val="30704076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La fase di valutazione</a:t>
            </a:r>
            <a:endParaRPr lang="en-GB" dirty="0"/>
          </a:p>
        </p:txBody>
      </p:sp>
      <p:pic>
        <p:nvPicPr>
          <p:cNvPr id="5" name="Immagine11">
            <a:extLst>
              <a:ext uri="{FF2B5EF4-FFF2-40B4-BE49-F238E27FC236}">
                <a16:creationId xmlns:a16="http://schemas.microsoft.com/office/drawing/2014/main" id="{77355D3F-64E8-447E-6360-EAE0192ABE7B}"/>
              </a:ext>
            </a:extLst>
          </p:cNvPr>
          <p:cNvPicPr>
            <a:picLocks noChangeAspect="1"/>
          </p:cNvPicPr>
          <p:nvPr/>
        </p:nvPicPr>
        <p:blipFill>
          <a:blip r:embed="rId3"/>
          <a:stretch>
            <a:fillRect/>
          </a:stretch>
        </p:blipFill>
        <p:spPr bwMode="auto">
          <a:xfrm>
            <a:off x="197323" y="1823693"/>
            <a:ext cx="11782527" cy="4232641"/>
          </a:xfrm>
          <a:prstGeom prst="rect">
            <a:avLst/>
          </a:prstGeom>
        </p:spPr>
      </p:pic>
      <p:sp>
        <p:nvSpPr>
          <p:cNvPr id="8" name="Stella a 7 punte 7">
            <a:extLst>
              <a:ext uri="{FF2B5EF4-FFF2-40B4-BE49-F238E27FC236}">
                <a16:creationId xmlns:a16="http://schemas.microsoft.com/office/drawing/2014/main" id="{5A1DDFBF-464D-FBBD-C07C-A111FE7E54C8}"/>
              </a:ext>
            </a:extLst>
          </p:cNvPr>
          <p:cNvSpPr/>
          <p:nvPr/>
        </p:nvSpPr>
        <p:spPr>
          <a:xfrm>
            <a:off x="4690997" y="2223370"/>
            <a:ext cx="7288853" cy="3363238"/>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Dal pannello di controllo l’insegnante può controllare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l’avanzamento dei lavori</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a conclusione di questa fase ogni studente avrà un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pacchetto di voti  ricevuti e un pacchetto di voti dati</a:t>
            </a:r>
            <a:endParaRPr lang="en-GB"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641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Chiusura del Workshop</a:t>
            </a:r>
            <a:endParaRPr lang="en-GB" dirty="0"/>
          </a:p>
        </p:txBody>
      </p:sp>
      <p:pic>
        <p:nvPicPr>
          <p:cNvPr id="5" name="Immagine12">
            <a:extLst>
              <a:ext uri="{FF2B5EF4-FFF2-40B4-BE49-F238E27FC236}">
                <a16:creationId xmlns:a16="http://schemas.microsoft.com/office/drawing/2014/main" id="{38122205-45CC-A521-43E8-AC9C930B2032}"/>
              </a:ext>
            </a:extLst>
          </p:cNvPr>
          <p:cNvPicPr>
            <a:picLocks noChangeAspect="1"/>
          </p:cNvPicPr>
          <p:nvPr/>
        </p:nvPicPr>
        <p:blipFill>
          <a:blip r:embed="rId3"/>
          <a:stretch>
            <a:fillRect/>
          </a:stretch>
        </p:blipFill>
        <p:spPr bwMode="auto">
          <a:xfrm>
            <a:off x="276991" y="2219670"/>
            <a:ext cx="11637418" cy="3204100"/>
          </a:xfrm>
          <a:prstGeom prst="rect">
            <a:avLst/>
          </a:prstGeom>
        </p:spPr>
      </p:pic>
    </p:spTree>
    <p:extLst>
      <p:ext uri="{BB962C8B-B14F-4D97-AF65-F5344CB8AC3E}">
        <p14:creationId xmlns:p14="http://schemas.microsoft.com/office/powerpoint/2010/main" val="1227916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Conclusioni</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701458" y="1878904"/>
            <a:ext cx="8022920" cy="4565737"/>
          </a:xfrm>
        </p:spPr>
        <p:txBody>
          <a:bodyPr>
            <a:normAutofit fontScale="77500" lnSpcReduction="20000"/>
          </a:bodyPr>
          <a:lstStyle/>
          <a:p>
            <a:pPr>
              <a:lnSpc>
                <a:spcPct val="11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Le figure presenti in questo articolo sono degli screen-shot ricavati da uno dei miei corsi, l’attività presa in considerazione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è stata effettivamente svolta</a:t>
            </a:r>
            <a:r>
              <a:rPr lang="it-IT" sz="2800" dirty="0">
                <a:solidFill>
                  <a:prstClr val="black"/>
                </a:solidFill>
                <a:latin typeface="Arial" panose="020B0604020202020204" pitchFamily="34" charset="0"/>
                <a:ea typeface="DejaVu Sans"/>
                <a:cs typeface="Times New Roman" panose="02020603050405020304" pitchFamily="18" charset="0"/>
              </a:rPr>
              <a:t> in una classe seconda delle scienze applicate.</a:t>
            </a:r>
          </a:p>
          <a:p>
            <a:pPr>
              <a:lnSpc>
                <a:spcPct val="11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Nella discussione sull’attività svolta, mi sono stati indicati due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miglioramenti</a:t>
            </a:r>
            <a:r>
              <a:rPr lang="it-IT" sz="2800" dirty="0">
                <a:solidFill>
                  <a:prstClr val="black"/>
                </a:solidFill>
                <a:latin typeface="Arial" panose="020B0604020202020204" pitchFamily="34" charset="0"/>
                <a:ea typeface="DejaVu Sans"/>
                <a:cs typeface="Times New Roman" panose="02020603050405020304" pitchFamily="18" charset="0"/>
              </a:rPr>
              <a:t>:</a:t>
            </a:r>
          </a:p>
          <a:p>
            <a:pPr>
              <a:lnSpc>
                <a:spcPct val="11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1. le soluzioni che devono essere valutate dovrebbero essere assegnate a ciascun valutatore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senza il nome dell’autore</a:t>
            </a:r>
            <a:r>
              <a:rPr lang="it-IT" sz="2800" dirty="0">
                <a:solidFill>
                  <a:prstClr val="black"/>
                </a:solidFill>
                <a:latin typeface="Arial" panose="020B0604020202020204" pitchFamily="34" charset="0"/>
                <a:ea typeface="DejaVu Sans"/>
                <a:cs typeface="Times New Roman" panose="02020603050405020304" pitchFamily="18" charset="0"/>
              </a:rPr>
              <a:t>, di conseguenza l’autore non dovrebbe conoscere l’identità dei propri revisori</a:t>
            </a:r>
          </a:p>
          <a:p>
            <a:pPr>
              <a:lnSpc>
                <a:spcPct val="11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2. la griglia di valutazione dovrebbe essere nota prima della realizzazione della soluzione, se non addirittura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concordata</a:t>
            </a:r>
            <a:r>
              <a:rPr lang="it-IT" sz="2800" dirty="0">
                <a:solidFill>
                  <a:prstClr val="black"/>
                </a:solidFill>
                <a:latin typeface="Arial" panose="020B0604020202020204" pitchFamily="34" charset="0"/>
                <a:ea typeface="DejaVu Sans"/>
                <a:cs typeface="Times New Roman" panose="02020603050405020304" pitchFamily="18" charset="0"/>
              </a:rPr>
              <a:t> insieme.</a:t>
            </a:r>
          </a:p>
        </p:txBody>
      </p:sp>
      <p:pic>
        <p:nvPicPr>
          <p:cNvPr id="6" name="Immagine 5">
            <a:extLst>
              <a:ext uri="{FF2B5EF4-FFF2-40B4-BE49-F238E27FC236}">
                <a16:creationId xmlns:a16="http://schemas.microsoft.com/office/drawing/2014/main" id="{98BF3F25-93A7-3933-D9F5-5AE86CE06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8032" y="2827751"/>
            <a:ext cx="2652510" cy="1612726"/>
          </a:xfrm>
          <a:prstGeom prst="rect">
            <a:avLst/>
          </a:prstGeom>
        </p:spPr>
      </p:pic>
    </p:spTree>
    <p:extLst>
      <p:ext uri="{BB962C8B-B14F-4D97-AF65-F5344CB8AC3E}">
        <p14:creationId xmlns:p14="http://schemas.microsoft.com/office/powerpoint/2010/main" val="3213970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Sviluppi futuri - coding</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707721" y="1741118"/>
            <a:ext cx="10645599" cy="4565737"/>
          </a:xfrm>
        </p:spPr>
        <p:txBody>
          <a:bodyPr>
            <a:normAutofit/>
          </a:bodyPr>
          <a:lstStyle/>
          <a:p>
            <a:pPr>
              <a:lnSpc>
                <a:spcPct val="100000"/>
              </a:lnSpc>
              <a:spcBef>
                <a:spcPts val="1000"/>
              </a:spcBef>
              <a:defRPr/>
            </a:pPr>
            <a:r>
              <a:rPr lang="it-IT" sz="2800" dirty="0">
                <a:solidFill>
                  <a:prstClr val="black"/>
                </a:solidFill>
                <a:latin typeface="Arial" panose="020B0604020202020204" pitchFamily="34" charset="0"/>
                <a:ea typeface="DejaVu Sans"/>
                <a:cs typeface="Times New Roman" panose="02020603050405020304" pitchFamily="18" charset="0"/>
              </a:rPr>
              <a:t>Dopo la fase di valutazione si potrebbe:</a:t>
            </a:r>
          </a:p>
          <a:p>
            <a:pPr marL="457200" indent="-4572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Dare ad ogni studente il task di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correggere il proprio esercizio </a:t>
            </a:r>
            <a:r>
              <a:rPr lang="it-IT" sz="2800" dirty="0">
                <a:solidFill>
                  <a:prstClr val="black"/>
                </a:solidFill>
                <a:latin typeface="Arial" panose="020B0604020202020204" pitchFamily="34" charset="0"/>
                <a:ea typeface="DejaVu Sans"/>
                <a:cs typeface="Times New Roman" panose="02020603050405020304" pitchFamily="18" charset="0"/>
              </a:rPr>
              <a:t>secondo i feed-back ricevuti dai compagni</a:t>
            </a:r>
          </a:p>
          <a:p>
            <a:pPr marL="457200" indent="-4572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Fargli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valutare l’utilità e la pertinenza </a:t>
            </a:r>
            <a:r>
              <a:rPr lang="it-IT" sz="2800" dirty="0">
                <a:solidFill>
                  <a:prstClr val="black"/>
                </a:solidFill>
                <a:latin typeface="Arial" panose="020B0604020202020204" pitchFamily="34" charset="0"/>
                <a:ea typeface="DejaVu Sans"/>
                <a:cs typeface="Times New Roman" panose="02020603050405020304" pitchFamily="18" charset="0"/>
              </a:rPr>
              <a:t>dei commenti ricevuti</a:t>
            </a:r>
          </a:p>
          <a:p>
            <a:pPr marL="457200" indent="-457200">
              <a:lnSpc>
                <a:spcPct val="10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Dare allo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studente valutatore </a:t>
            </a:r>
            <a:r>
              <a:rPr lang="it-IT" sz="2800" dirty="0">
                <a:solidFill>
                  <a:prstClr val="black"/>
                </a:solidFill>
                <a:latin typeface="Arial" panose="020B0604020202020204" pitchFamily="34" charset="0"/>
                <a:ea typeface="DejaVu Sans"/>
                <a:cs typeface="Times New Roman" panose="02020603050405020304" pitchFamily="18" charset="0"/>
              </a:rPr>
              <a:t>il compito di scegliere una soluzione tra quelle valutate 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aggiungere una funzionalità </a:t>
            </a:r>
            <a:r>
              <a:rPr lang="it-IT" sz="2800" dirty="0">
                <a:solidFill>
                  <a:prstClr val="black"/>
                </a:solidFill>
                <a:latin typeface="Arial" panose="020B0604020202020204" pitchFamily="34" charset="0"/>
                <a:ea typeface="DejaVu Sans"/>
                <a:cs typeface="Times New Roman" panose="02020603050405020304" pitchFamily="18" charset="0"/>
              </a:rPr>
              <a:t>specifica</a:t>
            </a:r>
          </a:p>
        </p:txBody>
      </p:sp>
      <p:pic>
        <p:nvPicPr>
          <p:cNvPr id="5" name="Immagine 4">
            <a:extLst>
              <a:ext uri="{FF2B5EF4-FFF2-40B4-BE49-F238E27FC236}">
                <a16:creationId xmlns:a16="http://schemas.microsoft.com/office/drawing/2014/main" id="{0DB5B4AF-7E87-70B9-7F37-26C697177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2790" y="672840"/>
            <a:ext cx="2607589" cy="1228756"/>
          </a:xfrm>
          <a:prstGeom prst="rect">
            <a:avLst/>
          </a:prstGeom>
        </p:spPr>
      </p:pic>
    </p:spTree>
    <p:extLst>
      <p:ext uri="{BB962C8B-B14F-4D97-AF65-F5344CB8AC3E}">
        <p14:creationId xmlns:p14="http://schemas.microsoft.com/office/powerpoint/2010/main" val="17098056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Sviluppi futuri – altre attività</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707721" y="1741119"/>
            <a:ext cx="3876805" cy="4302690"/>
          </a:xfrm>
        </p:spPr>
        <p:txBody>
          <a:bodyPr>
            <a:normAutofit fontScale="85000" lnSpcReduction="10000"/>
          </a:bodyPr>
          <a:lstStyle/>
          <a:p>
            <a:pPr marL="457200" indent="-457200">
              <a:lnSpc>
                <a:spcPct val="11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Gli studenti devono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presentare un lavoro di gruppo </a:t>
            </a:r>
            <a:r>
              <a:rPr lang="it-IT" sz="2800" dirty="0">
                <a:solidFill>
                  <a:prstClr val="black"/>
                </a:solidFill>
                <a:latin typeface="Arial" panose="020B0604020202020204" pitchFamily="34" charset="0"/>
                <a:ea typeface="DejaVu Sans"/>
                <a:cs typeface="Times New Roman" panose="02020603050405020304" pitchFamily="18" charset="0"/>
              </a:rPr>
              <a:t>a tutta la classe</a:t>
            </a:r>
          </a:p>
          <a:p>
            <a:pPr marL="457200" indent="-457200">
              <a:lnSpc>
                <a:spcPct val="11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L’ esposizione deve essere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valutata da ciascuno studente della classe </a:t>
            </a:r>
            <a:r>
              <a:rPr lang="it-IT" sz="2800" dirty="0">
                <a:solidFill>
                  <a:prstClr val="black"/>
                </a:solidFill>
                <a:latin typeface="Arial" panose="020B0604020202020204" pitchFamily="34" charset="0"/>
                <a:ea typeface="DejaVu Sans"/>
                <a:cs typeface="Times New Roman" panose="02020603050405020304" pitchFamily="18" charset="0"/>
              </a:rPr>
              <a:t>non facente parte del gruppo che presenta</a:t>
            </a:r>
          </a:p>
          <a:p>
            <a:pPr marL="457200" indent="-457200">
              <a:lnSpc>
                <a:spcPct val="110000"/>
              </a:lnSpc>
              <a:spcBef>
                <a:spcPts val="1000"/>
              </a:spcBef>
              <a:buFont typeface="Arial" panose="020B0604020202020204" pitchFamily="34" charset="0"/>
              <a:buChar char="•"/>
              <a:defRPr/>
            </a:pPr>
            <a:r>
              <a:rPr lang="it-IT" sz="2800" dirty="0">
                <a:solidFill>
                  <a:prstClr val="black"/>
                </a:solidFill>
                <a:latin typeface="Arial" panose="020B0604020202020204" pitchFamily="34" charset="0"/>
                <a:ea typeface="DejaVu Sans"/>
                <a:cs typeface="Times New Roman" panose="02020603050405020304" pitchFamily="18" charset="0"/>
              </a:rPr>
              <a:t> secondo una specifica </a:t>
            </a:r>
            <a:r>
              <a:rPr lang="it-IT" sz="2800" b="1" dirty="0">
                <a:solidFill>
                  <a:schemeClr val="accent2">
                    <a:lumMod val="75000"/>
                  </a:schemeClr>
                </a:solidFill>
                <a:latin typeface="Arial" panose="020B0604020202020204" pitchFamily="34" charset="0"/>
                <a:ea typeface="DejaVu Sans"/>
                <a:cs typeface="Times New Roman" panose="02020603050405020304" pitchFamily="18" charset="0"/>
              </a:rPr>
              <a:t>griglia di valutazione</a:t>
            </a:r>
          </a:p>
        </p:txBody>
      </p:sp>
      <p:pic>
        <p:nvPicPr>
          <p:cNvPr id="5" name="Immagine 4">
            <a:extLst>
              <a:ext uri="{FF2B5EF4-FFF2-40B4-BE49-F238E27FC236}">
                <a16:creationId xmlns:a16="http://schemas.microsoft.com/office/drawing/2014/main" id="{F40DACB1-734F-E0F6-68E6-9F0A2922A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844" y="696068"/>
            <a:ext cx="2607589" cy="1228756"/>
          </a:xfrm>
          <a:prstGeom prst="rect">
            <a:avLst/>
          </a:prstGeom>
        </p:spPr>
      </p:pic>
      <p:pic>
        <p:nvPicPr>
          <p:cNvPr id="4" name="Immagine1">
            <a:extLst>
              <a:ext uri="{FF2B5EF4-FFF2-40B4-BE49-F238E27FC236}">
                <a16:creationId xmlns:a16="http://schemas.microsoft.com/office/drawing/2014/main" id="{DCD2D3A2-303A-F453-1FBC-8D08E9C0DEE6}"/>
              </a:ext>
            </a:extLst>
          </p:cNvPr>
          <p:cNvPicPr>
            <a:picLocks noChangeAspect="1"/>
          </p:cNvPicPr>
          <p:nvPr/>
        </p:nvPicPr>
        <p:blipFill>
          <a:blip r:embed="rId4"/>
          <a:stretch>
            <a:fillRect/>
          </a:stretch>
        </p:blipFill>
        <p:spPr bwMode="auto">
          <a:xfrm>
            <a:off x="4659764" y="1948052"/>
            <a:ext cx="7432027" cy="4151867"/>
          </a:xfrm>
          <a:prstGeom prst="rect">
            <a:avLst/>
          </a:prstGeom>
        </p:spPr>
      </p:pic>
    </p:spTree>
    <p:extLst>
      <p:ext uri="{BB962C8B-B14F-4D97-AF65-F5344CB8AC3E}">
        <p14:creationId xmlns:p14="http://schemas.microsoft.com/office/powerpoint/2010/main" val="21396604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37793C-11F4-8EF1-52DC-2D73939F820E}"/>
              </a:ext>
            </a:extLst>
          </p:cNvPr>
          <p:cNvSpPr>
            <a:spLocks noGrp="1"/>
          </p:cNvSpPr>
          <p:nvPr>
            <p:ph type="title"/>
          </p:nvPr>
        </p:nvSpPr>
        <p:spPr/>
        <p:txBody>
          <a:bodyPr/>
          <a:lstStyle/>
          <a:p>
            <a:r>
              <a:rPr lang="it-IT" dirty="0"/>
              <a:t>La valutazione</a:t>
            </a:r>
            <a:endParaRPr lang="en-GB" dirty="0"/>
          </a:p>
        </p:txBody>
      </p:sp>
      <p:sp>
        <p:nvSpPr>
          <p:cNvPr id="3" name="Segnaposto contenuto 2">
            <a:extLst>
              <a:ext uri="{FF2B5EF4-FFF2-40B4-BE49-F238E27FC236}">
                <a16:creationId xmlns:a16="http://schemas.microsoft.com/office/drawing/2014/main" id="{9056E216-15E3-D4A1-32DD-B334B937B42B}"/>
              </a:ext>
            </a:extLst>
          </p:cNvPr>
          <p:cNvSpPr>
            <a:spLocks noGrp="1"/>
          </p:cNvSpPr>
          <p:nvPr>
            <p:ph/>
          </p:nvPr>
        </p:nvSpPr>
        <p:spPr>
          <a:xfrm>
            <a:off x="838080" y="2133360"/>
            <a:ext cx="7917613" cy="4350960"/>
          </a:xfrm>
        </p:spPr>
        <p:txBody>
          <a:bodyPr>
            <a:normAutofit lnSpcReduction="10000"/>
          </a:bodyPr>
          <a:lstStyle/>
          <a:p>
            <a:pPr marL="228600" indent="-228600">
              <a:lnSpc>
                <a:spcPct val="100000"/>
              </a:lnSpc>
              <a:spcBef>
                <a:spcPts val="1000"/>
              </a:spcBef>
              <a:buSzPct val="100000"/>
              <a:buFont typeface="Arial"/>
              <a:buChar char="•"/>
              <a:defRPr/>
            </a:pPr>
            <a:r>
              <a:rPr lang="it-IT" sz="2800" kern="0" dirty="0">
                <a:solidFill>
                  <a:srgbClr val="000000"/>
                </a:solidFill>
                <a:latin typeface="Calibri"/>
                <a:cs typeface="Calibri"/>
                <a:sym typeface="Calibri"/>
              </a:rPr>
              <a:t>insegnare consiste nel </a:t>
            </a:r>
            <a:r>
              <a:rPr lang="it-IT" sz="2800" b="1" kern="0" dirty="0">
                <a:solidFill>
                  <a:schemeClr val="accent2">
                    <a:lumMod val="75000"/>
                  </a:schemeClr>
                </a:solidFill>
                <a:latin typeface="Calibri"/>
                <a:cs typeface="Calibri"/>
                <a:sym typeface="Calibri"/>
              </a:rPr>
              <a:t>suddividere l’obiettivo generale</a:t>
            </a:r>
            <a:r>
              <a:rPr lang="it-IT" sz="2800" kern="0" dirty="0">
                <a:solidFill>
                  <a:srgbClr val="000000"/>
                </a:solidFill>
                <a:latin typeface="Calibri"/>
                <a:cs typeface="Calibri"/>
                <a:sym typeface="Calibri"/>
              </a:rPr>
              <a:t> in tanti sotto-obiettivi raggiungibili e chiari</a:t>
            </a:r>
            <a:endParaRPr kumimoji="0" lang="it-IT" sz="2800" b="0" i="0" u="none" strike="noStrike" kern="0" cap="none" spc="0" normalizeH="0" baseline="0" noProof="0" dirty="0">
              <a:ln>
                <a:noFill/>
              </a:ln>
              <a:solidFill>
                <a:srgbClr val="000000"/>
              </a:solidFill>
              <a:effectLst/>
              <a:uLnTx/>
              <a:uFillTx/>
              <a:latin typeface="Calibri"/>
              <a:cs typeface="Calibri"/>
              <a:sym typeface="Calibri"/>
            </a:endParaRPr>
          </a:p>
          <a:p>
            <a:pPr marL="228600" marR="0" lvl="0" indent="-228600" algn="l" defTabSz="914400" rtl="0" eaLnBrk="1" fontAlgn="auto" latinLnBrk="0" hangingPunct="1">
              <a:lnSpc>
                <a:spcPct val="100000"/>
              </a:lnSpc>
              <a:spcBef>
                <a:spcPts val="1000"/>
              </a:spcBef>
              <a:spcAft>
                <a:spcPts val="0"/>
              </a:spcAft>
              <a:buClrTx/>
              <a:buSzPct val="100000"/>
              <a:buFont typeface="Arial"/>
              <a:buChar char="•"/>
              <a:tabLst/>
              <a:defRPr/>
            </a:pPr>
            <a:r>
              <a:rPr kumimoji="0" lang="it-IT" sz="2800" b="0" i="0" u="none" strike="noStrike" kern="0" cap="none" spc="0" normalizeH="0" baseline="0" noProof="0" dirty="0">
                <a:ln>
                  <a:noFill/>
                </a:ln>
                <a:solidFill>
                  <a:srgbClr val="000000"/>
                </a:solidFill>
                <a:effectLst/>
                <a:uLnTx/>
                <a:uFillTx/>
                <a:latin typeface="Calibri"/>
                <a:cs typeface="Calibri"/>
                <a:sym typeface="Calibri"/>
              </a:rPr>
              <a:t>Lo studente deve essere a conoscenza degli </a:t>
            </a:r>
            <a:r>
              <a:rPr kumimoji="0" lang="it-IT" sz="2800" b="1" i="0" u="none" strike="noStrike" kern="0" cap="none" spc="0" normalizeH="0" baseline="0" noProof="0" dirty="0">
                <a:ln>
                  <a:noFill/>
                </a:ln>
                <a:solidFill>
                  <a:schemeClr val="accent2">
                    <a:lumMod val="75000"/>
                  </a:schemeClr>
                </a:solidFill>
                <a:effectLst/>
                <a:uLnTx/>
                <a:uFillTx/>
                <a:latin typeface="Calibri"/>
                <a:cs typeface="Calibri"/>
                <a:sym typeface="Calibri"/>
              </a:rPr>
              <a:t>obiettivi</a:t>
            </a:r>
            <a:r>
              <a:rPr kumimoji="0" lang="it-IT" sz="2800" b="0" i="0" u="none" strike="noStrike" kern="0" cap="none" spc="0" normalizeH="0" baseline="0" noProof="0" dirty="0">
                <a:ln>
                  <a:noFill/>
                </a:ln>
                <a:solidFill>
                  <a:srgbClr val="000000"/>
                </a:solidFill>
                <a:effectLst/>
                <a:uLnTx/>
                <a:uFillTx/>
                <a:latin typeface="Calibri"/>
                <a:cs typeface="Calibri"/>
                <a:sym typeface="Calibri"/>
              </a:rPr>
              <a:t> che devono essere raggiunti </a:t>
            </a:r>
            <a:r>
              <a:rPr kumimoji="0" lang="it-IT" sz="2800" b="1" i="0" u="none" strike="noStrike" kern="0" cap="none" spc="0" normalizeH="0" baseline="0" noProof="0" dirty="0">
                <a:ln>
                  <a:noFill/>
                </a:ln>
                <a:solidFill>
                  <a:schemeClr val="accent2">
                    <a:lumMod val="75000"/>
                  </a:schemeClr>
                </a:solidFill>
                <a:effectLst/>
                <a:uLnTx/>
                <a:uFillTx/>
                <a:latin typeface="Calibri"/>
                <a:cs typeface="Calibri"/>
                <a:sym typeface="Calibri"/>
              </a:rPr>
              <a:t>prima che inizi</a:t>
            </a:r>
            <a:r>
              <a:rPr kumimoji="0" lang="it-IT" sz="2800" b="0" i="0" u="none" strike="noStrike" kern="0" cap="none" spc="0" normalizeH="0" baseline="0" noProof="0" dirty="0">
                <a:ln>
                  <a:noFill/>
                </a:ln>
                <a:solidFill>
                  <a:schemeClr val="accent2">
                    <a:lumMod val="75000"/>
                  </a:schemeClr>
                </a:solidFill>
                <a:effectLst/>
                <a:uLnTx/>
                <a:uFillTx/>
                <a:latin typeface="Calibri"/>
                <a:cs typeface="Calibri"/>
                <a:sym typeface="Calibri"/>
              </a:rPr>
              <a:t> </a:t>
            </a:r>
            <a:r>
              <a:rPr kumimoji="0" lang="it-IT" sz="2800" b="0" i="0" u="none" strike="noStrike" kern="0" cap="none" spc="0" normalizeH="0" baseline="0" noProof="0" dirty="0">
                <a:ln>
                  <a:noFill/>
                </a:ln>
                <a:solidFill>
                  <a:srgbClr val="000000"/>
                </a:solidFill>
                <a:effectLst/>
                <a:uLnTx/>
                <a:uFillTx/>
                <a:latin typeface="Calibri"/>
                <a:cs typeface="Calibri"/>
                <a:sym typeface="Calibri"/>
              </a:rPr>
              <a:t>il processo di insegnamento</a:t>
            </a:r>
          </a:p>
          <a:p>
            <a:pPr marL="228600" marR="0" lvl="0" indent="-228600" algn="l" defTabSz="914400" rtl="0" eaLnBrk="1" fontAlgn="auto" latinLnBrk="0" hangingPunct="1">
              <a:lnSpc>
                <a:spcPct val="100000"/>
              </a:lnSpc>
              <a:spcBef>
                <a:spcPts val="1000"/>
              </a:spcBef>
              <a:spcAft>
                <a:spcPts val="0"/>
              </a:spcAft>
              <a:buClrTx/>
              <a:buSzPct val="100000"/>
              <a:buFont typeface="Arial"/>
              <a:buChar char="•"/>
              <a:tabLst/>
              <a:defRPr/>
            </a:pPr>
            <a:r>
              <a:rPr kumimoji="0" lang="it-IT" sz="2800" b="0" i="0" u="none" strike="noStrike" kern="0" cap="none" spc="0" normalizeH="0" baseline="0" noProof="0" dirty="0">
                <a:ln>
                  <a:noFill/>
                </a:ln>
                <a:solidFill>
                  <a:srgbClr val="000000"/>
                </a:solidFill>
                <a:effectLst/>
                <a:uLnTx/>
                <a:uFillTx/>
                <a:latin typeface="Calibri"/>
                <a:cs typeface="Calibri"/>
                <a:sym typeface="Calibri"/>
              </a:rPr>
              <a:t>al conseguimento di ciascuno di questi sotto-obiettivi bisogna </a:t>
            </a:r>
            <a:r>
              <a:rPr kumimoji="0" lang="it-IT" sz="2800" b="1" i="0" u="none" strike="noStrike" kern="0" cap="none" spc="0" normalizeH="0" baseline="0" noProof="0" dirty="0">
                <a:ln>
                  <a:noFill/>
                </a:ln>
                <a:solidFill>
                  <a:schemeClr val="accent2">
                    <a:lumMod val="75000"/>
                  </a:schemeClr>
                </a:solidFill>
                <a:effectLst/>
                <a:uLnTx/>
                <a:uFillTx/>
                <a:latin typeface="Calibri"/>
                <a:cs typeface="Calibri"/>
                <a:sym typeface="Calibri"/>
              </a:rPr>
              <a:t>consolidare il risultato </a:t>
            </a:r>
            <a:r>
              <a:rPr lang="it-IT" sz="2800" kern="0" dirty="0">
                <a:solidFill>
                  <a:srgbClr val="000000"/>
                </a:solidFill>
                <a:latin typeface="Calibri"/>
                <a:cs typeface="Calibri"/>
                <a:sym typeface="Calibri"/>
              </a:rPr>
              <a:t>dando una valutazione.</a:t>
            </a:r>
            <a:endParaRPr kumimoji="0" lang="it-IT" sz="2800" b="0" i="0" u="none" strike="noStrike" kern="0" cap="none" spc="0" normalizeH="0" baseline="0" noProof="0" dirty="0">
              <a:ln>
                <a:noFill/>
              </a:ln>
              <a:solidFill>
                <a:srgbClr val="000000"/>
              </a:solidFill>
              <a:effectLst/>
              <a:uLnTx/>
              <a:uFillTx/>
              <a:latin typeface="Calibri"/>
              <a:cs typeface="Calibri"/>
              <a:sym typeface="Calibri"/>
            </a:endParaRPr>
          </a:p>
          <a:p>
            <a:pPr marL="228600" marR="0" lvl="0" indent="-228600" algn="l" defTabSz="914400" rtl="0" eaLnBrk="1" fontAlgn="auto" latinLnBrk="0" hangingPunct="1">
              <a:lnSpc>
                <a:spcPct val="100000"/>
              </a:lnSpc>
              <a:spcBef>
                <a:spcPts val="1000"/>
              </a:spcBef>
              <a:spcAft>
                <a:spcPts val="0"/>
              </a:spcAft>
              <a:buClrTx/>
              <a:buSzPct val="100000"/>
              <a:buFont typeface="Arial"/>
              <a:buChar char="•"/>
              <a:tabLst/>
              <a:defRPr/>
            </a:pPr>
            <a:r>
              <a:rPr kumimoji="0" lang="it-IT" sz="2800" b="0" i="0" u="none" strike="noStrike" kern="0" cap="none" spc="0" normalizeH="0" baseline="0" noProof="0" dirty="0">
                <a:ln>
                  <a:noFill/>
                </a:ln>
                <a:solidFill>
                  <a:srgbClr val="000000"/>
                </a:solidFill>
                <a:effectLst/>
                <a:uLnTx/>
                <a:uFillTx/>
                <a:latin typeface="Calibri"/>
                <a:cs typeface="Calibri"/>
                <a:sym typeface="Calibri"/>
              </a:rPr>
              <a:t>La fase di valutazione, acquisisce importanza e utilità se viene </a:t>
            </a:r>
            <a:r>
              <a:rPr kumimoji="0" lang="it-IT" sz="2800" b="1" i="0" u="none" strike="noStrike" kern="0" cap="none" spc="0" normalizeH="0" baseline="0" noProof="0" dirty="0">
                <a:ln>
                  <a:noFill/>
                </a:ln>
                <a:solidFill>
                  <a:schemeClr val="accent2">
                    <a:lumMod val="75000"/>
                  </a:schemeClr>
                </a:solidFill>
                <a:effectLst/>
                <a:uLnTx/>
                <a:uFillTx/>
                <a:latin typeface="Calibri"/>
                <a:cs typeface="Calibri"/>
                <a:sym typeface="Calibri"/>
              </a:rPr>
              <a:t>inclusa nel processo di apprendimento</a:t>
            </a:r>
          </a:p>
          <a:p>
            <a:endParaRPr lang="en-GB" dirty="0"/>
          </a:p>
        </p:txBody>
      </p:sp>
      <p:pic>
        <p:nvPicPr>
          <p:cNvPr id="7" name="Immagine 2">
            <a:extLst>
              <a:ext uri="{FF2B5EF4-FFF2-40B4-BE49-F238E27FC236}">
                <a16:creationId xmlns:a16="http://schemas.microsoft.com/office/drawing/2014/main" id="{957410C4-D014-860D-4F47-09DCB813C65B}"/>
              </a:ext>
            </a:extLst>
          </p:cNvPr>
          <p:cNvPicPr>
            <a:picLocks noChangeAspect="1"/>
          </p:cNvPicPr>
          <p:nvPr/>
        </p:nvPicPr>
        <p:blipFill>
          <a:blip r:embed="rId3"/>
          <a:stretch>
            <a:fillRect/>
          </a:stretch>
        </p:blipFill>
        <p:spPr>
          <a:xfrm>
            <a:off x="8866414" y="2394751"/>
            <a:ext cx="2743200" cy="2068497"/>
          </a:xfrm>
          <a:prstGeom prst="rect">
            <a:avLst/>
          </a:prstGeom>
        </p:spPr>
      </p:pic>
    </p:spTree>
    <p:extLst>
      <p:ext uri="{BB962C8B-B14F-4D97-AF65-F5344CB8AC3E}">
        <p14:creationId xmlns:p14="http://schemas.microsoft.com/office/powerpoint/2010/main" val="13649214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E11D39-585B-9746-6FBA-7F33AD3DCC80}"/>
              </a:ext>
            </a:extLst>
          </p:cNvPr>
          <p:cNvSpPr>
            <a:spLocks noGrp="1"/>
          </p:cNvSpPr>
          <p:nvPr>
            <p:ph type="title"/>
          </p:nvPr>
        </p:nvSpPr>
        <p:spPr/>
        <p:txBody>
          <a:bodyPr/>
          <a:lstStyle/>
          <a:p>
            <a:pPr marL="0" marR="0" lvl="0" indent="0" defTabSz="914400" rtl="0" eaLnBrk="1" fontAlgn="auto" latinLnBrk="0" hangingPunct="1">
              <a:lnSpc>
                <a:spcPct val="90000"/>
              </a:lnSpc>
              <a:spcBef>
                <a:spcPct val="0"/>
              </a:spcBef>
              <a:spcAft>
                <a:spcPts val="0"/>
              </a:spcAft>
              <a:tabLst/>
              <a:defRPr/>
            </a:pPr>
            <a:r>
              <a:rPr kumimoji="0" lang="it-IT" sz="4400" b="0" i="0" u="none" strike="noStrike" kern="1200" cap="none" spc="0" normalizeH="0" baseline="0" noProof="0" dirty="0">
                <a:ln>
                  <a:noFill/>
                </a:ln>
                <a:solidFill>
                  <a:prstClr val="black"/>
                </a:solidFill>
                <a:effectLst/>
                <a:uLnTx/>
                <a:uFillTx/>
                <a:latin typeface="Arial"/>
                <a:ea typeface="DejaVu Sans"/>
                <a:cs typeface="DejaVu Sans"/>
              </a:rPr>
              <a:t>La valutazione fra pari</a:t>
            </a:r>
            <a:endParaRPr lang="en-GB" dirty="0"/>
          </a:p>
        </p:txBody>
      </p:sp>
      <p:sp>
        <p:nvSpPr>
          <p:cNvPr id="3" name="Segnaposto contenuto 2">
            <a:extLst>
              <a:ext uri="{FF2B5EF4-FFF2-40B4-BE49-F238E27FC236}">
                <a16:creationId xmlns:a16="http://schemas.microsoft.com/office/drawing/2014/main" id="{F5FC565C-1C37-ECDB-193C-30F302F36C51}"/>
              </a:ext>
            </a:extLst>
          </p:cNvPr>
          <p:cNvSpPr>
            <a:spLocks noGrp="1"/>
          </p:cNvSpPr>
          <p:nvPr>
            <p:ph/>
          </p:nvPr>
        </p:nvSpPr>
        <p:spPr>
          <a:xfrm>
            <a:off x="838080" y="2133360"/>
            <a:ext cx="7541832" cy="4350960"/>
          </a:xfrm>
        </p:spPr>
        <p:txBody>
          <a:bodyPr>
            <a:normAutofit/>
          </a:bodyPr>
          <a:lstStyle/>
          <a:p>
            <a:pPr>
              <a:lnSpc>
                <a:spcPct val="100000"/>
              </a:lnSpc>
            </a:pPr>
            <a:r>
              <a:rPr kumimoji="0" lang="it-IT" sz="2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Per qualcuno dei sotto-obiettivi, è utile coinvolgere lo studente anche nella fase di valutazione, dando proprio a lui il compito di </a:t>
            </a:r>
            <a:r>
              <a:rPr kumimoji="0" lang="it-IT" sz="25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Times New Roman" panose="02020603050405020304" pitchFamily="18" charset="0"/>
                <a:cs typeface="Times New Roman" panose="02020603050405020304" pitchFamily="18" charset="0"/>
              </a:rPr>
              <a:t>valutare</a:t>
            </a:r>
          </a:p>
          <a:p>
            <a:pPr marL="342900" indent="-342900">
              <a:lnSpc>
                <a:spcPct val="100000"/>
              </a:lnSpc>
              <a:buFont typeface="Arial" panose="020B0604020202020204" pitchFamily="34" charset="0"/>
              <a:buChar cha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il proprio lavoro</a:t>
            </a:r>
          </a:p>
          <a:p>
            <a:pPr marL="342900" indent="-342900">
              <a:lnSpc>
                <a:spcPct val="100000"/>
              </a:lnSpc>
              <a:buFont typeface="Arial" panose="020B0604020202020204" pitchFamily="34" charset="0"/>
              <a:buChar char="•"/>
            </a:pPr>
            <a:endParaRPr lang="it-IT" sz="21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endPar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endParaRPr lang="it-IT" sz="21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endPar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qualche lavoro dei suoi compagni</a:t>
            </a:r>
            <a:endParaRPr lang="en-GB" dirty="0"/>
          </a:p>
        </p:txBody>
      </p:sp>
      <p:pic>
        <p:nvPicPr>
          <p:cNvPr id="5" name="Immagine 4" descr="Immagine che contiene testo, candelabro, grafica vettoriale&#10;&#10;Descrizione generata automaticamente">
            <a:extLst>
              <a:ext uri="{FF2B5EF4-FFF2-40B4-BE49-F238E27FC236}">
                <a16:creationId xmlns:a16="http://schemas.microsoft.com/office/drawing/2014/main" id="{A14C0034-957D-9F82-D0A3-04E5E70C6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366" y="2548319"/>
            <a:ext cx="2503954" cy="2503954"/>
          </a:xfrm>
          <a:prstGeom prst="rect">
            <a:avLst/>
          </a:prstGeom>
          <a:noFill/>
          <a:ln w="0">
            <a:noFill/>
          </a:ln>
        </p:spPr>
      </p:pic>
      <p:sp>
        <p:nvSpPr>
          <p:cNvPr id="10" name="Stella a 7 punte 9">
            <a:extLst>
              <a:ext uri="{FF2B5EF4-FFF2-40B4-BE49-F238E27FC236}">
                <a16:creationId xmlns:a16="http://schemas.microsoft.com/office/drawing/2014/main" id="{B65B5B22-5E0F-5A94-00D7-35AD036C035E}"/>
              </a:ext>
            </a:extLst>
          </p:cNvPr>
          <p:cNvSpPr/>
          <p:nvPr/>
        </p:nvSpPr>
        <p:spPr>
          <a:xfrm>
            <a:off x="628157" y="4181569"/>
            <a:ext cx="2547256" cy="1230325"/>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1" algn="l" defTabSz="914400" rtl="0" eaLnBrk="1" fontAlgn="auto" latinLnBrk="0" hangingPunct="1">
              <a:lnSpc>
                <a:spcPct val="90000"/>
              </a:lnSpc>
              <a:spcAft>
                <a:spcPts val="0"/>
              </a:spcAft>
              <a:buClrTx/>
              <a:buSzPct val="100000"/>
              <a:tabLst/>
              <a:defRPr/>
            </a:pPr>
            <a:r>
              <a:rPr kumimoji="0" lang="it-IT" sz="1800" b="1" i="0" u="none" strike="noStrike" kern="0" cap="none" spc="0" normalizeH="0" baseline="0" noProof="0" dirty="0">
                <a:ln>
                  <a:noFill/>
                </a:ln>
                <a:solidFill>
                  <a:schemeClr val="accent2">
                    <a:lumMod val="75000"/>
                  </a:schemeClr>
                </a:solidFill>
                <a:effectLst/>
                <a:uLnTx/>
                <a:uFillTx/>
                <a:latin typeface="Calibri"/>
                <a:cs typeface="Calibri"/>
                <a:sym typeface="Calibri"/>
              </a:rPr>
              <a:t>autocritica</a:t>
            </a:r>
            <a:endParaRPr kumimoji="0" lang="it-IT"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9" name="Stella a 7 punte 8">
            <a:extLst>
              <a:ext uri="{FF2B5EF4-FFF2-40B4-BE49-F238E27FC236}">
                <a16:creationId xmlns:a16="http://schemas.microsoft.com/office/drawing/2014/main" id="{C5D69640-02E0-7881-C352-852D502E4936}"/>
              </a:ext>
            </a:extLst>
          </p:cNvPr>
          <p:cNvSpPr/>
          <p:nvPr/>
        </p:nvSpPr>
        <p:spPr>
          <a:xfrm>
            <a:off x="4880298" y="5117843"/>
            <a:ext cx="3146222" cy="1366477"/>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1">
              <a:lnSpc>
                <a:spcPct val="90000"/>
              </a:lnSpc>
              <a:buSzPct val="100000"/>
              <a:defRPr/>
            </a:pPr>
            <a:endParaRPr lang="it-IT" sz="1800" b="1"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180000" lvl="1">
              <a:lnSpc>
                <a:spcPct val="90000"/>
              </a:lnSpc>
              <a:buSzPct val="100000"/>
              <a:defRPr/>
            </a:pPr>
            <a:r>
              <a:rPr lang="it-IT" sz="1800" b="1"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imparare dalle soluzioni dei compagni </a:t>
            </a:r>
          </a:p>
        </p:txBody>
      </p:sp>
      <p:sp>
        <p:nvSpPr>
          <p:cNvPr id="6" name="Stella a 7 punte 5">
            <a:extLst>
              <a:ext uri="{FF2B5EF4-FFF2-40B4-BE49-F238E27FC236}">
                <a16:creationId xmlns:a16="http://schemas.microsoft.com/office/drawing/2014/main" id="{D5863DBA-83A4-D168-C051-D05008B4B0B0}"/>
              </a:ext>
            </a:extLst>
          </p:cNvPr>
          <p:cNvSpPr/>
          <p:nvPr/>
        </p:nvSpPr>
        <p:spPr>
          <a:xfrm>
            <a:off x="4855453" y="1770012"/>
            <a:ext cx="7448551" cy="4354167"/>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Ma anche il processo di peer-</a:t>
            </a:r>
            <a:r>
              <a:rPr lang="it-IT" sz="1800" dirty="0" err="1">
                <a:effectLst/>
                <a:latin typeface="Arial" panose="020B0604020202020204" pitchFamily="34" charset="0"/>
                <a:ea typeface="Times New Roman" panose="02020603050405020304" pitchFamily="18" charset="0"/>
                <a:cs typeface="Times New Roman" panose="02020603050405020304" pitchFamily="18" charset="0"/>
              </a:rPr>
              <a:t>assessment</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deve essere valutato, l’insegnante dovrà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valutare esso stesso tutti gli elaborati </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e la sua valutazione deve essere confrontata con quella dei pari, e occorrerà dare a ciascuno studente, nel suo ruolo di valutatore, un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giudizio su come ha svolto questo ruolo</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024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8988D-4C11-33A5-AF59-38F76E7D954E}"/>
              </a:ext>
            </a:extLst>
          </p:cNvPr>
          <p:cNvSpPr>
            <a:spLocks noGrp="1"/>
          </p:cNvSpPr>
          <p:nvPr>
            <p:ph type="title"/>
          </p:nvPr>
        </p:nvSpPr>
        <p:spPr/>
        <p:txBody>
          <a:bodyPr/>
          <a:lstStyle/>
          <a:p>
            <a:r>
              <a:rPr lang="it-IT" dirty="0"/>
              <a:t>Feedback</a:t>
            </a:r>
            <a:endParaRPr lang="en-GB" dirty="0"/>
          </a:p>
        </p:txBody>
      </p:sp>
      <p:sp>
        <p:nvSpPr>
          <p:cNvPr id="3" name="Segnaposto contenuto 2">
            <a:extLst>
              <a:ext uri="{FF2B5EF4-FFF2-40B4-BE49-F238E27FC236}">
                <a16:creationId xmlns:a16="http://schemas.microsoft.com/office/drawing/2014/main" id="{5A2914D9-FF52-65BB-D3AF-DEDCF5B7755B}"/>
              </a:ext>
            </a:extLst>
          </p:cNvPr>
          <p:cNvSpPr>
            <a:spLocks noGrp="1"/>
          </p:cNvSpPr>
          <p:nvPr>
            <p:ph/>
          </p:nvPr>
        </p:nvSpPr>
        <p:spPr>
          <a:xfrm>
            <a:off x="720248" y="1835063"/>
            <a:ext cx="7847556" cy="3225451"/>
          </a:xfrm>
        </p:spPr>
        <p:txBody>
          <a:bodyPr>
            <a:normAutofit/>
          </a:bodyPr>
          <a:lstStyle/>
          <a:p>
            <a:pPr algn="just">
              <a:lnSpc>
                <a:spcPct val="100000"/>
              </a:lnSpc>
              <a:spcBef>
                <a:spcPts val="600"/>
              </a:spcBef>
              <a:spcAft>
                <a:spcPts val="600"/>
              </a:spcAft>
              <a:defRPr/>
            </a:pPr>
            <a:r>
              <a:rPr lang="it-IT" sz="2200" dirty="0">
                <a:latin typeface="Arial" panose="020B0604020202020204" pitchFamily="34" charset="0"/>
                <a:cs typeface="Times New Roman" panose="02020603050405020304" pitchFamily="18" charset="0"/>
              </a:rPr>
              <a:t>Ogni step di valutazione dovrebbe fornire un feed-back allo studente per comprendere i </a:t>
            </a:r>
            <a:r>
              <a:rPr lang="it-IT" sz="2200" b="1" dirty="0">
                <a:solidFill>
                  <a:schemeClr val="accent2">
                    <a:lumMod val="75000"/>
                  </a:schemeClr>
                </a:solidFill>
                <a:latin typeface="Arial" panose="020B0604020202020204" pitchFamily="34" charset="0"/>
                <a:cs typeface="Times New Roman" panose="02020603050405020304" pitchFamily="18" charset="0"/>
              </a:rPr>
              <a:t>limiti e gli errori </a:t>
            </a:r>
            <a:r>
              <a:rPr lang="it-IT" sz="2200" dirty="0">
                <a:latin typeface="Arial" panose="020B0604020202020204" pitchFamily="34" charset="0"/>
                <a:cs typeface="Times New Roman" panose="02020603050405020304" pitchFamily="18" charset="0"/>
              </a:rPr>
              <a:t>che non gli hanno permesso di raggiungere il 100% del traguardo</a:t>
            </a:r>
          </a:p>
          <a:p>
            <a:pPr marL="342900" indent="-342900" algn="just">
              <a:lnSpc>
                <a:spcPct val="100000"/>
              </a:lnSpc>
              <a:spcBef>
                <a:spcPts val="600"/>
              </a:spcBef>
              <a:spcAft>
                <a:spcPts val="600"/>
              </a:spcAft>
              <a:buFont typeface="Arial" panose="020B0604020202020204" pitchFamily="34" charset="0"/>
              <a:buChar char="•"/>
              <a:defRPr/>
            </a:pPr>
            <a:r>
              <a:rPr lang="it-IT" sz="2200" dirty="0">
                <a:latin typeface="Arial" panose="020B0604020202020204" pitchFamily="34" charset="0"/>
                <a:cs typeface="Times New Roman" panose="02020603050405020304" pitchFamily="18" charset="0"/>
              </a:rPr>
              <a:t>E’ determinante la </a:t>
            </a:r>
            <a:r>
              <a:rPr lang="it-IT" sz="2200" b="1" dirty="0">
                <a:solidFill>
                  <a:schemeClr val="accent2">
                    <a:lumMod val="75000"/>
                  </a:schemeClr>
                </a:solidFill>
                <a:latin typeface="Arial" panose="020B0604020202020204" pitchFamily="34" charset="0"/>
                <a:cs typeface="Times New Roman" panose="02020603050405020304" pitchFamily="18" charset="0"/>
              </a:rPr>
              <a:t>tempestività</a:t>
            </a:r>
            <a:r>
              <a:rPr lang="it-IT" sz="2200" dirty="0">
                <a:latin typeface="Arial" panose="020B0604020202020204" pitchFamily="34" charset="0"/>
                <a:cs typeface="Times New Roman" panose="02020603050405020304" pitchFamily="18" charset="0"/>
              </a:rPr>
              <a:t> della correzione</a:t>
            </a:r>
          </a:p>
          <a:p>
            <a:pPr marL="342900" indent="-342900" algn="just">
              <a:lnSpc>
                <a:spcPct val="100000"/>
              </a:lnSpc>
              <a:spcBef>
                <a:spcPts val="600"/>
              </a:spcBef>
              <a:spcAft>
                <a:spcPts val="600"/>
              </a:spcAft>
              <a:buFont typeface="Arial" panose="020B0604020202020204" pitchFamily="34" charset="0"/>
              <a:buChar char="•"/>
              <a:defRPr/>
            </a:pPr>
            <a:r>
              <a:rPr lang="it-IT" sz="2200" dirty="0">
                <a:latin typeface="Arial" panose="020B0604020202020204" pitchFamily="34" charset="0"/>
                <a:cs typeface="Times New Roman" panose="02020603050405020304" pitchFamily="18" charset="0"/>
              </a:rPr>
              <a:t>Se il feedback ricevuto è creato dai pari risulta </a:t>
            </a:r>
            <a:r>
              <a:rPr lang="it-IT" sz="2200" b="1" dirty="0">
                <a:solidFill>
                  <a:schemeClr val="accent2">
                    <a:lumMod val="75000"/>
                  </a:schemeClr>
                </a:solidFill>
                <a:latin typeface="Arial" panose="020B0604020202020204" pitchFamily="34" charset="0"/>
                <a:cs typeface="Times New Roman" panose="02020603050405020304" pitchFamily="18" charset="0"/>
              </a:rPr>
              <a:t>maggiormente comprensibile </a:t>
            </a:r>
            <a:r>
              <a:rPr lang="it-IT" sz="2200" dirty="0">
                <a:latin typeface="Arial" panose="020B0604020202020204" pitchFamily="34" charset="0"/>
                <a:cs typeface="Times New Roman" panose="02020603050405020304" pitchFamily="18" charset="0"/>
              </a:rPr>
              <a:t>rispetto a quello fornito dal docente</a:t>
            </a:r>
          </a:p>
        </p:txBody>
      </p:sp>
      <p:pic>
        <p:nvPicPr>
          <p:cNvPr id="5" name="Immagine 4">
            <a:extLst>
              <a:ext uri="{FF2B5EF4-FFF2-40B4-BE49-F238E27FC236}">
                <a16:creationId xmlns:a16="http://schemas.microsoft.com/office/drawing/2014/main" id="{50A15075-3478-C742-57E3-2495F4169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372" y="2459491"/>
            <a:ext cx="2720948" cy="1968565"/>
          </a:xfrm>
          <a:prstGeom prst="rect">
            <a:avLst/>
          </a:prstGeom>
        </p:spPr>
      </p:pic>
      <p:sp>
        <p:nvSpPr>
          <p:cNvPr id="6" name="Stella a 7 punte 5">
            <a:extLst>
              <a:ext uri="{FF2B5EF4-FFF2-40B4-BE49-F238E27FC236}">
                <a16:creationId xmlns:a16="http://schemas.microsoft.com/office/drawing/2014/main" id="{E3051D5F-8DA1-8645-6EF8-58D45D68B5B6}"/>
              </a:ext>
            </a:extLst>
          </p:cNvPr>
          <p:cNvSpPr/>
          <p:nvPr/>
        </p:nvSpPr>
        <p:spPr>
          <a:xfrm>
            <a:off x="1809502" y="4904014"/>
            <a:ext cx="2914897" cy="1502229"/>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a:spcBef>
                <a:spcPts val="600"/>
              </a:spcBef>
              <a:spcAft>
                <a:spcPts val="600"/>
              </a:spcAft>
              <a:defRPr/>
            </a:pPr>
            <a:r>
              <a:rPr lang="it-IT" sz="1800" dirty="0">
                <a:latin typeface="Arial" panose="020B0604020202020204" pitchFamily="34" charset="0"/>
                <a:cs typeface="Times New Roman" panose="02020603050405020304" pitchFamily="18" charset="0"/>
              </a:rPr>
              <a:t>immediatezza del </a:t>
            </a:r>
            <a:r>
              <a:rPr lang="it-IT" sz="1800" b="1" dirty="0">
                <a:solidFill>
                  <a:schemeClr val="accent2">
                    <a:lumMod val="75000"/>
                  </a:schemeClr>
                </a:solidFill>
                <a:latin typeface="Arial" panose="020B0604020202020204" pitchFamily="34" charset="0"/>
                <a:cs typeface="Times New Roman" panose="02020603050405020304" pitchFamily="18" charset="0"/>
              </a:rPr>
              <a:t>linguaggio</a:t>
            </a:r>
            <a:r>
              <a:rPr lang="it-IT" sz="1800" dirty="0">
                <a:latin typeface="Arial" panose="020B0604020202020204" pitchFamily="34" charset="0"/>
                <a:cs typeface="Times New Roman" panose="02020603050405020304" pitchFamily="18" charset="0"/>
              </a:rPr>
              <a:t> </a:t>
            </a:r>
          </a:p>
        </p:txBody>
      </p:sp>
      <p:sp>
        <p:nvSpPr>
          <p:cNvPr id="9" name="Stella a 7 punte 8">
            <a:extLst>
              <a:ext uri="{FF2B5EF4-FFF2-40B4-BE49-F238E27FC236}">
                <a16:creationId xmlns:a16="http://schemas.microsoft.com/office/drawing/2014/main" id="{279C6840-22C1-5C58-FA8F-53C6B93A3466}"/>
              </a:ext>
            </a:extLst>
          </p:cNvPr>
          <p:cNvSpPr/>
          <p:nvPr/>
        </p:nvSpPr>
        <p:spPr>
          <a:xfrm>
            <a:off x="5166695" y="4860001"/>
            <a:ext cx="2751115" cy="1230325"/>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600"/>
              </a:spcBef>
              <a:spcAft>
                <a:spcPts val="600"/>
              </a:spcAft>
              <a:defRPr/>
            </a:pPr>
            <a:r>
              <a:rPr lang="it-IT" sz="1800" dirty="0">
                <a:latin typeface="Arial" panose="020B0604020202020204" pitchFamily="34" charset="0"/>
                <a:cs typeface="Times New Roman" panose="02020603050405020304" pitchFamily="18" charset="0"/>
              </a:rPr>
              <a:t>maggior </a:t>
            </a:r>
            <a:r>
              <a:rPr lang="it-IT" sz="1800" b="1" dirty="0">
                <a:solidFill>
                  <a:schemeClr val="accent2">
                    <a:lumMod val="75000"/>
                  </a:schemeClr>
                </a:solidFill>
                <a:latin typeface="Arial" panose="020B0604020202020204" pitchFamily="34" charset="0"/>
                <a:cs typeface="Times New Roman" panose="02020603050405020304" pitchFamily="18" charset="0"/>
              </a:rPr>
              <a:t>concretezza</a:t>
            </a:r>
          </a:p>
        </p:txBody>
      </p:sp>
    </p:spTree>
    <p:extLst>
      <p:ext uri="{BB962C8B-B14F-4D97-AF65-F5344CB8AC3E}">
        <p14:creationId xmlns:p14="http://schemas.microsoft.com/office/powerpoint/2010/main" val="3098504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30737E-1647-9DD8-95E6-3051C9B426E1}"/>
              </a:ext>
            </a:extLst>
          </p:cNvPr>
          <p:cNvSpPr>
            <a:spLocks noGrp="1"/>
          </p:cNvSpPr>
          <p:nvPr>
            <p:ph type="title"/>
          </p:nvPr>
        </p:nvSpPr>
        <p:spPr/>
        <p:txBody>
          <a:bodyPr/>
          <a:lstStyle/>
          <a:p>
            <a:r>
              <a:rPr lang="it-IT" dirty="0"/>
              <a:t>La valutazione fra pari nel coding</a:t>
            </a:r>
            <a:endParaRPr lang="en-GB" dirty="0"/>
          </a:p>
        </p:txBody>
      </p:sp>
      <p:sp>
        <p:nvSpPr>
          <p:cNvPr id="3" name="Segnaposto contenuto 2">
            <a:extLst>
              <a:ext uri="{FF2B5EF4-FFF2-40B4-BE49-F238E27FC236}">
                <a16:creationId xmlns:a16="http://schemas.microsoft.com/office/drawing/2014/main" id="{AE09B620-51FF-BCD3-73A8-6CA822E9E168}"/>
              </a:ext>
            </a:extLst>
          </p:cNvPr>
          <p:cNvSpPr>
            <a:spLocks noGrp="1"/>
          </p:cNvSpPr>
          <p:nvPr>
            <p:ph/>
          </p:nvPr>
        </p:nvSpPr>
        <p:spPr>
          <a:xfrm>
            <a:off x="838079" y="2133360"/>
            <a:ext cx="7216981" cy="4350960"/>
          </a:xfrm>
        </p:spPr>
        <p:txBody>
          <a:bodyPr>
            <a:normAutofit fontScale="47500" lnSpcReduction="20000"/>
          </a:bodyPr>
          <a:lstStyle/>
          <a:p>
            <a:pPr indent="0">
              <a:lnSpc>
                <a:spcPct val="120000"/>
              </a:lnSpc>
              <a:buNone/>
            </a:pPr>
            <a:r>
              <a:rPr lang="it-IT" dirty="0"/>
              <a:t>La </a:t>
            </a:r>
            <a:r>
              <a:rPr lang="it-IT" b="1" dirty="0">
                <a:solidFill>
                  <a:schemeClr val="accent2">
                    <a:lumMod val="75000"/>
                  </a:schemeClr>
                </a:solidFill>
              </a:rPr>
              <a:t>fase di manutenzione </a:t>
            </a:r>
            <a:r>
              <a:rPr lang="it-IT" dirty="0"/>
              <a:t>è una fase molto importante nel ciclo di vita del software</a:t>
            </a:r>
          </a:p>
          <a:p>
            <a:pPr indent="-571500">
              <a:lnSpc>
                <a:spcPct val="120000"/>
              </a:lnSpc>
              <a:buFont typeface="Arial" panose="020B0604020202020204" pitchFamily="34" charset="0"/>
              <a:buChar char="•"/>
            </a:pPr>
            <a:r>
              <a:rPr lang="it-IT" dirty="0"/>
              <a:t>il codice deve essere </a:t>
            </a:r>
            <a:r>
              <a:rPr lang="it-IT" b="1" dirty="0">
                <a:solidFill>
                  <a:schemeClr val="accent2">
                    <a:lumMod val="75000"/>
                  </a:schemeClr>
                </a:solidFill>
              </a:rPr>
              <a:t>ben strutturato</a:t>
            </a:r>
            <a:r>
              <a:rPr lang="it-IT" dirty="0"/>
              <a:t>, le variabili devono avere dei </a:t>
            </a:r>
            <a:r>
              <a:rPr lang="it-IT" b="1" dirty="0">
                <a:solidFill>
                  <a:schemeClr val="accent2">
                    <a:lumMod val="75000"/>
                  </a:schemeClr>
                </a:solidFill>
              </a:rPr>
              <a:t>nomi descrittivi</a:t>
            </a:r>
            <a:r>
              <a:rPr lang="it-IT" dirty="0"/>
              <a:t>, l’algoritmo non deve fare </a:t>
            </a:r>
            <a:r>
              <a:rPr lang="it-IT" b="1" dirty="0">
                <a:solidFill>
                  <a:schemeClr val="accent2">
                    <a:lumMod val="75000"/>
                  </a:schemeClr>
                </a:solidFill>
              </a:rPr>
              <a:t>percorsi tortuosi</a:t>
            </a:r>
          </a:p>
          <a:p>
            <a:pPr indent="-571500">
              <a:lnSpc>
                <a:spcPct val="120000"/>
              </a:lnSpc>
              <a:buFont typeface="Arial" panose="020B0604020202020204" pitchFamily="34" charset="0"/>
              <a:buChar char="•"/>
            </a:pPr>
            <a:r>
              <a:rPr lang="it-IT" dirty="0"/>
              <a:t>questa esigenza non è immediatamente chiara a chi sta ancora imparando e non riconosce questa peculiarità come una </a:t>
            </a:r>
            <a:r>
              <a:rPr lang="it-IT" b="1" dirty="0">
                <a:solidFill>
                  <a:schemeClr val="accent2">
                    <a:lumMod val="75000"/>
                  </a:schemeClr>
                </a:solidFill>
              </a:rPr>
              <a:t>proprietà importante a cui badare</a:t>
            </a:r>
          </a:p>
          <a:p>
            <a:pPr indent="-571500">
              <a:lnSpc>
                <a:spcPct val="120000"/>
              </a:lnSpc>
              <a:buFont typeface="Arial" panose="020B0604020202020204" pitchFamily="34" charset="0"/>
              <a:buChar char="•"/>
            </a:pPr>
            <a:r>
              <a:rPr lang="it-IT" dirty="0"/>
              <a:t>strutturare bene un programma richiede </a:t>
            </a:r>
            <a:r>
              <a:rPr lang="it-IT" b="1" dirty="0">
                <a:solidFill>
                  <a:schemeClr val="accent2">
                    <a:lumMod val="75000"/>
                  </a:schemeClr>
                </a:solidFill>
              </a:rPr>
              <a:t>attenzione</a:t>
            </a:r>
            <a:r>
              <a:rPr lang="it-IT" dirty="0"/>
              <a:t>, </a:t>
            </a:r>
            <a:r>
              <a:rPr lang="it-IT" b="1" dirty="0">
                <a:solidFill>
                  <a:schemeClr val="accent2">
                    <a:lumMod val="75000"/>
                  </a:schemeClr>
                </a:solidFill>
              </a:rPr>
              <a:t>precisione</a:t>
            </a:r>
            <a:r>
              <a:rPr lang="it-IT" dirty="0"/>
              <a:t> e </a:t>
            </a:r>
            <a:r>
              <a:rPr lang="it-IT" b="1" dirty="0">
                <a:solidFill>
                  <a:schemeClr val="accent2">
                    <a:lumMod val="75000"/>
                  </a:schemeClr>
                </a:solidFill>
              </a:rPr>
              <a:t>tempo</a:t>
            </a:r>
            <a:r>
              <a:rPr lang="it-IT" dirty="0"/>
              <a:t>, bisogna che si acquisisca la consapevolezza che </a:t>
            </a:r>
            <a:r>
              <a:rPr lang="it-IT" b="1" dirty="0">
                <a:solidFill>
                  <a:schemeClr val="accent2">
                    <a:lumMod val="75000"/>
                  </a:schemeClr>
                </a:solidFill>
              </a:rPr>
              <a:t>non si tratta di tempo perso</a:t>
            </a:r>
            <a:r>
              <a:rPr lang="it-IT" dirty="0"/>
              <a:t>.</a:t>
            </a:r>
            <a:endParaRPr lang="en-GB" dirty="0"/>
          </a:p>
        </p:txBody>
      </p:sp>
      <p:pic>
        <p:nvPicPr>
          <p:cNvPr id="5" name="Immagine 4">
            <a:extLst>
              <a:ext uri="{FF2B5EF4-FFF2-40B4-BE49-F238E27FC236}">
                <a16:creationId xmlns:a16="http://schemas.microsoft.com/office/drawing/2014/main" id="{B1F2B2E2-2D01-BC77-EDB8-996A2D74EF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061" y="2175108"/>
            <a:ext cx="3651005" cy="2684893"/>
          </a:xfrm>
          <a:prstGeom prst="rect">
            <a:avLst/>
          </a:prstGeom>
        </p:spPr>
      </p:pic>
      <p:sp>
        <p:nvSpPr>
          <p:cNvPr id="6" name="Stella a 7 punte 5">
            <a:extLst>
              <a:ext uri="{FF2B5EF4-FFF2-40B4-BE49-F238E27FC236}">
                <a16:creationId xmlns:a16="http://schemas.microsoft.com/office/drawing/2014/main" id="{48FA9BF3-AC62-10B4-7953-2C3ECBC89E2B}"/>
              </a:ext>
            </a:extLst>
          </p:cNvPr>
          <p:cNvSpPr/>
          <p:nvPr/>
        </p:nvSpPr>
        <p:spPr>
          <a:xfrm>
            <a:off x="5110594" y="2133360"/>
            <a:ext cx="7448551" cy="4201648"/>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Se si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deve valutare il programma di un altra persona </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si prende coscienza dei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percorsi tortuosi </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che dovrebbero essere evitati e della </a:t>
            </a:r>
            <a:r>
              <a:rPr lang="it-IT"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mancanza di chiarezza</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nella scelta dei nomi delle variabili, nella progettazione degli oggetti, nella suddivisione in funzioni.</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611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7E7D9-AD9F-EAF0-18D4-066BDCD76C7E}"/>
              </a:ext>
            </a:extLst>
          </p:cNvPr>
          <p:cNvSpPr>
            <a:spLocks noGrp="1"/>
          </p:cNvSpPr>
          <p:nvPr>
            <p:ph type="title"/>
          </p:nvPr>
        </p:nvSpPr>
        <p:spPr/>
        <p:txBody>
          <a:bodyPr/>
          <a:lstStyle/>
          <a:p>
            <a:r>
              <a:rPr lang="it-IT" dirty="0"/>
              <a:t>Il modello PCR (peer code review)</a:t>
            </a:r>
            <a:endParaRPr lang="en-GB" dirty="0"/>
          </a:p>
        </p:txBody>
      </p:sp>
      <p:sp>
        <p:nvSpPr>
          <p:cNvPr id="3" name="Segnaposto contenuto 2">
            <a:extLst>
              <a:ext uri="{FF2B5EF4-FFF2-40B4-BE49-F238E27FC236}">
                <a16:creationId xmlns:a16="http://schemas.microsoft.com/office/drawing/2014/main" id="{28A3932D-DBE9-0D12-F990-99E28DC3C23B}"/>
              </a:ext>
            </a:extLst>
          </p:cNvPr>
          <p:cNvSpPr>
            <a:spLocks noGrp="1"/>
          </p:cNvSpPr>
          <p:nvPr>
            <p:ph/>
          </p:nvPr>
        </p:nvSpPr>
        <p:spPr>
          <a:xfrm>
            <a:off x="838080" y="2133360"/>
            <a:ext cx="7629515" cy="3638790"/>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la valutazione fra pari deve avere come obiettivi: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l’esame delle competenze di </a:t>
            </a:r>
            <a:r>
              <a:rPr kumimoji="0" lang="it-IT" sz="2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DejaVu Sans"/>
                <a:cs typeface="Times New Roman" panose="02020603050405020304" pitchFamily="18" charset="0"/>
              </a:rPr>
              <a:t>accuratezza</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 e </a:t>
            </a:r>
            <a:r>
              <a:rPr kumimoji="0" lang="it-IT" sz="2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DejaVu Sans"/>
                <a:cs typeface="Times New Roman" panose="02020603050405020304" pitchFamily="18" charset="0"/>
              </a:rPr>
              <a:t>consapevolezza</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 nella scrittura di programmi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la determinazione del grado di </a:t>
            </a:r>
            <a:r>
              <a:rPr kumimoji="0" lang="it-IT" sz="2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DejaVu Sans"/>
                <a:cs typeface="Times New Roman" panose="02020603050405020304" pitchFamily="18" charset="0"/>
              </a:rPr>
              <a:t>aderenza agli standard di codifica</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la definizione della capacità di </a:t>
            </a:r>
            <a:r>
              <a:rPr kumimoji="0" lang="it-IT" sz="2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DejaVu Sans"/>
                <a:cs typeface="Times New Roman" panose="02020603050405020304" pitchFamily="18" charset="0"/>
              </a:rPr>
              <a:t>rispettare le scadenze</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 nella consegna del proprio lavoro.</a:t>
            </a:r>
          </a:p>
        </p:txBody>
      </p:sp>
      <p:pic>
        <p:nvPicPr>
          <p:cNvPr id="5" name="Immagine 4">
            <a:extLst>
              <a:ext uri="{FF2B5EF4-FFF2-40B4-BE49-F238E27FC236}">
                <a16:creationId xmlns:a16="http://schemas.microsoft.com/office/drawing/2014/main" id="{FC2F3EB4-C9A7-CCC1-E62D-C4343BF21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742" y="1998000"/>
            <a:ext cx="3299926" cy="2924729"/>
          </a:xfrm>
          <a:prstGeom prst="rect">
            <a:avLst/>
          </a:prstGeom>
        </p:spPr>
      </p:pic>
      <p:sp>
        <p:nvSpPr>
          <p:cNvPr id="4" name="CasellaDiTesto 3">
            <a:extLst>
              <a:ext uri="{FF2B5EF4-FFF2-40B4-BE49-F238E27FC236}">
                <a16:creationId xmlns:a16="http://schemas.microsoft.com/office/drawing/2014/main" id="{9B41A051-EE86-82B5-491D-64270DE9F511}"/>
              </a:ext>
            </a:extLst>
          </p:cNvPr>
          <p:cNvSpPr txBox="1"/>
          <p:nvPr/>
        </p:nvSpPr>
        <p:spPr>
          <a:xfrm>
            <a:off x="251332" y="5772150"/>
            <a:ext cx="11689336" cy="615553"/>
          </a:xfrm>
          <a:prstGeom prst="rect">
            <a:avLst/>
          </a:prstGeom>
          <a:noFill/>
        </p:spPr>
        <p:txBody>
          <a:bodyPr wrap="square" rtlCol="0">
            <a:spAutoFit/>
          </a:bodyPr>
          <a:lstStyle/>
          <a:p>
            <a:r>
              <a:rPr lang="it-IT" sz="1600" dirty="0">
                <a:solidFill>
                  <a:prstClr val="black"/>
                </a:solidFill>
                <a:latin typeface="Arial" panose="020B0604020202020204" pitchFamily="34" charset="0"/>
                <a:ea typeface="DejaVu Sans"/>
                <a:cs typeface="Times New Roman" panose="02020603050405020304" pitchFamily="18" charset="0"/>
              </a:rPr>
              <a:t>«</a:t>
            </a:r>
            <a:r>
              <a:rPr lang="it-IT" sz="1600" dirty="0" err="1">
                <a:solidFill>
                  <a:prstClr val="black"/>
                </a:solidFill>
                <a:latin typeface="Arial" panose="020B0604020202020204" pitchFamily="34" charset="0"/>
                <a:ea typeface="DejaVu Sans"/>
                <a:cs typeface="Times New Roman" panose="02020603050405020304" pitchFamily="18" charset="0"/>
              </a:rPr>
              <a:t>Assessment</a:t>
            </a:r>
            <a:r>
              <a:rPr lang="it-IT" sz="1600" dirty="0">
                <a:solidFill>
                  <a:prstClr val="black"/>
                </a:solidFill>
                <a:latin typeface="Arial" panose="020B0604020202020204" pitchFamily="34" charset="0"/>
                <a:ea typeface="DejaVu Sans"/>
                <a:cs typeface="Times New Roman" panose="02020603050405020304" pitchFamily="18" charset="0"/>
              </a:rPr>
              <a:t> of programming </a:t>
            </a:r>
            <a:r>
              <a:rPr lang="it-IT" sz="1600" dirty="0" err="1">
                <a:solidFill>
                  <a:prstClr val="black"/>
                </a:solidFill>
                <a:latin typeface="Arial" panose="020B0604020202020204" pitchFamily="34" charset="0"/>
                <a:ea typeface="DejaVu Sans"/>
                <a:cs typeface="Times New Roman" panose="02020603050405020304" pitchFamily="18" charset="0"/>
              </a:rPr>
              <a:t>language</a:t>
            </a:r>
            <a:r>
              <a:rPr lang="it-IT" sz="1600" dirty="0">
                <a:solidFill>
                  <a:prstClr val="black"/>
                </a:solidFill>
                <a:latin typeface="Arial" panose="020B0604020202020204" pitchFamily="34" charset="0"/>
                <a:ea typeface="DejaVu Sans"/>
                <a:cs typeface="Times New Roman" panose="02020603050405020304" pitchFamily="18" charset="0"/>
              </a:rPr>
              <a:t> learning </a:t>
            </a:r>
            <a:r>
              <a:rPr lang="it-IT" sz="1600" dirty="0" err="1">
                <a:solidFill>
                  <a:prstClr val="black"/>
                </a:solidFill>
                <a:latin typeface="Arial" panose="020B0604020202020204" pitchFamily="34" charset="0"/>
                <a:ea typeface="DejaVu Sans"/>
                <a:cs typeface="Times New Roman" panose="02020603050405020304" pitchFamily="18" charset="0"/>
              </a:rPr>
              <a:t>based</a:t>
            </a:r>
            <a:r>
              <a:rPr lang="it-IT" sz="1600" dirty="0">
                <a:solidFill>
                  <a:prstClr val="black"/>
                </a:solidFill>
                <a:latin typeface="Arial" panose="020B0604020202020204" pitchFamily="34" charset="0"/>
                <a:ea typeface="DejaVu Sans"/>
                <a:cs typeface="Times New Roman" panose="02020603050405020304" pitchFamily="18" charset="0"/>
              </a:rPr>
              <a:t> on peer code review model: </a:t>
            </a:r>
            <a:r>
              <a:rPr lang="it-IT" sz="1600" dirty="0" err="1">
                <a:solidFill>
                  <a:prstClr val="black"/>
                </a:solidFill>
                <a:latin typeface="Arial" panose="020B0604020202020204" pitchFamily="34" charset="0"/>
                <a:ea typeface="DejaVu Sans"/>
                <a:cs typeface="Times New Roman" panose="02020603050405020304" pitchFamily="18" charset="0"/>
              </a:rPr>
              <a:t>Implementation</a:t>
            </a:r>
            <a:r>
              <a:rPr lang="it-IT" sz="1600" dirty="0">
                <a:solidFill>
                  <a:prstClr val="black"/>
                </a:solidFill>
                <a:latin typeface="Arial" panose="020B0604020202020204" pitchFamily="34" charset="0"/>
                <a:ea typeface="DejaVu Sans"/>
                <a:cs typeface="Times New Roman" panose="02020603050405020304" pitchFamily="18" charset="0"/>
              </a:rPr>
              <a:t> and </a:t>
            </a:r>
            <a:r>
              <a:rPr lang="it-IT" sz="1600" dirty="0" err="1">
                <a:solidFill>
                  <a:prstClr val="black"/>
                </a:solidFill>
                <a:latin typeface="Arial" panose="020B0604020202020204" pitchFamily="34" charset="0"/>
                <a:ea typeface="DejaVu Sans"/>
                <a:cs typeface="Times New Roman" panose="02020603050405020304" pitchFamily="18" charset="0"/>
              </a:rPr>
              <a:t>experience</a:t>
            </a:r>
            <a:r>
              <a:rPr lang="it-IT" sz="1600" dirty="0">
                <a:solidFill>
                  <a:prstClr val="black"/>
                </a:solidFill>
                <a:latin typeface="Arial" panose="020B0604020202020204" pitchFamily="34" charset="0"/>
                <a:ea typeface="DejaVu Sans"/>
                <a:cs typeface="Times New Roman" panose="02020603050405020304" pitchFamily="18" charset="0"/>
              </a:rPr>
              <a:t> report»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endParaRPr>
          </a:p>
          <a:p>
            <a:endParaRPr lang="en-GB" dirty="0"/>
          </a:p>
        </p:txBody>
      </p:sp>
    </p:spTree>
    <p:extLst>
      <p:ext uri="{BB962C8B-B14F-4D97-AF65-F5344CB8AC3E}">
        <p14:creationId xmlns:p14="http://schemas.microsoft.com/office/powerpoint/2010/main" val="826591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76774E-E522-2C7C-A8E7-87212AEF5463}"/>
              </a:ext>
            </a:extLst>
          </p:cNvPr>
          <p:cNvSpPr>
            <a:spLocks noGrp="1"/>
          </p:cNvSpPr>
          <p:nvPr>
            <p:ph type="title"/>
          </p:nvPr>
        </p:nvSpPr>
        <p:spPr/>
        <p:txBody>
          <a:bodyPr/>
          <a:lstStyle/>
          <a:p>
            <a:r>
              <a:rPr lang="it-IT" dirty="0"/>
              <a:t>Ruoli del PCR</a:t>
            </a:r>
            <a:endParaRPr lang="en-GB" dirty="0"/>
          </a:p>
        </p:txBody>
      </p:sp>
      <p:graphicFrame>
        <p:nvGraphicFramePr>
          <p:cNvPr id="4" name="Tabella 3">
            <a:extLst>
              <a:ext uri="{FF2B5EF4-FFF2-40B4-BE49-F238E27FC236}">
                <a16:creationId xmlns:a16="http://schemas.microsoft.com/office/drawing/2014/main" id="{92BDA1AC-1A6C-905D-0498-95ACF3848204}"/>
              </a:ext>
            </a:extLst>
          </p:cNvPr>
          <p:cNvGraphicFramePr>
            <a:graphicFrameLocks noGrp="1"/>
          </p:cNvGraphicFramePr>
          <p:nvPr>
            <p:extLst>
              <p:ext uri="{D42A27DB-BD31-4B8C-83A1-F6EECF244321}">
                <p14:modId xmlns:p14="http://schemas.microsoft.com/office/powerpoint/2010/main" val="2624386675"/>
              </p:ext>
            </p:extLst>
          </p:nvPr>
        </p:nvGraphicFramePr>
        <p:xfrm>
          <a:off x="1226283" y="1908131"/>
          <a:ext cx="9334499" cy="4351338"/>
        </p:xfrm>
        <a:graphic>
          <a:graphicData uri="http://schemas.openxmlformats.org/drawingml/2006/table">
            <a:tbl>
              <a:tblPr firstRow="1" firstCol="1" bandRow="1">
                <a:tableStyleId>{5C22544A-7EE6-4342-B048-85BDC9FD1C3A}</a:tableStyleId>
              </a:tblPr>
              <a:tblGrid>
                <a:gridCol w="1579325">
                  <a:extLst>
                    <a:ext uri="{9D8B030D-6E8A-4147-A177-3AD203B41FA5}">
                      <a16:colId xmlns:a16="http://schemas.microsoft.com/office/drawing/2014/main" val="1663238003"/>
                    </a:ext>
                  </a:extLst>
                </a:gridCol>
                <a:gridCol w="7755174">
                  <a:extLst>
                    <a:ext uri="{9D8B030D-6E8A-4147-A177-3AD203B41FA5}">
                      <a16:colId xmlns:a16="http://schemas.microsoft.com/office/drawing/2014/main" val="3533741706"/>
                    </a:ext>
                  </a:extLst>
                </a:gridCol>
              </a:tblGrid>
              <a:tr h="421097">
                <a:tc>
                  <a:txBody>
                    <a:bodyPr/>
                    <a:lstStyle/>
                    <a:p>
                      <a:pPr algn="l">
                        <a:spcBef>
                          <a:spcPts val="1800"/>
                        </a:spcBef>
                        <a:spcAft>
                          <a:spcPts val="600"/>
                        </a:spcAft>
                      </a:pPr>
                      <a:r>
                        <a:rPr lang="it-IT" sz="2000">
                          <a:effectLst/>
                          <a:latin typeface="+mn-lt"/>
                        </a:rPr>
                        <a:t>autore</a:t>
                      </a:r>
                      <a:endParaRPr lang="en-GB" sz="2000">
                        <a:effectLst/>
                        <a:latin typeface="+mn-lt"/>
                        <a:ea typeface="Times New Roman" panose="02020603050405020304" pitchFamily="18" charset="0"/>
                        <a:cs typeface="Times New Roman" panose="02020603050405020304" pitchFamily="18" charset="0"/>
                      </a:endParaRPr>
                    </a:p>
                  </a:txBody>
                  <a:tcPr marL="2924" marR="2924" marT="0" marB="0" anchor="ctr">
                    <a:solidFill>
                      <a:srgbClr val="F99737"/>
                    </a:solidFill>
                  </a:tcPr>
                </a:tc>
                <a:tc>
                  <a:txBody>
                    <a:bodyPr/>
                    <a:lstStyle/>
                    <a:p>
                      <a:pPr marL="0" algn="l" defTabSz="914400" rtl="0" eaLnBrk="1" latinLnBrk="0" hangingPunct="1">
                        <a:spcBef>
                          <a:spcPts val="1800"/>
                        </a:spcBef>
                        <a:spcAft>
                          <a:spcPts val="600"/>
                        </a:spcAft>
                      </a:pPr>
                      <a:r>
                        <a:rPr lang="it-IT" sz="2000" b="0" kern="1200" dirty="0">
                          <a:solidFill>
                            <a:schemeClr val="dk1"/>
                          </a:solidFill>
                          <a:effectLst/>
                          <a:latin typeface="+mn-lt"/>
                          <a:ea typeface="+mn-ea"/>
                          <a:cs typeface="+mn-cs"/>
                        </a:rPr>
                        <a:t>Lo studente che scrive il programma</a:t>
                      </a:r>
                      <a:endParaRPr lang="en-GB" sz="2000" b="0" kern="1200" dirty="0">
                        <a:solidFill>
                          <a:schemeClr val="dk1"/>
                        </a:solidFill>
                        <a:effectLst/>
                        <a:latin typeface="+mn-lt"/>
                        <a:ea typeface="+mn-ea"/>
                        <a:cs typeface="+mn-cs"/>
                      </a:endParaRPr>
                    </a:p>
                  </a:txBody>
                  <a:tcPr marL="2924" marR="2924" marT="0" marB="0" anchor="ctr">
                    <a:solidFill>
                      <a:srgbClr val="FBE5D6"/>
                    </a:solidFill>
                  </a:tcPr>
                </a:tc>
                <a:extLst>
                  <a:ext uri="{0D108BD9-81ED-4DB2-BD59-A6C34878D82A}">
                    <a16:rowId xmlns:a16="http://schemas.microsoft.com/office/drawing/2014/main" val="1540229045"/>
                  </a:ext>
                </a:extLst>
              </a:tr>
              <a:tr h="701829">
                <a:tc>
                  <a:txBody>
                    <a:bodyPr/>
                    <a:lstStyle/>
                    <a:p>
                      <a:pPr algn="l">
                        <a:spcBef>
                          <a:spcPts val="1800"/>
                        </a:spcBef>
                        <a:spcAft>
                          <a:spcPts val="600"/>
                        </a:spcAft>
                      </a:pPr>
                      <a:r>
                        <a:rPr lang="it-IT" sz="2000">
                          <a:effectLst/>
                          <a:latin typeface="+mn-lt"/>
                        </a:rPr>
                        <a:t>revisore</a:t>
                      </a:r>
                      <a:endParaRPr lang="en-GB" sz="2000">
                        <a:effectLst/>
                        <a:latin typeface="+mn-lt"/>
                        <a:ea typeface="Times New Roman" panose="02020603050405020304" pitchFamily="18" charset="0"/>
                        <a:cs typeface="Times New Roman" panose="02020603050405020304" pitchFamily="18" charset="0"/>
                      </a:endParaRPr>
                    </a:p>
                  </a:txBody>
                  <a:tcPr marL="2924" marR="2924" marT="0" marB="0" anchor="ctr">
                    <a:solidFill>
                      <a:srgbClr val="F99737"/>
                    </a:solidFill>
                  </a:tcPr>
                </a:tc>
                <a:tc>
                  <a:txBody>
                    <a:bodyPr/>
                    <a:lstStyle/>
                    <a:p>
                      <a:pPr algn="l">
                        <a:spcBef>
                          <a:spcPts val="1800"/>
                        </a:spcBef>
                        <a:spcAft>
                          <a:spcPts val="600"/>
                        </a:spcAft>
                      </a:pPr>
                      <a:r>
                        <a:rPr lang="it-IT" sz="2000" dirty="0">
                          <a:effectLst/>
                          <a:latin typeface="+mn-lt"/>
                        </a:rPr>
                        <a:t>Lo studente che corregge il programma scritto da un altro studente</a:t>
                      </a:r>
                      <a:endParaRPr lang="en-GB" sz="2000" dirty="0">
                        <a:effectLst/>
                        <a:latin typeface="+mn-lt"/>
                        <a:ea typeface="Times New Roman" panose="02020603050405020304" pitchFamily="18" charset="0"/>
                        <a:cs typeface="Times New Roman" panose="02020603050405020304" pitchFamily="18" charset="0"/>
                      </a:endParaRPr>
                    </a:p>
                  </a:txBody>
                  <a:tcPr marL="2924" marR="2924" marT="0" marB="0" anchor="ctr">
                    <a:solidFill>
                      <a:srgbClr val="F4B183"/>
                    </a:solidFill>
                  </a:tcPr>
                </a:tc>
                <a:extLst>
                  <a:ext uri="{0D108BD9-81ED-4DB2-BD59-A6C34878D82A}">
                    <a16:rowId xmlns:a16="http://schemas.microsoft.com/office/drawing/2014/main" val="2863354094"/>
                  </a:ext>
                </a:extLst>
              </a:tr>
              <a:tr h="1122926">
                <a:tc>
                  <a:txBody>
                    <a:bodyPr/>
                    <a:lstStyle/>
                    <a:p>
                      <a:pPr algn="l">
                        <a:spcBef>
                          <a:spcPts val="1800"/>
                        </a:spcBef>
                        <a:spcAft>
                          <a:spcPts val="600"/>
                        </a:spcAft>
                      </a:pPr>
                      <a:r>
                        <a:rPr lang="it-IT" sz="2000" dirty="0">
                          <a:effectLst/>
                          <a:latin typeface="+mn-lt"/>
                        </a:rPr>
                        <a:t>correttore</a:t>
                      </a:r>
                      <a:endParaRPr lang="en-GB" sz="2000" dirty="0">
                        <a:effectLst/>
                        <a:latin typeface="+mn-lt"/>
                        <a:ea typeface="Times New Roman" panose="02020603050405020304" pitchFamily="18" charset="0"/>
                        <a:cs typeface="Times New Roman" panose="02020603050405020304" pitchFamily="18" charset="0"/>
                      </a:endParaRPr>
                    </a:p>
                  </a:txBody>
                  <a:tcPr marL="2924" marR="2924" marT="0" marB="0" anchor="ctr">
                    <a:solidFill>
                      <a:srgbClr val="F99737"/>
                    </a:solidFill>
                  </a:tcPr>
                </a:tc>
                <a:tc>
                  <a:txBody>
                    <a:bodyPr/>
                    <a:lstStyle/>
                    <a:p>
                      <a:pPr algn="l">
                        <a:spcBef>
                          <a:spcPts val="1800"/>
                        </a:spcBef>
                        <a:spcAft>
                          <a:spcPts val="600"/>
                        </a:spcAft>
                      </a:pPr>
                      <a:r>
                        <a:rPr lang="it-IT" sz="2000" dirty="0">
                          <a:effectLst/>
                          <a:latin typeface="+mn-lt"/>
                        </a:rPr>
                        <a:t>Lo studente che corregge il proprio programma sulla base delle correzione suggerite dai commenti del revisore</a:t>
                      </a:r>
                      <a:endParaRPr lang="en-GB" sz="2000" dirty="0">
                        <a:effectLst/>
                        <a:latin typeface="+mn-lt"/>
                        <a:ea typeface="Times New Roman" panose="02020603050405020304" pitchFamily="18" charset="0"/>
                        <a:cs typeface="Times New Roman" panose="02020603050405020304" pitchFamily="18" charset="0"/>
                      </a:endParaRPr>
                    </a:p>
                  </a:txBody>
                  <a:tcPr marL="2924" marR="2924" marT="0" marB="0" anchor="ctr">
                    <a:solidFill>
                      <a:schemeClr val="accent2">
                        <a:lumMod val="20000"/>
                        <a:lumOff val="80000"/>
                      </a:schemeClr>
                    </a:solidFill>
                  </a:tcPr>
                </a:tc>
                <a:extLst>
                  <a:ext uri="{0D108BD9-81ED-4DB2-BD59-A6C34878D82A}">
                    <a16:rowId xmlns:a16="http://schemas.microsoft.com/office/drawing/2014/main" val="2686936022"/>
                  </a:ext>
                </a:extLst>
              </a:tr>
              <a:tr h="982560">
                <a:tc>
                  <a:txBody>
                    <a:bodyPr/>
                    <a:lstStyle/>
                    <a:p>
                      <a:pPr algn="l">
                        <a:spcBef>
                          <a:spcPts val="1800"/>
                        </a:spcBef>
                        <a:spcAft>
                          <a:spcPts val="600"/>
                        </a:spcAft>
                      </a:pPr>
                      <a:r>
                        <a:rPr lang="it-IT" sz="2000">
                          <a:effectLst/>
                          <a:latin typeface="+mn-lt"/>
                        </a:rPr>
                        <a:t>insegnante</a:t>
                      </a:r>
                      <a:endParaRPr lang="en-GB" sz="2000">
                        <a:effectLst/>
                        <a:latin typeface="+mn-lt"/>
                        <a:ea typeface="Times New Roman" panose="02020603050405020304" pitchFamily="18" charset="0"/>
                        <a:cs typeface="Times New Roman" panose="02020603050405020304" pitchFamily="18" charset="0"/>
                      </a:endParaRPr>
                    </a:p>
                  </a:txBody>
                  <a:tcPr marL="2924" marR="2924" marT="0" marB="0" anchor="ctr">
                    <a:solidFill>
                      <a:srgbClr val="F99737"/>
                    </a:solidFill>
                  </a:tcPr>
                </a:tc>
                <a:tc>
                  <a:txBody>
                    <a:bodyPr/>
                    <a:lstStyle/>
                    <a:p>
                      <a:pPr algn="l">
                        <a:spcBef>
                          <a:spcPts val="1800"/>
                        </a:spcBef>
                        <a:spcAft>
                          <a:spcPts val="600"/>
                        </a:spcAft>
                      </a:pPr>
                      <a:r>
                        <a:rPr lang="it-IT" sz="2000" dirty="0">
                          <a:effectLst/>
                          <a:latin typeface="+mn-lt"/>
                        </a:rPr>
                        <a:t>La figura che darà la valutazione finale e dovrà garantire il rispetto degli standard organizzativi e di qualità</a:t>
                      </a:r>
                      <a:endParaRPr lang="en-GB" sz="2000" dirty="0">
                        <a:effectLst/>
                        <a:latin typeface="+mn-lt"/>
                        <a:ea typeface="Times New Roman" panose="02020603050405020304" pitchFamily="18" charset="0"/>
                        <a:cs typeface="Times New Roman" panose="02020603050405020304" pitchFamily="18" charset="0"/>
                      </a:endParaRPr>
                    </a:p>
                  </a:txBody>
                  <a:tcPr marL="2924" marR="2924" marT="0" marB="0" anchor="ctr">
                    <a:solidFill>
                      <a:schemeClr val="accent2">
                        <a:lumMod val="60000"/>
                        <a:lumOff val="40000"/>
                      </a:schemeClr>
                    </a:solidFill>
                  </a:tcPr>
                </a:tc>
                <a:extLst>
                  <a:ext uri="{0D108BD9-81ED-4DB2-BD59-A6C34878D82A}">
                    <a16:rowId xmlns:a16="http://schemas.microsoft.com/office/drawing/2014/main" val="1472691368"/>
                  </a:ext>
                </a:extLst>
              </a:tr>
              <a:tr h="1122926">
                <a:tc>
                  <a:txBody>
                    <a:bodyPr/>
                    <a:lstStyle/>
                    <a:p>
                      <a:pPr algn="l">
                        <a:spcBef>
                          <a:spcPts val="1800"/>
                        </a:spcBef>
                        <a:spcAft>
                          <a:spcPts val="600"/>
                        </a:spcAft>
                      </a:pPr>
                      <a:r>
                        <a:rPr lang="it-IT" sz="2000" dirty="0">
                          <a:effectLst/>
                          <a:latin typeface="+mn-lt"/>
                        </a:rPr>
                        <a:t>assistente</a:t>
                      </a:r>
                      <a:endParaRPr lang="en-GB" sz="2000" dirty="0">
                        <a:effectLst/>
                        <a:latin typeface="+mn-lt"/>
                        <a:ea typeface="Times New Roman" panose="02020603050405020304" pitchFamily="18" charset="0"/>
                        <a:cs typeface="Times New Roman" panose="02020603050405020304" pitchFamily="18" charset="0"/>
                      </a:endParaRPr>
                    </a:p>
                  </a:txBody>
                  <a:tcPr marL="2924" marR="2924" marT="0" marB="0" anchor="ctr">
                    <a:solidFill>
                      <a:srgbClr val="F99737"/>
                    </a:solidFill>
                  </a:tcPr>
                </a:tc>
                <a:tc>
                  <a:txBody>
                    <a:bodyPr/>
                    <a:lstStyle/>
                    <a:p>
                      <a:pPr algn="l">
                        <a:spcBef>
                          <a:spcPts val="1800"/>
                        </a:spcBef>
                        <a:spcAft>
                          <a:spcPts val="600"/>
                        </a:spcAft>
                      </a:pPr>
                      <a:r>
                        <a:rPr lang="it-IT" sz="2000" dirty="0">
                          <a:effectLst/>
                          <a:latin typeface="+mn-lt"/>
                        </a:rPr>
                        <a:t>Figura di ausilio alle funzioni più pratiche dell’insegnante (può essere ricoperto dall’insegnante stesso)</a:t>
                      </a:r>
                      <a:endParaRPr lang="en-GB" sz="2000" dirty="0">
                        <a:effectLst/>
                        <a:latin typeface="+mn-lt"/>
                        <a:ea typeface="Times New Roman" panose="02020603050405020304" pitchFamily="18" charset="0"/>
                        <a:cs typeface="Times New Roman" panose="02020603050405020304" pitchFamily="18" charset="0"/>
                      </a:endParaRPr>
                    </a:p>
                  </a:txBody>
                  <a:tcPr marL="2924" marR="2924" marT="0" marB="0" anchor="ctr">
                    <a:solidFill>
                      <a:schemeClr val="accent2">
                        <a:lumMod val="20000"/>
                        <a:lumOff val="80000"/>
                      </a:schemeClr>
                    </a:solidFill>
                  </a:tcPr>
                </a:tc>
                <a:extLst>
                  <a:ext uri="{0D108BD9-81ED-4DB2-BD59-A6C34878D82A}">
                    <a16:rowId xmlns:a16="http://schemas.microsoft.com/office/drawing/2014/main" val="681361224"/>
                  </a:ext>
                </a:extLst>
              </a:tr>
            </a:tbl>
          </a:graphicData>
        </a:graphic>
      </p:graphicFrame>
    </p:spTree>
    <p:extLst>
      <p:ext uri="{BB962C8B-B14F-4D97-AF65-F5344CB8AC3E}">
        <p14:creationId xmlns:p14="http://schemas.microsoft.com/office/powerpoint/2010/main" val="3353314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A88744-66E5-C2E8-A752-563CDAC2A2EF}"/>
              </a:ext>
            </a:extLst>
          </p:cNvPr>
          <p:cNvSpPr>
            <a:spLocks noGrp="1"/>
          </p:cNvSpPr>
          <p:nvPr>
            <p:ph type="title"/>
          </p:nvPr>
        </p:nvSpPr>
        <p:spPr/>
        <p:txBody>
          <a:bodyPr/>
          <a:lstStyle/>
          <a:p>
            <a:r>
              <a:rPr lang="it-IT" dirty="0"/>
              <a:t>PCR: </a:t>
            </a:r>
            <a:r>
              <a:rPr lang="it-IT"/>
              <a:t>documenti prodotti</a:t>
            </a:r>
            <a:endParaRPr lang="en-GB"/>
          </a:p>
        </p:txBody>
      </p:sp>
      <p:sp>
        <p:nvSpPr>
          <p:cNvPr id="4" name="Segnaposto contenuto 2">
            <a:extLst>
              <a:ext uri="{FF2B5EF4-FFF2-40B4-BE49-F238E27FC236}">
                <a16:creationId xmlns:a16="http://schemas.microsoft.com/office/drawing/2014/main" id="{F70B2EF8-25A3-BB24-BB29-71F3095FB92D}"/>
              </a:ext>
            </a:extLst>
          </p:cNvPr>
          <p:cNvSpPr>
            <a:spLocks noGrp="1"/>
          </p:cNvSpPr>
          <p:nvPr>
            <p:ph/>
          </p:nvPr>
        </p:nvSpPr>
        <p:spPr>
          <a:xfrm>
            <a:off x="838080" y="2133360"/>
            <a:ext cx="7629515" cy="4350960"/>
          </a:xfrm>
        </p:spPr>
        <p:txBody>
          <a:bodyPr>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il </a:t>
            </a:r>
            <a:r>
              <a:rPr kumimoji="0" lang="it-IT" sz="28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DejaVu Sans"/>
                <a:cs typeface="Times New Roman" panose="02020603050405020304" pitchFamily="18" charset="0"/>
              </a:rPr>
              <a:t>codice prodotto </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(scritto e testato da un </a:t>
            </a:r>
            <a:r>
              <a:rPr kumimoji="0" lang="it-IT" sz="28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DejaVu Sans"/>
                <a:cs typeface="Times New Roman" panose="02020603050405020304" pitchFamily="18" charset="0"/>
              </a:rPr>
              <a:t>autore</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i commenti o </a:t>
            </a:r>
            <a:r>
              <a:rPr kumimoji="0" lang="it-IT" sz="28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DejaVu Sans"/>
                <a:cs typeface="Times New Roman" panose="02020603050405020304" pitchFamily="18" charset="0"/>
              </a:rPr>
              <a:t>feed-back</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 della correzione (le idee, i suggerimenti e le critiche che un </a:t>
            </a:r>
            <a:r>
              <a:rPr kumimoji="0" lang="it-IT" sz="28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DejaVu Sans"/>
                <a:cs typeface="Times New Roman" panose="02020603050405020304" pitchFamily="18" charset="0"/>
              </a:rPr>
              <a:t>revisore</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 propone con particolare riguardo agli standard di codifica)</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il </a:t>
            </a:r>
            <a:r>
              <a:rPr kumimoji="0" lang="it-IT" sz="28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DejaVu Sans"/>
                <a:cs typeface="Times New Roman" panose="02020603050405020304" pitchFamily="18" charset="0"/>
              </a:rPr>
              <a:t>codice corretto </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(una nuova edizione del programma corretto dall’</a:t>
            </a:r>
            <a:r>
              <a:rPr kumimoji="0" lang="it-IT" sz="28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DejaVu Sans"/>
                <a:cs typeface="Times New Roman" panose="02020603050405020304" pitchFamily="18" charset="0"/>
              </a:rPr>
              <a:t>autore</a:t>
            </a:r>
            <a:r>
              <a:rPr kumimoji="0" lang="it-IT"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rPr>
              <a:t> secondo i commenti del revisore).</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DejaVu Sans"/>
              <a:cs typeface="Times New Roman" panose="02020603050405020304" pitchFamily="18" charset="0"/>
            </a:endParaRPr>
          </a:p>
          <a:p>
            <a:endParaRPr lang="en-GB" dirty="0"/>
          </a:p>
        </p:txBody>
      </p:sp>
      <p:pic>
        <p:nvPicPr>
          <p:cNvPr id="5" name="Immagine 4">
            <a:extLst>
              <a:ext uri="{FF2B5EF4-FFF2-40B4-BE49-F238E27FC236}">
                <a16:creationId xmlns:a16="http://schemas.microsoft.com/office/drawing/2014/main" id="{C53D99CF-8B2E-9BEF-605D-98F79A9B3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6453" y="2334801"/>
            <a:ext cx="3433339" cy="1930311"/>
          </a:xfrm>
          <a:prstGeom prst="rect">
            <a:avLst/>
          </a:prstGeom>
        </p:spPr>
      </p:pic>
    </p:spTree>
    <p:extLst>
      <p:ext uri="{BB962C8B-B14F-4D97-AF65-F5344CB8AC3E}">
        <p14:creationId xmlns:p14="http://schemas.microsoft.com/office/powerpoint/2010/main" val="1176710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2301</Words>
  <Application>Microsoft Office PowerPoint</Application>
  <PresentationFormat>Widescreen</PresentationFormat>
  <Paragraphs>196</Paragraphs>
  <Slides>24</Slides>
  <Notes>24</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24</vt:i4>
      </vt:variant>
    </vt:vector>
  </HeadingPairs>
  <TitlesOfParts>
    <vt:vector size="30" baseType="lpstr">
      <vt:lpstr>Arial</vt:lpstr>
      <vt:lpstr>Calibri</vt:lpstr>
      <vt:lpstr>Calibri Light</vt:lpstr>
      <vt:lpstr>Times New Roman</vt:lpstr>
      <vt:lpstr>Office Theme</vt:lpstr>
      <vt:lpstr>Office Theme</vt:lpstr>
      <vt:lpstr>Valutazione fra pari nel coding.  L’attività Workshop della piattaforma Moodle</vt:lpstr>
      <vt:lpstr>Il modello IMPROVe</vt:lpstr>
      <vt:lpstr>La valutazione</vt:lpstr>
      <vt:lpstr>La valutazione fra pari</vt:lpstr>
      <vt:lpstr>Feedback</vt:lpstr>
      <vt:lpstr>La valutazione fra pari nel coding</vt:lpstr>
      <vt:lpstr>Il modello PCR (peer code review)</vt:lpstr>
      <vt:lpstr>Ruoli del PCR</vt:lpstr>
      <vt:lpstr>PCR: documenti prodotti</vt:lpstr>
      <vt:lpstr>PCR: diagramma delle attività modificato</vt:lpstr>
      <vt:lpstr>L’attività Workshop di Moodle</vt:lpstr>
      <vt:lpstr>Parametri dell’attività Workshop</vt:lpstr>
      <vt:lpstr>L’importanza di descrivere bene il processo</vt:lpstr>
      <vt:lpstr>Gli exemplars</vt:lpstr>
      <vt:lpstr>Fasi dell’attività Workshop</vt:lpstr>
      <vt:lpstr>La scheda di valutazione - definizione</vt:lpstr>
      <vt:lpstr>La scheda di valutazione - anteprima</vt:lpstr>
      <vt:lpstr>La fase di consegna</vt:lpstr>
      <vt:lpstr>Revisione fra pari – distribuzione casuale</vt:lpstr>
      <vt:lpstr>La fase di valutazione</vt:lpstr>
      <vt:lpstr>Chiusura del Workshop</vt:lpstr>
      <vt:lpstr>Conclusioni</vt:lpstr>
      <vt:lpstr>Sviluppi futuri - coding</vt:lpstr>
      <vt:lpstr>Sviluppi futuri – altre attività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contributo</dc:title>
  <dc:subject/>
  <dc:creator/>
  <dc:description/>
  <cp:lastModifiedBy>giuliana barberis</cp:lastModifiedBy>
  <cp:revision>87</cp:revision>
  <dcterms:modified xsi:type="dcterms:W3CDTF">2022-09-16T07:24:10Z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