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924F32-AE5E-2946-BB84-FF0CD1ABFE17}" v="1" dt="2022-09-22T19:52:48.08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0"/>
    <p:restoredTop sz="94647"/>
  </p:normalViewPr>
  <p:slideViewPr>
    <p:cSldViewPr snapToGrid="0" snapToObjects="1">
      <p:cViewPr varScale="1">
        <p:scale>
          <a:sx n="322" d="100"/>
          <a:sy n="322" d="100"/>
        </p:scale>
        <p:origin x="232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Luca</a:t>
            </a:r>
          </a:p>
        </p:txBody>
      </p:sp>
    </p:spTree>
    <p:extLst>
      <p:ext uri="{BB962C8B-B14F-4D97-AF65-F5344CB8AC3E}">
        <p14:creationId xmlns:p14="http://schemas.microsoft.com/office/powerpoint/2010/main" val="118260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Luca</a:t>
            </a:r>
          </a:p>
          <a:p>
            <a:endParaRPr lang="it-IT" dirty="0"/>
          </a:p>
          <a:p>
            <a:r>
              <a:rPr lang="it-IT" dirty="0"/>
              <a:t> - Porre accento sulle istanze</a:t>
            </a:r>
          </a:p>
        </p:txBody>
      </p:sp>
    </p:spTree>
    <p:extLst>
      <p:ext uri="{BB962C8B-B14F-4D97-AF65-F5344CB8AC3E}">
        <p14:creationId xmlns:p14="http://schemas.microsoft.com/office/powerpoint/2010/main" val="407683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Luca</a:t>
            </a:r>
          </a:p>
          <a:p>
            <a:pPr marL="171450" indent="-171450">
              <a:buFontTx/>
              <a:buChar char="-"/>
            </a:pPr>
            <a:r>
              <a:rPr lang="it-IT" dirty="0"/>
              <a:t>Incluso </a:t>
            </a:r>
            <a:r>
              <a:rPr lang="it-IT" dirty="0" err="1"/>
              <a:t>moodle</a:t>
            </a:r>
            <a:endParaRPr lang="it-IT" dirty="0"/>
          </a:p>
          <a:p>
            <a:pPr marL="171450" indent="-171450">
              <a:buFontTx/>
              <a:buChar char="-"/>
            </a:pPr>
            <a:r>
              <a:rPr lang="it-IT" dirty="0"/>
              <a:t>Paula</a:t>
            </a:r>
          </a:p>
        </p:txBody>
      </p:sp>
    </p:spTree>
    <p:extLst>
      <p:ext uri="{BB962C8B-B14F-4D97-AF65-F5344CB8AC3E}">
        <p14:creationId xmlns:p14="http://schemas.microsoft.com/office/powerpoint/2010/main" val="3615586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Giovanni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41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Giovanni </a:t>
            </a:r>
          </a:p>
        </p:txBody>
      </p:sp>
    </p:spTree>
    <p:extLst>
      <p:ext uri="{BB962C8B-B14F-4D97-AF65-F5344CB8AC3E}">
        <p14:creationId xmlns:p14="http://schemas.microsoft.com/office/powerpoint/2010/main" val="150595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Giovanni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3602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Giovanni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954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499" y="6573577"/>
            <a:ext cx="258624" cy="248305"/>
          </a:xfrm>
          <a:prstGeom prst="rect">
            <a:avLst/>
          </a:prstGeom>
          <a:noFill/>
        </p:spPr>
        <p:txBody>
          <a:bodyPr wrap="none" numCol="1" spcCol="38100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6C8BA1B-FCBD-5745-BD0F-D3BECE248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4950"/>
            <a:ext cx="12192000" cy="154305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A00329F4-055D-9E4E-8140-91B4FDC532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999DBF25-FB9B-764F-97A9-F94A8F0DE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42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43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1FF8B3A8-2877-6940-827F-95AC84597AC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202AC25-5E5E-C94E-8998-0CCBEC78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05A31B4-2A38-1743-9CD3-2D4A578A9B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56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57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B07A9EE4-566E-CD45-B9B2-42FA82A5ABA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677C7A9-F2DA-FA49-8ABF-D4601B465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436971A-4AEA-7048-A5BE-ECAADA137C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839787" y="67945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95488"/>
            <a:ext cx="5157789" cy="23337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995488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70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71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72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5910A5C-6EC5-0A4F-B381-AD1D7705BB0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54A97BE-527D-AB4B-B692-6DEFB6EC9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473E76C-8C4B-0B48-97EF-DC1FDCAB35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84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85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A6B772DB-71A2-7649-AFF2-658BBFBD41B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4FAFDB3-835B-094E-B601-50B59558D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9D0C7CA-AF11-1B46-8E1E-4ED6E0498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96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97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684B7C-60AC-2347-8392-8F9FDB8EF28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2937070-7C5F-044B-B1C9-EE8D4BE8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AF5F2CE-A480-1D48-A34E-FFC742AAF1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9787" y="7239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12541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3241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111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112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D6B4B39-A988-D84E-BAD3-2E1AB18D982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FC4213D-9323-D646-8A75-5CF6CC60A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DA2202F7-9922-C44E-B769-D61AB4379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>
            <a:spLocks noGrp="1"/>
          </p:cNvSpPr>
          <p:nvPr>
            <p:ph type="title"/>
          </p:nvPr>
        </p:nvSpPr>
        <p:spPr>
          <a:xfrm>
            <a:off x="839787" y="695325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21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1225550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295525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126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127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522F4E6D-CD8B-0A4A-B5CC-AB4566D6D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AEBA5AD-7070-B042-89E5-F3757FCFB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F19A1AB-DCEB-D648-A1AA-35A5036A5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" y="6563301"/>
            <a:ext cx="12192001" cy="300594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200"/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MoodleMoot Italia 2022  - Urbino"/>
          <p:cNvSpPr txBox="1"/>
          <p:nvPr/>
        </p:nvSpPr>
        <p:spPr>
          <a:xfrm>
            <a:off x="4347851" y="6589445"/>
            <a:ext cx="3496298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t>MoodleMoot Italia 2022  - Urbino</a:t>
            </a:r>
          </a:p>
        </p:txBody>
      </p:sp>
      <p:sp>
        <p:nvSpPr>
          <p:cNvPr id="9" name="Nome Cognome"/>
          <p:cNvSpPr txBox="1"/>
          <p:nvPr/>
        </p:nvSpPr>
        <p:spPr>
          <a:xfrm>
            <a:off x="2298" y="6563301"/>
            <a:ext cx="3926870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200">
                <a:solidFill>
                  <a:srgbClr val="FFFFFF"/>
                </a:solidFill>
              </a:defRPr>
            </a:lvl1pPr>
          </a:lstStyle>
          <a:p>
            <a:r>
              <a:t>Nome Cognome</a:t>
            </a:r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6339FB7B-2749-534B-925F-186138146C1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57990" y="6589445"/>
            <a:ext cx="434009" cy="248306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en-IT" smtClean="0"/>
              <a:pPr/>
              <a:t>‹#›</a:t>
            </a:fld>
            <a:endParaRPr lang="en-IT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F4D5D9F-50CC-C747-9FBA-89CEE884A6F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4" y="136959"/>
            <a:ext cx="1144932" cy="46560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66735A3-D62F-FC41-B8E1-8450D03A31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0" y="160271"/>
            <a:ext cx="2017246" cy="468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olo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it-IT" sz="6000" dirty="0">
                <a:ln w="0"/>
                <a:latin typeface="Arial" panose="020B0604020202020204" pitchFamily="34" charset="0"/>
                <a:ea typeface="Arial" panose="020B0604020202020204" pitchFamily="34" charset="0"/>
              </a:rPr>
              <a:t>Centralizzazione delle piattaforme </a:t>
            </a:r>
            <a:r>
              <a:rPr lang="it-IT" sz="6000" dirty="0" err="1">
                <a:ln w="0"/>
                <a:latin typeface="Arial" panose="020B0604020202020204" pitchFamily="34" charset="0"/>
                <a:ea typeface="Arial" panose="020B0604020202020204" pitchFamily="34" charset="0"/>
              </a:rPr>
              <a:t>Moodle</a:t>
            </a:r>
            <a:r>
              <a:rPr lang="it-IT" sz="6000" dirty="0">
                <a:ln w="0"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br>
              <a:rPr lang="it-IT" sz="6000" dirty="0">
                <a:ln w="0"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it-IT" sz="6000" dirty="0">
                <a:ln w="0"/>
                <a:latin typeface="Arial" panose="020B0604020202020204" pitchFamily="34" charset="0"/>
                <a:ea typeface="Arial" panose="020B0604020202020204" pitchFamily="34" charset="0"/>
              </a:rPr>
              <a:t>del cantone Ticino</a:t>
            </a:r>
            <a:endParaRPr lang="it-CH" sz="6000" dirty="0">
              <a:ln w="0"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8" name="Sottotito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r>
              <a:rPr lang="fr-CH" dirty="0"/>
              <a:t>Giovanni d’Amaro &amp; Luca Piatti</a:t>
            </a:r>
          </a:p>
          <a:p>
            <a:r>
              <a:rPr lang="fr-CH" dirty="0"/>
              <a:t>Centro di </a:t>
            </a:r>
            <a:r>
              <a:rPr lang="it-IT" dirty="0"/>
              <a:t>risorse</a:t>
            </a:r>
            <a:r>
              <a:rPr lang="fr-CH" dirty="0"/>
              <a:t> </a:t>
            </a:r>
            <a:r>
              <a:rPr lang="it-IT" dirty="0"/>
              <a:t>didattiche</a:t>
            </a:r>
            <a:r>
              <a:rPr lang="fr-CH" dirty="0"/>
              <a:t> e </a:t>
            </a:r>
            <a:r>
              <a:rPr lang="fr-CH" dirty="0" err="1"/>
              <a:t>digitali</a:t>
            </a:r>
            <a:r>
              <a:rPr lang="fr-CH" dirty="0"/>
              <a:t> (CERDD) </a:t>
            </a:r>
            <a:r>
              <a:rPr lang="fr-CH" dirty="0" err="1"/>
              <a:t>del</a:t>
            </a:r>
            <a:r>
              <a:rPr lang="fr-CH" dirty="0"/>
              <a:t> </a:t>
            </a:r>
            <a:r>
              <a:rPr lang="fr-CH" dirty="0" err="1"/>
              <a:t>Dipartimento</a:t>
            </a:r>
            <a:r>
              <a:rPr lang="fr-CH" dirty="0"/>
              <a:t> </a:t>
            </a:r>
            <a:r>
              <a:rPr lang="fr-CH" dirty="0" err="1"/>
              <a:t>dell’educazione</a:t>
            </a:r>
            <a:r>
              <a:rPr lang="fr-CH" dirty="0"/>
              <a:t> </a:t>
            </a:r>
            <a:r>
              <a:rPr lang="fr-CH" dirty="0" err="1"/>
              <a:t>della</a:t>
            </a:r>
            <a:r>
              <a:rPr lang="fr-CH" dirty="0"/>
              <a:t> </a:t>
            </a:r>
            <a:r>
              <a:rPr lang="fr-CH" dirty="0" err="1"/>
              <a:t>cultura</a:t>
            </a:r>
            <a:r>
              <a:rPr lang="fr-CH" dirty="0"/>
              <a:t> e </a:t>
            </a:r>
            <a:r>
              <a:rPr lang="fr-CH" dirty="0" err="1"/>
              <a:t>dello</a:t>
            </a:r>
            <a:r>
              <a:rPr lang="fr-CH" dirty="0"/>
              <a:t> sport (DECS)</a:t>
            </a:r>
            <a:br>
              <a:rPr dirty="0"/>
            </a:br>
            <a:endParaRPr dirty="0"/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31841" y="6536499"/>
            <a:ext cx="181383" cy="24830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99837"/>
                </a:solidFill>
              </a:defRPr>
            </a:lvl1pPr>
          </a:lstStyle>
          <a:p>
            <a:fld id="{86CB4B4D-7CA3-9044-876B-883B54F8677D}" type="slidenum">
              <a:rPr/>
              <a:t>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9B1769-3845-144C-8A71-70ACCB2C5E75}"/>
              </a:ext>
            </a:extLst>
          </p:cNvPr>
          <p:cNvSpPr txBox="1"/>
          <p:nvPr/>
        </p:nvSpPr>
        <p:spPr>
          <a:xfrm>
            <a:off x="8686800" y="8490857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6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61C95D5C-7A35-3447-88F9-5C451C1F0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66" y="6160488"/>
            <a:ext cx="2350068" cy="752021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H" dirty="0"/>
              <a:t>Chi </a:t>
            </a:r>
            <a:r>
              <a:rPr lang="fr-CH" dirty="0" err="1"/>
              <a:t>siamo</a:t>
            </a:r>
            <a:r>
              <a:rPr lang="fr-CH" dirty="0"/>
              <a:t> e di </a:t>
            </a:r>
            <a:r>
              <a:rPr lang="fr-CH" dirty="0" err="1"/>
              <a:t>cosa</a:t>
            </a:r>
            <a:r>
              <a:rPr lang="fr-CH" dirty="0"/>
              <a:t> ci </a:t>
            </a:r>
            <a:r>
              <a:rPr lang="fr-CH" dirty="0" err="1"/>
              <a:t>occupiamo</a:t>
            </a:r>
            <a:endParaRPr dirty="0"/>
          </a:p>
        </p:txBody>
      </p:sp>
      <p:sp>
        <p:nvSpPr>
          <p:cNvPr id="14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fr-CH" dirty="0"/>
              <a:t>Centro di </a:t>
            </a:r>
            <a:r>
              <a:rPr lang="fr-CH" dirty="0" err="1"/>
              <a:t>competenza</a:t>
            </a:r>
            <a:r>
              <a:rPr lang="fr-CH" dirty="0"/>
              <a:t> </a:t>
            </a:r>
            <a:r>
              <a:rPr lang="fr-CH" dirty="0" err="1"/>
              <a:t>cantone</a:t>
            </a:r>
            <a:r>
              <a:rPr lang="fr-CH" dirty="0"/>
              <a:t> Ticino, Svizzera</a:t>
            </a:r>
          </a:p>
          <a:p>
            <a:r>
              <a:rPr lang="fr-CH" dirty="0" err="1"/>
              <a:t>Servizi</a:t>
            </a:r>
            <a:r>
              <a:rPr lang="fr-CH" dirty="0"/>
              <a:t> </a:t>
            </a:r>
            <a:r>
              <a:rPr lang="fr-CH" dirty="0" err="1"/>
              <a:t>Informatici</a:t>
            </a:r>
            <a:r>
              <a:rPr lang="fr-CH" dirty="0"/>
              <a:t> </a:t>
            </a:r>
            <a:r>
              <a:rPr lang="fr-CH" dirty="0" err="1"/>
              <a:t>Centrali</a:t>
            </a:r>
            <a:endParaRPr lang="fr-CH" dirty="0"/>
          </a:p>
          <a:p>
            <a:pPr lvl="1"/>
            <a:r>
              <a:rPr lang="fr-CH" dirty="0"/>
              <a:t>~ 7’000   </a:t>
            </a:r>
            <a:r>
              <a:rPr lang="fr-CH" dirty="0" err="1"/>
              <a:t>Docenti</a:t>
            </a:r>
            <a:endParaRPr lang="fr-CH" dirty="0"/>
          </a:p>
          <a:p>
            <a:pPr lvl="1"/>
            <a:r>
              <a:rPr lang="fr-CH" dirty="0"/>
              <a:t>~ 60’000 </a:t>
            </a:r>
            <a:r>
              <a:rPr lang="fr-CH" dirty="0" err="1"/>
              <a:t>Allievi</a:t>
            </a:r>
            <a:endParaRPr lang="fr-CH" dirty="0"/>
          </a:p>
          <a:p>
            <a:r>
              <a:rPr lang="fr-CH" dirty="0"/>
              <a:t>Per tutti </a:t>
            </a:r>
            <a:r>
              <a:rPr lang="fr-CH" dirty="0" err="1"/>
              <a:t>gli</a:t>
            </a:r>
            <a:r>
              <a:rPr lang="fr-CH" dirty="0"/>
              <a:t> </a:t>
            </a:r>
            <a:r>
              <a:rPr lang="fr-CH" dirty="0" err="1"/>
              <a:t>ordini</a:t>
            </a:r>
            <a:r>
              <a:rPr lang="fr-CH" dirty="0"/>
              <a:t> </a:t>
            </a:r>
            <a:r>
              <a:rPr lang="fr-CH" dirty="0" err="1"/>
              <a:t>scolastici</a:t>
            </a:r>
            <a:endParaRPr lang="fr-CH" dirty="0"/>
          </a:p>
          <a:p>
            <a:pPr lvl="1"/>
            <a:r>
              <a:rPr lang="fr-CH" dirty="0"/>
              <a:t>1 </a:t>
            </a:r>
            <a:r>
              <a:rPr lang="fr-CH" dirty="0" err="1"/>
              <a:t>Istanza</a:t>
            </a:r>
            <a:r>
              <a:rPr lang="fr-CH" dirty="0"/>
              <a:t> </a:t>
            </a:r>
            <a:r>
              <a:rPr lang="fr-CH" dirty="0" err="1"/>
              <a:t>scuola</a:t>
            </a:r>
            <a:r>
              <a:rPr lang="fr-CH" dirty="0"/>
              <a:t> </a:t>
            </a:r>
            <a:r>
              <a:rPr lang="fr-CH" dirty="0" err="1"/>
              <a:t>elementari</a:t>
            </a:r>
            <a:r>
              <a:rPr lang="fr-CH" dirty="0"/>
              <a:t> e </a:t>
            </a:r>
            <a:r>
              <a:rPr lang="fr-CH" dirty="0" err="1"/>
              <a:t>scuole</a:t>
            </a:r>
            <a:r>
              <a:rPr lang="fr-CH" dirty="0"/>
              <a:t> </a:t>
            </a:r>
            <a:r>
              <a:rPr lang="fr-CH" dirty="0" err="1"/>
              <a:t>dell’infanzia</a:t>
            </a:r>
            <a:r>
              <a:rPr lang="fr-CH" dirty="0"/>
              <a:t>(SE/SI)</a:t>
            </a:r>
          </a:p>
          <a:p>
            <a:pPr lvl="1"/>
            <a:r>
              <a:rPr lang="fr-CH" dirty="0"/>
              <a:t>36 </a:t>
            </a:r>
            <a:r>
              <a:rPr lang="fr-CH" dirty="0" err="1"/>
              <a:t>Istanze</a:t>
            </a:r>
            <a:r>
              <a:rPr lang="fr-CH" dirty="0"/>
              <a:t> </a:t>
            </a:r>
            <a:r>
              <a:rPr lang="fr-CH" dirty="0" err="1"/>
              <a:t>scuole</a:t>
            </a:r>
            <a:r>
              <a:rPr lang="fr-CH" dirty="0"/>
              <a:t> </a:t>
            </a:r>
            <a:r>
              <a:rPr lang="fr-CH" dirty="0" err="1"/>
              <a:t>medie</a:t>
            </a:r>
            <a:r>
              <a:rPr lang="fr-CH" dirty="0"/>
              <a:t> (SM)</a:t>
            </a:r>
          </a:p>
          <a:p>
            <a:pPr lvl="1"/>
            <a:r>
              <a:rPr lang="fr-CH" dirty="0"/>
              <a:t>6 </a:t>
            </a:r>
            <a:r>
              <a:rPr lang="fr-CH" dirty="0" err="1"/>
              <a:t>Istanze</a:t>
            </a:r>
            <a:r>
              <a:rPr lang="fr-CH" dirty="0"/>
              <a:t> </a:t>
            </a:r>
            <a:r>
              <a:rPr lang="fr-CH" dirty="0" err="1"/>
              <a:t>scuole</a:t>
            </a:r>
            <a:r>
              <a:rPr lang="fr-CH" dirty="0"/>
              <a:t> </a:t>
            </a:r>
            <a:r>
              <a:rPr lang="fr-CH" dirty="0" err="1"/>
              <a:t>medie</a:t>
            </a:r>
            <a:r>
              <a:rPr lang="fr-CH" dirty="0"/>
              <a:t> </a:t>
            </a:r>
            <a:r>
              <a:rPr lang="fr-CH" dirty="0" err="1"/>
              <a:t>superiori</a:t>
            </a:r>
            <a:r>
              <a:rPr lang="fr-CH" dirty="0"/>
              <a:t> (SMS)</a:t>
            </a:r>
          </a:p>
          <a:p>
            <a:pPr lvl="1"/>
            <a:r>
              <a:rPr lang="fr-CH" dirty="0"/>
              <a:t>24 </a:t>
            </a:r>
            <a:r>
              <a:rPr lang="fr-CH" dirty="0" err="1"/>
              <a:t>Istanze</a:t>
            </a:r>
            <a:r>
              <a:rPr lang="fr-CH" dirty="0"/>
              <a:t> </a:t>
            </a:r>
            <a:r>
              <a:rPr lang="fr-CH" dirty="0" err="1"/>
              <a:t>scuole</a:t>
            </a:r>
            <a:r>
              <a:rPr lang="fr-CH" dirty="0"/>
              <a:t> </a:t>
            </a:r>
            <a:r>
              <a:rPr lang="fr-CH" dirty="0" err="1"/>
              <a:t>professionali</a:t>
            </a:r>
            <a:r>
              <a:rPr lang="fr-CH" dirty="0"/>
              <a:t> (SP)</a:t>
            </a:r>
          </a:p>
          <a:p>
            <a:r>
              <a:rPr lang="fr-CH" dirty="0"/>
              <a:t>Luca, </a:t>
            </a:r>
            <a:r>
              <a:rPr lang="fr-CH" dirty="0" err="1"/>
              <a:t>infrastrutture</a:t>
            </a:r>
            <a:r>
              <a:rPr lang="fr-CH" dirty="0"/>
              <a:t> </a:t>
            </a:r>
            <a:r>
              <a:rPr lang="fr-CH" dirty="0" err="1"/>
              <a:t>centrali</a:t>
            </a:r>
            <a:endParaRPr lang="fr-CH" dirty="0"/>
          </a:p>
          <a:p>
            <a:r>
              <a:rPr lang="fr-CH" dirty="0"/>
              <a:t>Giovanni, </a:t>
            </a:r>
            <a:r>
              <a:rPr lang="fr-CH" dirty="0" err="1"/>
              <a:t>servizi</a:t>
            </a:r>
            <a:r>
              <a:rPr lang="fr-CH" dirty="0"/>
              <a:t> web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4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A0FE1AD9-5D75-EC42-9299-4405181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29" y="6594056"/>
            <a:ext cx="824826" cy="26394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0A9F5F-EE78-AF4B-A316-038FEB2E5FD4}"/>
              </a:ext>
            </a:extLst>
          </p:cNvPr>
          <p:cNvSpPr/>
          <p:nvPr/>
        </p:nvSpPr>
        <p:spPr>
          <a:xfrm>
            <a:off x="0" y="6566460"/>
            <a:ext cx="2677099" cy="276997"/>
          </a:xfrm>
          <a:prstGeom prst="rect">
            <a:avLst/>
          </a:prstGeom>
          <a:solidFill>
            <a:srgbClr val="F9983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Luca Piatti, Giovanni d’Amaro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H" dirty="0" err="1"/>
              <a:t>Centralizzazione</a:t>
            </a:r>
            <a:endParaRPr dirty="0"/>
          </a:p>
        </p:txBody>
      </p:sp>
      <p:sp>
        <p:nvSpPr>
          <p:cNvPr id="14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H" dirty="0"/>
              <a:t>Data center (CED) </a:t>
            </a:r>
          </a:p>
          <a:p>
            <a:r>
              <a:rPr lang="fr-CH" dirty="0" err="1"/>
              <a:t>Standardizzazione</a:t>
            </a:r>
            <a:endParaRPr lang="fr-CH" dirty="0"/>
          </a:p>
          <a:p>
            <a:r>
              <a:rPr lang="fr-CH" dirty="0"/>
              <a:t>Help desk </a:t>
            </a:r>
          </a:p>
          <a:p>
            <a:pPr lvl="1"/>
            <a:r>
              <a:rPr lang="fr-CH" dirty="0" err="1"/>
              <a:t>Tutor</a:t>
            </a:r>
            <a:r>
              <a:rPr lang="fr-CH" dirty="0"/>
              <a:t> (</a:t>
            </a:r>
            <a:r>
              <a:rPr lang="fr-CH" dirty="0" err="1"/>
              <a:t>Animatore</a:t>
            </a:r>
            <a:r>
              <a:rPr lang="fr-CH" dirty="0"/>
              <a:t> Digitale)</a:t>
            </a:r>
          </a:p>
          <a:p>
            <a:r>
              <a:rPr lang="fr-CH" dirty="0" err="1"/>
              <a:t>Autenticazione</a:t>
            </a:r>
            <a:r>
              <a:rPr lang="fr-CH" dirty="0"/>
              <a:t> </a:t>
            </a:r>
            <a:r>
              <a:rPr lang="fr-CH" dirty="0" err="1"/>
              <a:t>univoca</a:t>
            </a:r>
            <a:r>
              <a:rPr lang="fr-CH" dirty="0"/>
              <a:t> (</a:t>
            </a:r>
            <a:r>
              <a:rPr lang="fr-CH" dirty="0" err="1"/>
              <a:t>NetworkID</a:t>
            </a:r>
            <a:r>
              <a:rPr lang="fr-CH" dirty="0"/>
              <a:t>)</a:t>
            </a:r>
            <a:endParaRPr dirty="0"/>
          </a:p>
        </p:txBody>
      </p:sp>
      <p:pic>
        <p:nvPicPr>
          <p:cNvPr id="4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A0FE1AD9-5D75-EC42-9299-4405181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29" y="6594056"/>
            <a:ext cx="824826" cy="26394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0A9F5F-EE78-AF4B-A316-038FEB2E5FD4}"/>
              </a:ext>
            </a:extLst>
          </p:cNvPr>
          <p:cNvSpPr/>
          <p:nvPr/>
        </p:nvSpPr>
        <p:spPr>
          <a:xfrm>
            <a:off x="0" y="6566460"/>
            <a:ext cx="2677099" cy="276997"/>
          </a:xfrm>
          <a:prstGeom prst="rect">
            <a:avLst/>
          </a:prstGeom>
          <a:solidFill>
            <a:srgbClr val="F9983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Luca Piatti, Giovanni d’Amaro</a:t>
            </a:r>
          </a:p>
        </p:txBody>
      </p:sp>
    </p:spTree>
    <p:extLst>
      <p:ext uri="{BB962C8B-B14F-4D97-AF65-F5344CB8AC3E}">
        <p14:creationId xmlns:p14="http://schemas.microsoft.com/office/powerpoint/2010/main" val="2275229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H" dirty="0" err="1"/>
              <a:t>Autenticazione</a:t>
            </a:r>
            <a:endParaRPr dirty="0"/>
          </a:p>
        </p:txBody>
      </p:sp>
      <p:sp>
        <p:nvSpPr>
          <p:cNvPr id="14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CH" dirty="0" err="1"/>
              <a:t>Gestione</a:t>
            </a:r>
            <a:r>
              <a:rPr lang="fr-CH" dirty="0"/>
              <a:t> </a:t>
            </a:r>
            <a:r>
              <a:rPr lang="fr-CH" dirty="0" err="1"/>
              <a:t>allievi</a:t>
            </a:r>
            <a:r>
              <a:rPr lang="fr-CH" dirty="0"/>
              <a:t> </a:t>
            </a:r>
            <a:r>
              <a:rPr lang="fr-CH" dirty="0" err="1"/>
              <a:t>gestione</a:t>
            </a:r>
            <a:r>
              <a:rPr lang="fr-CH" dirty="0"/>
              <a:t> </a:t>
            </a:r>
            <a:r>
              <a:rPr lang="fr-CH" dirty="0" err="1"/>
              <a:t>istituti</a:t>
            </a:r>
            <a:r>
              <a:rPr lang="fr-CH" dirty="0"/>
              <a:t> (GAGI)</a:t>
            </a:r>
          </a:p>
          <a:p>
            <a:pPr lvl="1"/>
            <a:r>
              <a:rPr lang="fr-CH" dirty="0"/>
              <a:t>Per tutti </a:t>
            </a:r>
            <a:r>
              <a:rPr lang="fr-CH" dirty="0" err="1"/>
              <a:t>gli</a:t>
            </a:r>
            <a:r>
              <a:rPr lang="fr-CH" dirty="0"/>
              <a:t> </a:t>
            </a:r>
            <a:r>
              <a:rPr lang="fr-CH" dirty="0" err="1"/>
              <a:t>ordini</a:t>
            </a:r>
            <a:r>
              <a:rPr lang="fr-CH" dirty="0"/>
              <a:t> </a:t>
            </a:r>
            <a:r>
              <a:rPr lang="fr-CH" dirty="0" err="1"/>
              <a:t>scolastici</a:t>
            </a:r>
            <a:endParaRPr lang="fr-CH" dirty="0"/>
          </a:p>
          <a:p>
            <a:pPr lvl="1"/>
            <a:r>
              <a:rPr lang="fr-CH" dirty="0"/>
              <a:t>Dati </a:t>
            </a:r>
            <a:r>
              <a:rPr lang="fr-CH" dirty="0" err="1"/>
              <a:t>anagrafici</a:t>
            </a:r>
            <a:r>
              <a:rPr lang="fr-CH" dirty="0"/>
              <a:t> di </a:t>
            </a:r>
            <a:r>
              <a:rPr lang="fr-CH" dirty="0" err="1"/>
              <a:t>docenti</a:t>
            </a:r>
            <a:r>
              <a:rPr lang="fr-CH" dirty="0"/>
              <a:t> e </a:t>
            </a:r>
            <a:r>
              <a:rPr lang="fr-CH" dirty="0" err="1"/>
              <a:t>allievi</a:t>
            </a:r>
            <a:endParaRPr lang="fr-CH" dirty="0"/>
          </a:p>
          <a:p>
            <a:pPr lvl="1"/>
            <a:r>
              <a:rPr lang="fr-CH" dirty="0" err="1"/>
              <a:t>Struttura</a:t>
            </a:r>
            <a:r>
              <a:rPr lang="fr-CH" dirty="0"/>
              <a:t> </a:t>
            </a:r>
            <a:r>
              <a:rPr lang="fr-CH" dirty="0" err="1"/>
              <a:t>scolastica</a:t>
            </a:r>
            <a:endParaRPr lang="fr-CH" dirty="0"/>
          </a:p>
          <a:p>
            <a:r>
              <a:rPr lang="fr-CH" dirty="0"/>
              <a:t>Active Directory</a:t>
            </a:r>
          </a:p>
          <a:p>
            <a:pPr lvl="1"/>
            <a:r>
              <a:rPr lang="fr-CH" dirty="0" err="1"/>
              <a:t>Autenticazione</a:t>
            </a:r>
            <a:r>
              <a:rPr lang="fr-CH" dirty="0"/>
              <a:t> client</a:t>
            </a:r>
          </a:p>
          <a:p>
            <a:pPr lvl="1"/>
            <a:r>
              <a:rPr lang="fr-CH" dirty="0"/>
              <a:t>Single </a:t>
            </a:r>
            <a:r>
              <a:rPr lang="fr-CH" dirty="0" err="1"/>
              <a:t>Sign</a:t>
            </a:r>
            <a:r>
              <a:rPr lang="fr-CH" dirty="0"/>
              <a:t> On</a:t>
            </a:r>
          </a:p>
          <a:p>
            <a:pPr lvl="1"/>
            <a:r>
              <a:rPr lang="fr-CH" dirty="0"/>
              <a:t>SAML2 </a:t>
            </a:r>
          </a:p>
          <a:p>
            <a:pPr lvl="2"/>
            <a:r>
              <a:rPr lang="fr-CH" dirty="0"/>
              <a:t>Active Directory </a:t>
            </a:r>
            <a:r>
              <a:rPr lang="fr-CH" dirty="0" err="1"/>
              <a:t>Federation</a:t>
            </a:r>
            <a:r>
              <a:rPr lang="fr-CH" dirty="0"/>
              <a:t> Services (ADFS)</a:t>
            </a:r>
          </a:p>
        </p:txBody>
      </p:sp>
      <p:pic>
        <p:nvPicPr>
          <p:cNvPr id="4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A0FE1AD9-5D75-EC42-9299-4405181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29" y="6594056"/>
            <a:ext cx="824826" cy="26394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0A9F5F-EE78-AF4B-A316-038FEB2E5FD4}"/>
              </a:ext>
            </a:extLst>
          </p:cNvPr>
          <p:cNvSpPr/>
          <p:nvPr/>
        </p:nvSpPr>
        <p:spPr>
          <a:xfrm>
            <a:off x="0" y="6566460"/>
            <a:ext cx="2677099" cy="276997"/>
          </a:xfrm>
          <a:prstGeom prst="rect">
            <a:avLst/>
          </a:prstGeom>
          <a:solidFill>
            <a:srgbClr val="F9983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Luca Piatti, Giovanni d’Amaro</a:t>
            </a:r>
          </a:p>
        </p:txBody>
      </p:sp>
    </p:spTree>
    <p:extLst>
      <p:ext uri="{BB962C8B-B14F-4D97-AF65-F5344CB8AC3E}">
        <p14:creationId xmlns:p14="http://schemas.microsoft.com/office/powerpoint/2010/main" val="28866402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H" dirty="0" err="1"/>
              <a:t>Automazione</a:t>
            </a:r>
            <a:endParaRPr dirty="0"/>
          </a:p>
        </p:txBody>
      </p:sp>
      <p:sp>
        <p:nvSpPr>
          <p:cNvPr id="14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fr-CH" dirty="0" err="1"/>
              <a:t>Gestione</a:t>
            </a:r>
            <a:r>
              <a:rPr lang="fr-CH" dirty="0"/>
              <a:t> delle </a:t>
            </a:r>
            <a:r>
              <a:rPr lang="fr-CH" dirty="0" err="1"/>
              <a:t>piattaforme</a:t>
            </a:r>
            <a:endParaRPr lang="fr-CH" dirty="0"/>
          </a:p>
          <a:p>
            <a:pPr lvl="1"/>
            <a:r>
              <a:rPr lang="fr-CH" dirty="0" err="1"/>
              <a:t>Creazione</a:t>
            </a:r>
            <a:r>
              <a:rPr lang="fr-CH" dirty="0"/>
              <a:t> </a:t>
            </a:r>
            <a:r>
              <a:rPr lang="fr-CH" dirty="0" err="1"/>
              <a:t>utenti</a:t>
            </a:r>
            <a:endParaRPr lang="fr-CH" dirty="0"/>
          </a:p>
          <a:p>
            <a:pPr lvl="1"/>
            <a:r>
              <a:rPr lang="fr-CH" dirty="0" err="1"/>
              <a:t>Creazione</a:t>
            </a:r>
            <a:r>
              <a:rPr lang="fr-CH" dirty="0"/>
              <a:t> </a:t>
            </a:r>
            <a:r>
              <a:rPr lang="fr-CH" dirty="0" err="1"/>
              <a:t>corsi</a:t>
            </a:r>
            <a:endParaRPr lang="fr-CH" dirty="0"/>
          </a:p>
          <a:p>
            <a:pPr lvl="1"/>
            <a:r>
              <a:rPr lang="fr-CH" dirty="0" err="1"/>
              <a:t>Gestione</a:t>
            </a:r>
            <a:r>
              <a:rPr lang="fr-CH" dirty="0"/>
              <a:t> </a:t>
            </a:r>
            <a:r>
              <a:rPr lang="fr-CH" dirty="0" err="1"/>
              <a:t>utenti</a:t>
            </a:r>
            <a:r>
              <a:rPr lang="fr-CH" dirty="0"/>
              <a:t> e </a:t>
            </a:r>
            <a:r>
              <a:rPr lang="fr-CH" dirty="0" err="1"/>
              <a:t>ruoli</a:t>
            </a:r>
            <a:endParaRPr lang="fr-CH" dirty="0"/>
          </a:p>
          <a:p>
            <a:pPr lvl="1"/>
            <a:r>
              <a:rPr lang="fr-CH" dirty="0" err="1"/>
              <a:t>External</a:t>
            </a:r>
            <a:r>
              <a:rPr lang="fr-CH" dirty="0"/>
              <a:t> </a:t>
            </a:r>
            <a:r>
              <a:rPr lang="fr-CH" dirty="0" err="1"/>
              <a:t>database</a:t>
            </a:r>
            <a:r>
              <a:rPr lang="fr-CH" dirty="0"/>
              <a:t> </a:t>
            </a:r>
          </a:p>
          <a:p>
            <a:pPr lvl="2"/>
            <a:r>
              <a:rPr lang="fr-CH" dirty="0"/>
              <a:t>User </a:t>
            </a:r>
            <a:r>
              <a:rPr lang="fr-CH" dirty="0" err="1"/>
              <a:t>sync</a:t>
            </a:r>
            <a:endParaRPr lang="fr-CH" dirty="0"/>
          </a:p>
          <a:p>
            <a:pPr lvl="2"/>
            <a:r>
              <a:rPr lang="fr-CH" dirty="0"/>
              <a:t>User </a:t>
            </a:r>
            <a:r>
              <a:rPr lang="fr-CH" dirty="0" err="1"/>
              <a:t>enrollment</a:t>
            </a:r>
            <a:endParaRPr lang="fr-CH" dirty="0"/>
          </a:p>
          <a:p>
            <a:r>
              <a:rPr lang="fr-CH" dirty="0" err="1"/>
              <a:t>Codice</a:t>
            </a:r>
            <a:r>
              <a:rPr lang="fr-CH" dirty="0"/>
              <a:t> </a:t>
            </a:r>
            <a:r>
              <a:rPr lang="fr-CH" dirty="0" err="1"/>
              <a:t>sorgente</a:t>
            </a:r>
            <a:endParaRPr lang="fr-CH" dirty="0"/>
          </a:p>
          <a:p>
            <a:pPr lvl="1"/>
            <a:r>
              <a:rPr lang="fr-CH" dirty="0"/>
              <a:t>GIT</a:t>
            </a:r>
          </a:p>
          <a:p>
            <a:r>
              <a:rPr lang="fr-CH" dirty="0" err="1"/>
              <a:t>Sistemi</a:t>
            </a:r>
            <a:endParaRPr lang="fr-CH" dirty="0"/>
          </a:p>
          <a:p>
            <a:pPr lvl="1"/>
            <a:r>
              <a:rPr lang="fr-CH" dirty="0" err="1"/>
              <a:t>Ansible</a:t>
            </a:r>
            <a:endParaRPr lang="fr-CH" dirty="0"/>
          </a:p>
          <a:p>
            <a:pPr lvl="1"/>
            <a:endParaRPr lang="fr-CH" dirty="0"/>
          </a:p>
          <a:p>
            <a:pPr lvl="1"/>
            <a:endParaRPr lang="fr-CH" dirty="0"/>
          </a:p>
        </p:txBody>
      </p:sp>
      <p:pic>
        <p:nvPicPr>
          <p:cNvPr id="4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A0FE1AD9-5D75-EC42-9299-4405181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29" y="6594056"/>
            <a:ext cx="824826" cy="26394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0A9F5F-EE78-AF4B-A316-038FEB2E5FD4}"/>
              </a:ext>
            </a:extLst>
          </p:cNvPr>
          <p:cNvSpPr/>
          <p:nvPr/>
        </p:nvSpPr>
        <p:spPr>
          <a:xfrm>
            <a:off x="0" y="6566460"/>
            <a:ext cx="2677099" cy="276997"/>
          </a:xfrm>
          <a:prstGeom prst="rect">
            <a:avLst/>
          </a:prstGeom>
          <a:solidFill>
            <a:srgbClr val="F9983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Luca Piatti, Giovanni d’Amaro</a:t>
            </a:r>
          </a:p>
        </p:txBody>
      </p:sp>
    </p:spTree>
    <p:extLst>
      <p:ext uri="{BB962C8B-B14F-4D97-AF65-F5344CB8AC3E}">
        <p14:creationId xmlns:p14="http://schemas.microsoft.com/office/powerpoint/2010/main" val="9893699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ouble-click to edi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H" dirty="0" err="1"/>
              <a:t>Sviluppi</a:t>
            </a:r>
            <a:r>
              <a:rPr lang="fr-CH" dirty="0"/>
              <a:t> </a:t>
            </a:r>
            <a:r>
              <a:rPr lang="fr-CH" dirty="0" err="1"/>
              <a:t>futuri</a:t>
            </a:r>
            <a:endParaRPr dirty="0"/>
          </a:p>
        </p:txBody>
      </p:sp>
      <p:sp>
        <p:nvSpPr>
          <p:cNvPr id="142" name="Double-click to edi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1"/>
            <a:r>
              <a:rPr lang="fr-CH" dirty="0" err="1"/>
              <a:t>Estendere</a:t>
            </a:r>
            <a:r>
              <a:rPr lang="fr-CH" dirty="0"/>
              <a:t> le </a:t>
            </a:r>
            <a:r>
              <a:rPr lang="fr-CH" dirty="0" err="1"/>
              <a:t>automazioni</a:t>
            </a:r>
            <a:endParaRPr lang="fr-CH" dirty="0"/>
          </a:p>
          <a:p>
            <a:pPr lvl="2"/>
            <a:r>
              <a:rPr lang="fr-CH" dirty="0" err="1"/>
              <a:t>Altri</a:t>
            </a:r>
            <a:r>
              <a:rPr lang="fr-CH" dirty="0"/>
              <a:t> </a:t>
            </a:r>
            <a:r>
              <a:rPr lang="fr-CH" dirty="0" err="1"/>
              <a:t>ordini</a:t>
            </a:r>
            <a:r>
              <a:rPr lang="fr-CH" dirty="0"/>
              <a:t> </a:t>
            </a:r>
            <a:r>
              <a:rPr lang="fr-CH" dirty="0" err="1"/>
              <a:t>scolastici</a:t>
            </a:r>
            <a:r>
              <a:rPr lang="fr-CH" dirty="0"/>
              <a:t> (SP)</a:t>
            </a:r>
          </a:p>
          <a:p>
            <a:pPr lvl="1"/>
            <a:r>
              <a:rPr lang="fr-CH" dirty="0" err="1"/>
              <a:t>Ottimizzare</a:t>
            </a:r>
            <a:r>
              <a:rPr lang="fr-CH" dirty="0"/>
              <a:t> backup e </a:t>
            </a:r>
            <a:r>
              <a:rPr lang="fr-CH" dirty="0" err="1"/>
              <a:t>ripristino</a:t>
            </a:r>
            <a:endParaRPr lang="fr-CH" dirty="0"/>
          </a:p>
          <a:p>
            <a:pPr lvl="2"/>
            <a:r>
              <a:rPr lang="fr-CH" dirty="0" err="1"/>
              <a:t>Maggiore</a:t>
            </a:r>
            <a:r>
              <a:rPr lang="fr-CH" dirty="0"/>
              <a:t> </a:t>
            </a:r>
            <a:r>
              <a:rPr lang="fr-CH" dirty="0" err="1"/>
              <a:t>autonomia</a:t>
            </a:r>
            <a:r>
              <a:rPr lang="fr-CH" dirty="0"/>
              <a:t> per l’</a:t>
            </a:r>
            <a:r>
              <a:rPr lang="fr-CH" dirty="0" err="1"/>
              <a:t>utente</a:t>
            </a:r>
            <a:r>
              <a:rPr lang="fr-CH" dirty="0"/>
              <a:t> finale</a:t>
            </a:r>
          </a:p>
        </p:txBody>
      </p:sp>
      <p:pic>
        <p:nvPicPr>
          <p:cNvPr id="4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A0FE1AD9-5D75-EC42-9299-4405181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29" y="6594056"/>
            <a:ext cx="824826" cy="26394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0A9F5F-EE78-AF4B-A316-038FEB2E5FD4}"/>
              </a:ext>
            </a:extLst>
          </p:cNvPr>
          <p:cNvSpPr/>
          <p:nvPr/>
        </p:nvSpPr>
        <p:spPr>
          <a:xfrm>
            <a:off x="0" y="6566460"/>
            <a:ext cx="2677099" cy="276997"/>
          </a:xfrm>
          <a:prstGeom prst="rect">
            <a:avLst/>
          </a:prstGeom>
          <a:solidFill>
            <a:srgbClr val="F9983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Luca Piatti, Giovanni d’Amaro</a:t>
            </a:r>
          </a:p>
        </p:txBody>
      </p:sp>
    </p:spTree>
    <p:extLst>
      <p:ext uri="{BB962C8B-B14F-4D97-AF65-F5344CB8AC3E}">
        <p14:creationId xmlns:p14="http://schemas.microsoft.com/office/powerpoint/2010/main" val="39032398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ouble-click to edit"/>
          <p:cNvSpPr txBox="1">
            <a:spLocks noGrp="1"/>
          </p:cNvSpPr>
          <p:nvPr>
            <p:ph type="body" idx="1"/>
          </p:nvPr>
        </p:nvSpPr>
        <p:spPr>
          <a:xfrm>
            <a:off x="838200" y="1022465"/>
            <a:ext cx="10515600" cy="546222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it-CH" sz="6600" dirty="0">
                <a:ln w="0"/>
                <a:latin typeface="Arial" panose="020B0604020202020204" pitchFamily="34" charset="0"/>
                <a:ea typeface="Arial" panose="020B0604020202020204" pitchFamily="34" charset="0"/>
              </a:rPr>
              <a:t>Grazie della vostra attenzione</a:t>
            </a:r>
          </a:p>
          <a:p>
            <a:pPr marL="0" indent="0" algn="ctr">
              <a:buNone/>
            </a:pPr>
            <a:endParaRPr lang="it-CH" sz="2400" dirty="0">
              <a:ln w="0"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CH" sz="1400" dirty="0">
                <a:ln w="0"/>
                <a:latin typeface="Arial" panose="020B0604020202020204" pitchFamily="34" charset="0"/>
                <a:ea typeface="Arial" panose="020B0604020202020204" pitchFamily="34" charset="0"/>
              </a:rPr>
              <a:t>Centro di risorse didattiche e digitali (CERDD) del Dipartimento dell’educazione della cultura e dello sport (DECS)</a:t>
            </a:r>
          </a:p>
        </p:txBody>
      </p:sp>
      <p:pic>
        <p:nvPicPr>
          <p:cNvPr id="4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A0FE1AD9-5D75-EC42-9299-4405181E3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29" y="6594056"/>
            <a:ext cx="824826" cy="263944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20A9F5F-EE78-AF4B-A316-038FEB2E5FD4}"/>
              </a:ext>
            </a:extLst>
          </p:cNvPr>
          <p:cNvSpPr/>
          <p:nvPr/>
        </p:nvSpPr>
        <p:spPr>
          <a:xfrm>
            <a:off x="0" y="6566460"/>
            <a:ext cx="2677099" cy="276997"/>
          </a:xfrm>
          <a:prstGeom prst="rect">
            <a:avLst/>
          </a:prstGeom>
          <a:solidFill>
            <a:srgbClr val="F99837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Luca Piatti, Giovanni d’Amaro</a:t>
            </a:r>
          </a:p>
        </p:txBody>
      </p:sp>
      <p:pic>
        <p:nvPicPr>
          <p:cNvPr id="6" name="Immagine 14" descr="Immagine che contiene testo, dispositivo, calibro&#10;&#10;Descrizione generata automaticamente">
            <a:extLst>
              <a:ext uri="{FF2B5EF4-FFF2-40B4-BE49-F238E27FC236}">
                <a16:creationId xmlns:a16="http://schemas.microsoft.com/office/drawing/2014/main" id="{746E9EB7-9412-FB4E-9DEC-44727E8A6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202" y="5514553"/>
            <a:ext cx="2691595" cy="861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29573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273</Words>
  <Application>Microsoft Macintosh PowerPoint</Application>
  <PresentationFormat>Widescreen</PresentationFormat>
  <Paragraphs>69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Centralizzazione delle piattaforme Moodle  del cantone Ticino</vt:lpstr>
      <vt:lpstr>Chi siamo e di cosa ci occupiamo</vt:lpstr>
      <vt:lpstr>Centralizzazione</vt:lpstr>
      <vt:lpstr>Autenticazione</vt:lpstr>
      <vt:lpstr>Automazione</vt:lpstr>
      <vt:lpstr>Sviluppi futuri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contributo</dc:title>
  <cp:lastModifiedBy>Piatti Luca (AC)</cp:lastModifiedBy>
  <cp:revision>5</cp:revision>
  <dcterms:modified xsi:type="dcterms:W3CDTF">2022-09-22T20:09:19Z</dcterms:modified>
</cp:coreProperties>
</file>